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Arial Narrow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Gill Sans"/>
      <p:regular r:id="rId33"/>
      <p:bold r:id="rId34"/>
    </p:embeddedFont>
    <p:embeddedFont>
      <p:font typeface="Open San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9" roundtripDataSignature="AMtx7mij+6UMjIh1ILMfBEo6xjTKcECH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ArialNarrow-bold.fntdata"/><Relationship Id="rId25" Type="http://schemas.openxmlformats.org/officeDocument/2006/relationships/font" Target="fonts/ArialNarrow-regular.fntdata"/><Relationship Id="rId28" Type="http://schemas.openxmlformats.org/officeDocument/2006/relationships/font" Target="fonts/ArialNarrow-boldItalic.fntdata"/><Relationship Id="rId27" Type="http://schemas.openxmlformats.org/officeDocument/2006/relationships/font" Target="fonts/ArialNarrow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Lato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4.xml"/><Relationship Id="rId33" Type="http://schemas.openxmlformats.org/officeDocument/2006/relationships/font" Target="fonts/GillSans-regular.fntdata"/><Relationship Id="rId10" Type="http://schemas.openxmlformats.org/officeDocument/2006/relationships/slide" Target="slides/slide3.xml"/><Relationship Id="rId32" Type="http://schemas.openxmlformats.org/officeDocument/2006/relationships/font" Target="fonts/Lato-boldItalic.fntdata"/><Relationship Id="rId13" Type="http://schemas.openxmlformats.org/officeDocument/2006/relationships/slide" Target="slides/slide6.xml"/><Relationship Id="rId35" Type="http://schemas.openxmlformats.org/officeDocument/2006/relationships/font" Target="fonts/OpenSans-regular.fntdata"/><Relationship Id="rId12" Type="http://schemas.openxmlformats.org/officeDocument/2006/relationships/slide" Target="slides/slide5.xml"/><Relationship Id="rId34" Type="http://schemas.openxmlformats.org/officeDocument/2006/relationships/font" Target="fonts/GillSans-bold.fntdata"/><Relationship Id="rId15" Type="http://schemas.openxmlformats.org/officeDocument/2006/relationships/slide" Target="slides/slide8.xml"/><Relationship Id="rId37" Type="http://schemas.openxmlformats.org/officeDocument/2006/relationships/font" Target="fonts/OpenSans-italic.fntdata"/><Relationship Id="rId14" Type="http://schemas.openxmlformats.org/officeDocument/2006/relationships/slide" Target="slides/slide7.xml"/><Relationship Id="rId36" Type="http://schemas.openxmlformats.org/officeDocument/2006/relationships/font" Target="fonts/OpenSans-bold.fntdata"/><Relationship Id="rId17" Type="http://schemas.openxmlformats.org/officeDocument/2006/relationships/slide" Target="slides/slide10.xml"/><Relationship Id="rId39" Type="http://customschemas.google.com/relationships/presentationmetadata" Target="metadata"/><Relationship Id="rId16" Type="http://schemas.openxmlformats.org/officeDocument/2006/relationships/slide" Target="slides/slide9.xml"/><Relationship Id="rId38" Type="http://schemas.openxmlformats.org/officeDocument/2006/relationships/font" Target="fonts/OpenSans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:notes"/>
          <p:cNvSpPr txBox="1"/>
          <p:nvPr>
            <p:ph idx="1" type="body"/>
          </p:nvPr>
        </p:nvSpPr>
        <p:spPr>
          <a:xfrm>
            <a:off x="670891" y="4572000"/>
            <a:ext cx="5367000" cy="37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0" name="Google Shape;270;p1:notes"/>
          <p:cNvSpPr/>
          <p:nvPr>
            <p:ph idx="2" type="sldImg"/>
          </p:nvPr>
        </p:nvSpPr>
        <p:spPr>
          <a:xfrm>
            <a:off x="-242888" y="374650"/>
            <a:ext cx="7194551" cy="4048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583d24175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583d24175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315901a2d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315901a2d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31623e326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31623e326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59e33781d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1" name="Google Shape;381;g259e33781dc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580099faa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580099faa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580ad7a52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580ad7a52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FV3: Finite-Volume Cubed-Sphere dynamical core;  CCPP: Common Community Physics Package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NUOPC: </a:t>
            </a:r>
            <a:r>
              <a:rPr lang="en"/>
              <a:t>National Unified Operational Prediction Capability (NUOPC) layer; RAVE: </a:t>
            </a:r>
            <a:r>
              <a:rPr b="1" lang="en" sz="1300">
                <a:solidFill>
                  <a:schemeClr val="dk1"/>
                </a:solidFill>
              </a:rPr>
              <a:t>R</a:t>
            </a:r>
            <a:r>
              <a:rPr lang="en" sz="1300">
                <a:solidFill>
                  <a:schemeClr val="dk1"/>
                </a:solidFill>
              </a:rPr>
              <a:t>egional </a:t>
            </a:r>
            <a:r>
              <a:rPr b="1" lang="en" sz="1300">
                <a:solidFill>
                  <a:schemeClr val="dk1"/>
                </a:solidFill>
              </a:rPr>
              <a:t>A</a:t>
            </a:r>
            <a:r>
              <a:rPr lang="en" sz="1300">
                <a:solidFill>
                  <a:schemeClr val="dk1"/>
                </a:solidFill>
              </a:rPr>
              <a:t>dvanced Baseline Imager (ABI) and </a:t>
            </a:r>
            <a:r>
              <a:rPr b="1" lang="en" sz="1300">
                <a:solidFill>
                  <a:schemeClr val="dk1"/>
                </a:solidFill>
              </a:rPr>
              <a:t>V</a:t>
            </a:r>
            <a:r>
              <a:rPr lang="en" sz="1300">
                <a:solidFill>
                  <a:schemeClr val="dk1"/>
                </a:solidFill>
              </a:rPr>
              <a:t>isible infrared Imaging Radiometer Suite (VIIRS) </a:t>
            </a:r>
            <a:r>
              <a:rPr b="1" lang="en" sz="1300">
                <a:solidFill>
                  <a:schemeClr val="dk1"/>
                </a:solidFill>
              </a:rPr>
              <a:t>E</a:t>
            </a:r>
            <a:r>
              <a:rPr lang="en" sz="1300">
                <a:solidFill>
                  <a:schemeClr val="dk1"/>
                </a:solidFill>
              </a:rPr>
              <a:t>missions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580ad7a522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2580ad7a5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583d24175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583d24175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15901a2db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2315901a2d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80ad7a52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580ad7a52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580ad7a52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580ad7a52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5a67cbc63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5a67cbc63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www.commerce.gov/" TargetMode="External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s://www.commerce.gov/" TargetMode="External"/><Relationship Id="rId3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4"/>
          <p:cNvSpPr/>
          <p:nvPr>
            <p:ph idx="2" type="pic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" name="Google Shape;12;p14"/>
          <p:cNvSpPr txBox="1"/>
          <p:nvPr>
            <p:ph idx="1" type="body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3" type="body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4" type="body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" name="Google Shape;15;p14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" name="Google Shape;1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3341" y="573027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4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WEATHER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3" name="Google Shape;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3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9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9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idx="1" type="body"/>
          </p:nvPr>
        </p:nvSpPr>
        <p:spPr>
          <a:xfrm>
            <a:off x="311700" y="847675"/>
            <a:ext cx="8520600" cy="3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23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23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5"/>
          <p:cNvSpPr/>
          <p:nvPr>
            <p:ph idx="2" type="pic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1" name="Google Shape;81;p35"/>
          <p:cNvSpPr txBox="1"/>
          <p:nvPr>
            <p:ph idx="1" type="body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35"/>
          <p:cNvSpPr txBox="1"/>
          <p:nvPr>
            <p:ph idx="3" type="body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35"/>
          <p:cNvSpPr txBox="1"/>
          <p:nvPr>
            <p:ph idx="4" type="body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4" name="Google Shape;84;p35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5" name="Google Shape;85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3341" y="573025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5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WEATHER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1">
  <p:cSld name="Dk Blue 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6"/>
          <p:cNvSpPr/>
          <p:nvPr/>
        </p:nvSpPr>
        <p:spPr>
          <a:xfrm>
            <a:off x="317575" y="0"/>
            <a:ext cx="8826600" cy="483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6"/>
          <p:cNvSpPr txBox="1"/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36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3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6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6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 //  </a:t>
            </a:r>
            <a:fld id="{00000000-1234-1234-1234-123412341234}" type="slidenum"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3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7"/>
          <p:cNvSpPr txBox="1"/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7"/>
          <p:cNvSpPr txBox="1"/>
          <p:nvPr>
            <p:ph idx="1" type="body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Right">
  <p:cSld name="1 Column, Tall Pic Righ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8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0" name="Google Shape;100;p38"/>
          <p:cNvSpPr/>
          <p:nvPr>
            <p:ph idx="2" type="pic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1" name="Google Shape;101;p38"/>
          <p:cNvSpPr txBox="1"/>
          <p:nvPr>
            <p:ph idx="1" type="body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Left">
  <p:cSld name="1 Column, Tall Pic Lef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9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4" name="Google Shape;104;p39"/>
          <p:cNvSpPr/>
          <p:nvPr>
            <p:ph idx="2" type="pic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5" name="Google Shape;105;p39"/>
          <p:cNvSpPr txBox="1"/>
          <p:nvPr>
            <p:ph idx="1" type="body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0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" name="Google Shape;108;p40"/>
          <p:cNvSpPr txBox="1"/>
          <p:nvPr>
            <p:ph idx="1" type="body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40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Bottom">
  <p:cSld name="1 Column, Wide Pic Bottom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1"/>
          <p:cNvSpPr/>
          <p:nvPr>
            <p:ph idx="2" type="pic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" name="Google Shape;112;p41"/>
          <p:cNvSpPr txBox="1"/>
          <p:nvPr>
            <p:ph idx="1" type="body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41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">
  <p:cSld name="2 Colum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2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6" name="Google Shape;116;p42"/>
          <p:cNvSpPr txBox="1"/>
          <p:nvPr>
            <p:ph idx="1" type="body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42"/>
          <p:cNvSpPr txBox="1"/>
          <p:nvPr>
            <p:ph idx="2" type="body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2 Pic">
  <p:cSld name="2 Column, 2 Pic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3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0" name="Google Shape;120;p43"/>
          <p:cNvSpPr/>
          <p:nvPr>
            <p:ph idx="2" type="pic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1" name="Google Shape;121;p43"/>
          <p:cNvSpPr/>
          <p:nvPr>
            <p:ph idx="3" type="pic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2" name="Google Shape;122;p43"/>
          <p:cNvSpPr txBox="1"/>
          <p:nvPr>
            <p:ph idx="1" type="body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43"/>
          <p:cNvSpPr txBox="1"/>
          <p:nvPr>
            <p:ph idx="4" type="body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4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6" name="Google Shape;126;p44"/>
          <p:cNvSpPr txBox="1"/>
          <p:nvPr>
            <p:ph idx="1" type="body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44"/>
          <p:cNvSpPr txBox="1"/>
          <p:nvPr>
            <p:ph idx="2" type="body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44"/>
          <p:cNvSpPr txBox="1"/>
          <p:nvPr>
            <p:ph idx="3" type="body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, 3 Pic">
  <p:cSld name="3 Column, 3 Pic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5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1" name="Google Shape;131;p45"/>
          <p:cNvSpPr/>
          <p:nvPr>
            <p:ph idx="2" type="pic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2" name="Google Shape;132;p45"/>
          <p:cNvSpPr/>
          <p:nvPr>
            <p:ph idx="3" type="pic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3" name="Google Shape;133;p45"/>
          <p:cNvSpPr/>
          <p:nvPr>
            <p:ph idx="4" type="pic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4" name="Google Shape;134;p45"/>
          <p:cNvSpPr txBox="1"/>
          <p:nvPr>
            <p:ph idx="1" type="body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45"/>
          <p:cNvSpPr txBox="1"/>
          <p:nvPr>
            <p:ph idx="5" type="body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45"/>
          <p:cNvSpPr txBox="1"/>
          <p:nvPr>
            <p:ph idx="6" type="body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g Pic">
  <p:cSld name="1 Lg Pic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6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9" name="Google Shape;139;p46"/>
          <p:cNvSpPr/>
          <p:nvPr>
            <p:ph idx="2" type="pic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2" name="Google Shape;142;p47"/>
          <p:cNvSpPr txBox="1"/>
          <p:nvPr>
            <p:ph idx="1" type="body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47"/>
          <p:cNvSpPr txBox="1"/>
          <p:nvPr>
            <p:ph idx="2" type="body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47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47"/>
          <p:cNvSpPr txBox="1"/>
          <p:nvPr>
            <p:ph idx="11" type="ftr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4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350" spcFirstLastPara="1" rIns="91350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Options">
  <p:cSld name="03 Option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8"/>
          <p:cNvSpPr txBox="1"/>
          <p:nvPr>
            <p:ph idx="1" type="body"/>
          </p:nvPr>
        </p:nvSpPr>
        <p:spPr>
          <a:xfrm>
            <a:off x="5478304" y="1170383"/>
            <a:ext cx="28917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48"/>
          <p:cNvSpPr txBox="1"/>
          <p:nvPr>
            <p:ph idx="2" type="body"/>
          </p:nvPr>
        </p:nvSpPr>
        <p:spPr>
          <a:xfrm>
            <a:off x="5478304" y="864392"/>
            <a:ext cx="1898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48"/>
          <p:cNvSpPr txBox="1"/>
          <p:nvPr>
            <p:ph idx="3" type="body"/>
          </p:nvPr>
        </p:nvSpPr>
        <p:spPr>
          <a:xfrm>
            <a:off x="5478304" y="2516978"/>
            <a:ext cx="28917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48"/>
          <p:cNvSpPr txBox="1"/>
          <p:nvPr>
            <p:ph idx="4" type="body"/>
          </p:nvPr>
        </p:nvSpPr>
        <p:spPr>
          <a:xfrm>
            <a:off x="5478304" y="2210987"/>
            <a:ext cx="1898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48"/>
          <p:cNvSpPr txBox="1"/>
          <p:nvPr>
            <p:ph idx="5" type="body"/>
          </p:nvPr>
        </p:nvSpPr>
        <p:spPr>
          <a:xfrm>
            <a:off x="5478304" y="3863573"/>
            <a:ext cx="28917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48"/>
          <p:cNvSpPr txBox="1"/>
          <p:nvPr>
            <p:ph idx="6" type="body"/>
          </p:nvPr>
        </p:nvSpPr>
        <p:spPr>
          <a:xfrm>
            <a:off x="5478304" y="3557582"/>
            <a:ext cx="1898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2635"/>
              </a:buClr>
              <a:buSzPts val="1400"/>
              <a:buFont typeface="Arial"/>
              <a:buChar char="•"/>
              <a:defRPr b="1" i="0" sz="1800" u="none" cap="none" strike="noStrike">
                <a:solidFill>
                  <a:srgbClr val="FE263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 and body"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9"/>
          <p:cNvSpPr txBox="1"/>
          <p:nvPr>
            <p:ph idx="1" type="body"/>
          </p:nvPr>
        </p:nvSpPr>
        <p:spPr>
          <a:xfrm>
            <a:off x="311700" y="847675"/>
            <a:ext cx="8520600" cy="3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49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4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5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5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5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5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6" name="Google Shape;166;p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7" name="Google Shape;16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5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1" name="Google Shape;171;p5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2" name="Google Shape;172;p5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5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1">
  <p:cSld name="Dk Blue 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/>
          <p:nvPr/>
        </p:nvSpPr>
        <p:spPr>
          <a:xfrm>
            <a:off x="317575" y="0"/>
            <a:ext cx="8826600" cy="483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1"/>
          <p:cNvSpPr txBox="1"/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6" name="Google Shape;186;p2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 //  </a:t>
            </a:r>
            <a:fld id="{00000000-1234-1234-1234-123412341234}" type="slidenum"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3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6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6"/>
          <p:cNvSpPr/>
          <p:nvPr>
            <p:ph idx="2" type="pic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3" name="Google Shape;193;p66"/>
          <p:cNvSpPr txBox="1"/>
          <p:nvPr>
            <p:ph idx="1" type="body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66"/>
          <p:cNvSpPr txBox="1"/>
          <p:nvPr>
            <p:ph idx="3" type="body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66"/>
          <p:cNvSpPr txBox="1"/>
          <p:nvPr>
            <p:ph idx="4" type="body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96" name="Google Shape;196;p66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7" name="Google Shape;197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3341" y="573027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66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WEATHER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">
  <p:cSld name="2 Column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7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2" name="Google Shape;202;p67"/>
          <p:cNvSpPr txBox="1"/>
          <p:nvPr>
            <p:ph idx="1" type="body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67"/>
          <p:cNvSpPr txBox="1"/>
          <p:nvPr>
            <p:ph idx="2" type="body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/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68"/>
          <p:cNvSpPr txBox="1"/>
          <p:nvPr>
            <p:ph idx="1" type="body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9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69"/>
          <p:cNvSpPr txBox="1"/>
          <p:nvPr>
            <p:ph idx="1" type="body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210" name="Google Shape;210;p69"/>
          <p:cNvSpPr txBox="1"/>
          <p:nvPr>
            <p:ph idx="12" type="sldNum"/>
          </p:nvPr>
        </p:nvSpPr>
        <p:spPr>
          <a:xfrm>
            <a:off x="8686800" y="4960147"/>
            <a:ext cx="457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p7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Google Shape;214;p7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Left">
  <p:cSld name="1 Column, Tall Pic Lef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1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7" name="Google Shape;217;p71"/>
          <p:cNvSpPr/>
          <p:nvPr>
            <p:ph idx="2" type="pic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8" name="Google Shape;218;p71"/>
          <p:cNvSpPr txBox="1"/>
          <p:nvPr>
            <p:ph idx="1" type="body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2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1" name="Google Shape;221;p72"/>
          <p:cNvSpPr txBox="1"/>
          <p:nvPr>
            <p:ph idx="1" type="body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72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Bottom">
  <p:cSld name="1 Column, Wide Pic Bottom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3"/>
          <p:cNvSpPr/>
          <p:nvPr>
            <p:ph idx="2" type="pic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5" name="Google Shape;225;p73"/>
          <p:cNvSpPr txBox="1"/>
          <p:nvPr>
            <p:ph idx="1" type="body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73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2 Pic">
  <p:cSld name="2 Column, 2 Pic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4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9" name="Google Shape;229;p74"/>
          <p:cNvSpPr/>
          <p:nvPr>
            <p:ph idx="2" type="pic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0" name="Google Shape;230;p74"/>
          <p:cNvSpPr/>
          <p:nvPr>
            <p:ph idx="3" type="pic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1" name="Google Shape;231;p74"/>
          <p:cNvSpPr txBox="1"/>
          <p:nvPr>
            <p:ph idx="1" type="body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74"/>
          <p:cNvSpPr txBox="1"/>
          <p:nvPr>
            <p:ph idx="4" type="body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5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5" name="Google Shape;235;p75"/>
          <p:cNvSpPr txBox="1"/>
          <p:nvPr>
            <p:ph idx="1" type="body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75"/>
          <p:cNvSpPr txBox="1"/>
          <p:nvPr>
            <p:ph idx="2" type="body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75"/>
          <p:cNvSpPr txBox="1"/>
          <p:nvPr>
            <p:ph idx="3" type="body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, 3 Pic">
  <p:cSld name="3 Column, 3 Pic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6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0" name="Google Shape;240;p76"/>
          <p:cNvSpPr/>
          <p:nvPr>
            <p:ph idx="2" type="pic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1" name="Google Shape;241;p76"/>
          <p:cNvSpPr/>
          <p:nvPr>
            <p:ph idx="3" type="pic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2" name="Google Shape;242;p76"/>
          <p:cNvSpPr/>
          <p:nvPr>
            <p:ph idx="4" type="pic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3" name="Google Shape;243;p76"/>
          <p:cNvSpPr txBox="1"/>
          <p:nvPr>
            <p:ph idx="1" type="body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76"/>
          <p:cNvSpPr txBox="1"/>
          <p:nvPr>
            <p:ph idx="5" type="body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76"/>
          <p:cNvSpPr txBox="1"/>
          <p:nvPr>
            <p:ph idx="6" type="body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8" name="Google Shape;248;p77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77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7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8"/>
          <p:cNvSpPr txBox="1"/>
          <p:nvPr>
            <p:ph type="ctrTitle"/>
          </p:nvPr>
        </p:nvSpPr>
        <p:spPr>
          <a:xfrm>
            <a:off x="685800" y="159784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3" name="Google Shape;253;p78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78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5" name="Google Shape;255;p78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6" name="Google Shape;256;p7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9" name="Google Shape;259;p79"/>
          <p:cNvSpPr txBox="1"/>
          <p:nvPr>
            <p:ph idx="1" type="body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79"/>
          <p:cNvSpPr txBox="1"/>
          <p:nvPr>
            <p:ph idx="2" type="body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79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79"/>
          <p:cNvSpPr txBox="1"/>
          <p:nvPr>
            <p:ph idx="11" type="ftr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7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350" spcFirstLastPara="1" rIns="91350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267" name="Google Shape;267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4" name="Google Shape;4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" name="Google Shape;48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2.xml"/><Relationship Id="rId1" Type="http://schemas.openxmlformats.org/officeDocument/2006/relationships/image" Target="../media/image3.png"/><Relationship Id="rId2" Type="http://schemas.openxmlformats.org/officeDocument/2006/relationships/hyperlink" Target="https://www.commerce.gov/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25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7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theme" Target="../theme/theme4.xml"/><Relationship Id="rId1" Type="http://schemas.openxmlformats.org/officeDocument/2006/relationships/image" Target="../media/image3.png"/><Relationship Id="rId2" Type="http://schemas.openxmlformats.org/officeDocument/2006/relationships/hyperlink" Target="https://www.commerce.gov/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20712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8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8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8"/>
          <p:cNvSpPr txBox="1"/>
          <p:nvPr>
            <p:ph idx="1" type="body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5" name="Google Shape;65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8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 //  </a:t>
            </a:r>
            <a:fld id="{00000000-1234-1234-1234-123412341234}" type="slidenum"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3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7" name="Google Shape;67;p18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20711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0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20"/>
          <p:cNvSpPr txBox="1"/>
          <p:nvPr>
            <p:ph idx="1" type="body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0" name="Google Shape;180;p2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 //  </a:t>
            </a:r>
            <a:fld id="{00000000-1234-1234-1234-123412341234}" type="slidenum"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3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gif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"/>
          <p:cNvSpPr txBox="1"/>
          <p:nvPr>
            <p:ph idx="1" type="body"/>
          </p:nvPr>
        </p:nvSpPr>
        <p:spPr>
          <a:xfrm>
            <a:off x="2142300" y="58400"/>
            <a:ext cx="70017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70"/>
              <a:buNone/>
            </a:pPr>
            <a:r>
              <a:rPr lang="en" sz="2216">
                <a:solidFill>
                  <a:srgbClr val="FFFFB0"/>
                </a:solidFill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Improving Prediction of Wildfire </a:t>
            </a:r>
            <a:r>
              <a:rPr lang="en" sz="2216">
                <a:solidFill>
                  <a:srgbClr val="FFFFB0"/>
                </a:solidFill>
              </a:rPr>
              <a:t>Impacts on Air Quality with the UFS-AQM Online System</a:t>
            </a:r>
            <a:endParaRPr b="0" sz="800">
              <a:solidFill>
                <a:srgbClr val="D6F5FF"/>
              </a:solidFill>
            </a:endParaRPr>
          </a:p>
        </p:txBody>
      </p:sp>
      <p:sp>
        <p:nvSpPr>
          <p:cNvPr id="273" name="Google Shape;273;p1"/>
          <p:cNvSpPr txBox="1"/>
          <p:nvPr>
            <p:ph idx="3" type="body"/>
          </p:nvPr>
        </p:nvSpPr>
        <p:spPr>
          <a:xfrm>
            <a:off x="2210200" y="878600"/>
            <a:ext cx="3315900" cy="21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62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40000"/>
              <a:buNone/>
            </a:pPr>
            <a:r>
              <a:rPr lang="en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Jianping Huang</a:t>
            </a:r>
            <a:r>
              <a:rPr lang="en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(Lynker@</a:t>
            </a:r>
            <a:r>
              <a:rPr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NOAA/NWS/NCEP/EMC) </a:t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5814"/>
              <a:buNone/>
            </a:pPr>
            <a:r>
              <a:t/>
            </a:r>
            <a:endParaRPr sz="128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19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Ivanka Stajner, Fanglin Yang, Jeffrey McQueen, Raffaele Montuoro  (NWS/NCEP/EMC)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19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Kai Wang, </a:t>
            </a: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Ho-Chun Huang, </a:t>
            </a: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Brian Curtis, Haixia Liu  (EMC, Lynker), Chan-Hoo Jeon (EMC, SAIC)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19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Barry Baker (OAR ARL)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99871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Youhua Tang, Patrick Campbell(ARL, GMU)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99871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Daniel Tong (GMU)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19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Georg Grell (OAR GSL)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19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Hongli Wang, Ruifang Li (GSL, CIRES)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99999"/>
              <a:buNone/>
            </a:pPr>
            <a:r>
              <a:t/>
            </a:r>
            <a:endParaRPr sz="1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48935"/>
              <a:buNone/>
            </a:pPr>
            <a:r>
              <a:rPr lang="en" sz="1879">
                <a:solidFill>
                  <a:schemeClr val="lt2"/>
                </a:solidFill>
              </a:rPr>
              <a:t> </a:t>
            </a:r>
            <a:r>
              <a:rPr lang="en" sz="1879">
                <a:solidFill>
                  <a:schemeClr val="lt2"/>
                </a:solidFill>
              </a:rPr>
              <a:t>Unifying Innovations in Forecasting Capabilities Workshop</a:t>
            </a:r>
            <a:r>
              <a:rPr lang="en" sz="1879">
                <a:solidFill>
                  <a:schemeClr val="lt2"/>
                </a:solidFill>
              </a:rPr>
              <a:t>    </a:t>
            </a:r>
            <a:r>
              <a:rPr lang="en" sz="1800">
                <a:solidFill>
                  <a:schemeClr val="lt2"/>
                </a:solidFill>
              </a:rPr>
              <a:t>                              </a:t>
            </a:r>
            <a:endParaRPr sz="1200">
              <a:solidFill>
                <a:schemeClr val="lt2"/>
              </a:solidFill>
            </a:endParaRPr>
          </a:p>
        </p:txBody>
      </p:sp>
      <p:pic>
        <p:nvPicPr>
          <p:cNvPr id="274" name="Google Shape;274;p1"/>
          <p:cNvPicPr preferRelativeResize="0"/>
          <p:nvPr/>
        </p:nvPicPr>
        <p:blipFill rotWithShape="1">
          <a:blip r:embed="rId3">
            <a:alphaModFix/>
          </a:blip>
          <a:srcRect b="0" l="2580" r="-2579" t="0"/>
          <a:stretch/>
        </p:blipFill>
        <p:spPr>
          <a:xfrm>
            <a:off x="320075" y="3056925"/>
            <a:ext cx="9076474" cy="20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"/>
          <p:cNvSpPr txBox="1"/>
          <p:nvPr>
            <p:ph idx="3" type="body"/>
          </p:nvPr>
        </p:nvSpPr>
        <p:spPr>
          <a:xfrm>
            <a:off x="5713550" y="1245775"/>
            <a:ext cx="3401100" cy="17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</a:pPr>
            <a:r>
              <a:rPr lang="en" sz="9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Gregory Frost, Rebecca Schwantes (CSL), </a:t>
            </a:r>
            <a:endParaRPr sz="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</a:pPr>
            <a:r>
              <a:rPr lang="en" sz="9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Siyuan Wang (CSL, CIRES)</a:t>
            </a:r>
            <a:endParaRPr sz="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99"/>
              <a:buFont typeface="Arial"/>
              <a:buNone/>
            </a:pPr>
            <a:r>
              <a:rPr lang="en" sz="9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Wilczak (PSL)</a:t>
            </a:r>
            <a:endParaRPr sz="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</a:pPr>
            <a:r>
              <a:rPr lang="en" sz="9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Irina Djalalova, Dave Allured (PSL, CIRES)</a:t>
            </a:r>
            <a:endParaRPr sz="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99"/>
              <a:buFont typeface="Arial"/>
              <a:buNone/>
            </a:pPr>
            <a:r>
              <a:rPr lang="en" sz="9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Shobha Kondragunta (NESDIS STAR)</a:t>
            </a:r>
            <a:endParaRPr sz="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99"/>
              <a:buFont typeface="Arial"/>
              <a:buNone/>
            </a:pPr>
            <a:r>
              <a:rPr lang="en" sz="9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Chuanyu Xu, </a:t>
            </a:r>
            <a:r>
              <a:rPr lang="en" sz="9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Zigang Wei </a:t>
            </a:r>
            <a:r>
              <a:rPr lang="en" sz="9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(IMSG, NESDIS STAR)</a:t>
            </a:r>
            <a:endParaRPr sz="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99"/>
              <a:buFont typeface="Arial"/>
              <a:buNone/>
            </a:pPr>
            <a:r>
              <a:rPr lang="en" sz="9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Fangjun Li and Xiaoyang Zhang (SDSU)</a:t>
            </a:r>
            <a:endParaRPr sz="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</a:pPr>
            <a:r>
              <a:t/>
            </a:r>
            <a:endParaRPr sz="128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>
                <a:solidFill>
                  <a:schemeClr val="lt2"/>
                </a:solidFill>
              </a:rPr>
              <a:t>                         </a:t>
            </a:r>
            <a:r>
              <a:rPr lang="en" sz="1400">
                <a:solidFill>
                  <a:schemeClr val="lt2"/>
                </a:solidFill>
              </a:rPr>
              <a:t>     Boulder, CO,  July 27, 2023</a:t>
            </a:r>
            <a:endParaRPr sz="14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2583d241755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09" y="925875"/>
            <a:ext cx="4389119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2583d241755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925864"/>
            <a:ext cx="4389119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2583d241755_0_65"/>
          <p:cNvSpPr txBox="1"/>
          <p:nvPr/>
        </p:nvSpPr>
        <p:spPr>
          <a:xfrm>
            <a:off x="401625" y="0"/>
            <a:ext cx="8615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1155CC"/>
                </a:solidFill>
              </a:rPr>
              <a:t>Evaluation</a:t>
            </a:r>
            <a:r>
              <a:rPr b="1" lang="en" sz="2300">
                <a:solidFill>
                  <a:srgbClr val="1155CC"/>
                </a:solidFill>
              </a:rPr>
              <a:t> of t</a:t>
            </a:r>
            <a:r>
              <a:rPr b="1" lang="en" sz="2300">
                <a:solidFill>
                  <a:srgbClr val="1155CC"/>
                </a:solidFill>
              </a:rPr>
              <a:t>he UFS-AQM </a:t>
            </a:r>
            <a:r>
              <a:rPr b="1" lang="en" sz="2300">
                <a:solidFill>
                  <a:srgbClr val="1155CC"/>
                </a:solidFill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system</a:t>
            </a:r>
            <a:r>
              <a:rPr b="1" lang="en" sz="2300">
                <a:solidFill>
                  <a:srgbClr val="1155CC"/>
                </a:solidFill>
              </a:rPr>
              <a:t>: O</a:t>
            </a:r>
            <a:r>
              <a:rPr b="1" baseline="-25000" lang="en" sz="2300">
                <a:solidFill>
                  <a:srgbClr val="1155CC"/>
                </a:solidFill>
              </a:rPr>
              <a:t>3 </a:t>
            </a:r>
            <a:r>
              <a:rPr b="1" lang="en" sz="2300">
                <a:solidFill>
                  <a:srgbClr val="1155CC"/>
                </a:solidFill>
              </a:rPr>
              <a:t> episodes</a:t>
            </a:r>
            <a:endParaRPr b="1" sz="2300">
              <a:solidFill>
                <a:srgbClr val="1155CC"/>
              </a:solidFill>
            </a:endParaRPr>
          </a:p>
        </p:txBody>
      </p:sp>
      <p:sp>
        <p:nvSpPr>
          <p:cNvPr id="361" name="Google Shape;361;g2583d241755_0_65"/>
          <p:cNvSpPr txBox="1"/>
          <p:nvPr>
            <p:ph idx="1" type="body"/>
          </p:nvPr>
        </p:nvSpPr>
        <p:spPr>
          <a:xfrm>
            <a:off x="297975" y="3669075"/>
            <a:ext cx="88461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400"/>
              <a:t>Several </a:t>
            </a:r>
            <a:r>
              <a:rPr lang="en" sz="1400"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O</a:t>
            </a:r>
            <a:r>
              <a:rPr baseline="-25000" lang="en" sz="1400"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3</a:t>
            </a:r>
            <a:r>
              <a:rPr lang="en" sz="1400"/>
              <a:t> </a:t>
            </a:r>
            <a:r>
              <a:rPr lang="en" sz="1400"/>
              <a:t>exceedance</a:t>
            </a:r>
            <a:r>
              <a:rPr lang="en" sz="1400"/>
              <a:t> events were observed over the affected region during </a:t>
            </a:r>
            <a:r>
              <a:rPr lang="en" sz="1400"/>
              <a:t>dissipation</a:t>
            </a:r>
            <a:r>
              <a:rPr lang="en" sz="1400"/>
              <a:t> stage of Quebec fire events.</a:t>
            </a:r>
            <a:endParaRPr sz="14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400"/>
              <a:t>The UFS-AQM system (Dev: V70C82) </a:t>
            </a:r>
            <a:r>
              <a:rPr lang="en" sz="1400"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predicts </a:t>
            </a:r>
            <a:r>
              <a:rPr lang="en" sz="1400"/>
              <a:t>higher O</a:t>
            </a:r>
            <a:r>
              <a:rPr baseline="-25000" lang="en" sz="1400"/>
              <a:t>3</a:t>
            </a:r>
            <a:r>
              <a:rPr lang="en" sz="1400"/>
              <a:t> than the operational (Prod) system over east coastal region such as Long Island Sound on June 202</a:t>
            </a:r>
            <a:endParaRPr sz="1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315901a2db_0_92"/>
          <p:cNvSpPr txBox="1"/>
          <p:nvPr>
            <p:ph idx="1" type="body"/>
          </p:nvPr>
        </p:nvSpPr>
        <p:spPr>
          <a:xfrm>
            <a:off x="311700" y="847675"/>
            <a:ext cx="8520600" cy="39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315901a2db_0_92"/>
          <p:cNvSpPr txBox="1"/>
          <p:nvPr>
            <p:ph type="title"/>
          </p:nvPr>
        </p:nvSpPr>
        <p:spPr>
          <a:xfrm>
            <a:off x="390150" y="0"/>
            <a:ext cx="86424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300">
                <a:solidFill>
                  <a:srgbClr val="1155CC"/>
                </a:solidFill>
              </a:rPr>
              <a:t>Evaluation of the UFS-AQM system: Daily 8-hr Max O</a:t>
            </a:r>
            <a:r>
              <a:rPr baseline="-25000" lang="en" sz="2300">
                <a:solidFill>
                  <a:srgbClr val="1155CC"/>
                </a:solidFill>
              </a:rPr>
              <a:t>3</a:t>
            </a:r>
            <a:endParaRPr baseline="-25000" sz="2300">
              <a:solidFill>
                <a:srgbClr val="1155CC"/>
              </a:solidFill>
            </a:endParaRPr>
          </a:p>
        </p:txBody>
      </p:sp>
      <p:sp>
        <p:nvSpPr>
          <p:cNvPr id="368" name="Google Shape;368;g2315901a2db_0_92"/>
          <p:cNvSpPr txBox="1"/>
          <p:nvPr/>
        </p:nvSpPr>
        <p:spPr>
          <a:xfrm>
            <a:off x="311700" y="3887500"/>
            <a:ext cx="85206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23B42"/>
              </a:buClr>
              <a:buSzPts val="1400"/>
              <a:buChar char="●"/>
            </a:pPr>
            <a:r>
              <a:rPr lang="en" sz="1800">
                <a:solidFill>
                  <a:srgbClr val="323B42"/>
                </a:solidFill>
              </a:rPr>
              <a:t>CONUS-East categorical performance of development system (v70c82) is improved over the operational (Prod): higher CSI and POD.</a:t>
            </a:r>
            <a:endParaRPr sz="1800">
              <a:solidFill>
                <a:srgbClr val="323B42"/>
              </a:solidFill>
            </a:endParaRPr>
          </a:p>
        </p:txBody>
      </p:sp>
      <p:pic>
        <p:nvPicPr>
          <p:cNvPr id="369" name="Google Shape;369;g2315901a2db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19075"/>
            <a:ext cx="4571999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2315901a2db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603" y="671850"/>
            <a:ext cx="4571999" cy="329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31623e3265_1_0"/>
          <p:cNvSpPr txBox="1"/>
          <p:nvPr>
            <p:ph type="title"/>
          </p:nvPr>
        </p:nvSpPr>
        <p:spPr>
          <a:xfrm>
            <a:off x="263400" y="240050"/>
            <a:ext cx="8880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1155CC"/>
                </a:solidFill>
              </a:rPr>
              <a:t>A comparison of predicted AOD with VIIRS retrieval</a:t>
            </a:r>
            <a:endParaRPr sz="2300">
              <a:solidFill>
                <a:srgbClr val="1155CC"/>
              </a:solidFill>
            </a:endParaRPr>
          </a:p>
        </p:txBody>
      </p:sp>
      <p:pic>
        <p:nvPicPr>
          <p:cNvPr id="376" name="Google Shape;376;g231623e3265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0" y="726825"/>
            <a:ext cx="4114800" cy="31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231623e3265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7" y="1092575"/>
            <a:ext cx="4114801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231623e3265_1_0"/>
          <p:cNvSpPr txBox="1"/>
          <p:nvPr/>
        </p:nvSpPr>
        <p:spPr>
          <a:xfrm>
            <a:off x="311700" y="3811300"/>
            <a:ext cx="85206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23B42"/>
              </a:buClr>
              <a:buSzPts val="1400"/>
              <a:buChar char="●"/>
            </a:pPr>
            <a:r>
              <a:rPr lang="en" sz="1800">
                <a:solidFill>
                  <a:srgbClr val="323B42"/>
                </a:solidFill>
              </a:rPr>
              <a:t>AQMv7 captured spatial pattern of AOD with value higher than 3.5 during Quebec fires</a:t>
            </a:r>
            <a:r>
              <a:rPr lang="en" sz="1800">
                <a:solidFill>
                  <a:srgbClr val="323B42"/>
                </a:solidFill>
              </a:rPr>
              <a:t>.</a:t>
            </a:r>
            <a:endParaRPr sz="1800">
              <a:solidFill>
                <a:srgbClr val="323B4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59e33781dc_0_17"/>
          <p:cNvSpPr txBox="1"/>
          <p:nvPr/>
        </p:nvSpPr>
        <p:spPr>
          <a:xfrm>
            <a:off x="471714" y="805543"/>
            <a:ext cx="86868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685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259e33781dc_0_17"/>
          <p:cNvSpPr/>
          <p:nvPr/>
        </p:nvSpPr>
        <p:spPr>
          <a:xfrm>
            <a:off x="415875" y="136675"/>
            <a:ext cx="8588400" cy="46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200">
                <a:solidFill>
                  <a:srgbClr val="FFFF00"/>
                </a:solidFill>
              </a:rPr>
              <a:t> </a:t>
            </a:r>
            <a:r>
              <a:rPr lang="en" sz="2200">
                <a:solidFill>
                  <a:srgbClr val="FFFF00"/>
                </a:solidFill>
              </a:rPr>
              <a:t>Summary</a:t>
            </a:r>
            <a:endParaRPr i="0" sz="2200" u="none" cap="none" strike="noStrike">
              <a:solidFill>
                <a:srgbClr val="FFFF00"/>
              </a:solidFill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500"/>
              <a:buChar char="•"/>
            </a:pPr>
            <a:r>
              <a:rPr lang="en" sz="1500">
                <a:solidFill>
                  <a:srgbClr val="F2F2F2"/>
                </a:solidFill>
              </a:rPr>
              <a:t>NOAA has developed an Online-CMAQ system within the UFS framework to enhance representation of wildfire emissions and their impact on air quality predictions.</a:t>
            </a:r>
            <a:endParaRPr sz="1500">
              <a:solidFill>
                <a:srgbClr val="F2F2F2"/>
              </a:solidFill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500"/>
              <a:buChar char="•"/>
            </a:pPr>
            <a:r>
              <a:rPr lang="en" sz="1500">
                <a:solidFill>
                  <a:srgbClr val="F2F2F2"/>
                </a:solidFill>
              </a:rPr>
              <a:t>The UFS-AQM, also known as Online-CMAQ, is currently being evaluated as a potential replacement for the existing operational air quality forecast system.</a:t>
            </a:r>
            <a:endParaRPr sz="1500">
              <a:solidFill>
                <a:srgbClr val="F2F2F2"/>
              </a:solidFill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500"/>
              <a:buChar char="•"/>
            </a:pPr>
            <a:r>
              <a:rPr lang="en" sz="1500">
                <a:solidFill>
                  <a:srgbClr val="F2F2F2"/>
                </a:solidFill>
              </a:rPr>
              <a:t>The UFS-AQM, incorporating hourly RAVE data, significantly improved PM</a:t>
            </a:r>
            <a:r>
              <a:rPr baseline="-25000" lang="en" sz="1500">
                <a:solidFill>
                  <a:srgbClr val="F2F2F2"/>
                </a:solidFill>
              </a:rPr>
              <a:t>2.5</a:t>
            </a:r>
            <a:r>
              <a:rPr lang="en" sz="1500">
                <a:solidFill>
                  <a:srgbClr val="F2F2F2"/>
                </a:solidFill>
              </a:rPr>
              <a:t> predictions compared to the operational system during the Quebec wildfires in June 2023. </a:t>
            </a:r>
            <a:endParaRPr sz="1500">
              <a:solidFill>
                <a:srgbClr val="F2F2F2"/>
              </a:solidFill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500"/>
              <a:buChar char="•"/>
            </a:pPr>
            <a:r>
              <a:rPr lang="en" sz="1500">
                <a:solidFill>
                  <a:srgbClr val="F2F2F2"/>
                </a:solidFill>
              </a:rPr>
              <a:t>Moreover, the UFS-AQM exhibited superior performance in capturing O</a:t>
            </a:r>
            <a:r>
              <a:rPr baseline="-25000" lang="en" sz="1500">
                <a:solidFill>
                  <a:srgbClr val="F2F2F2"/>
                </a:solidFill>
              </a:rPr>
              <a:t>3</a:t>
            </a:r>
            <a:r>
              <a:rPr lang="en" sz="1500">
                <a:solidFill>
                  <a:srgbClr val="F2F2F2"/>
                </a:solidFill>
              </a:rPr>
              <a:t> episodes when compared to the operational model.</a:t>
            </a:r>
            <a:endParaRPr sz="1500">
              <a:solidFill>
                <a:srgbClr val="F2F2F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2200">
                <a:solidFill>
                  <a:srgbClr val="FFFF00"/>
                </a:solidFill>
              </a:rPr>
              <a:t>Next steps</a:t>
            </a:r>
            <a:endParaRPr i="0" sz="2200" u="none" cap="none" strike="noStrike">
              <a:solidFill>
                <a:srgbClr val="FFFF00"/>
              </a:solidFill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" sz="1500">
                <a:solidFill>
                  <a:schemeClr val="lt1"/>
                </a:solidFill>
              </a:rPr>
              <a:t>Will incorporate emissions of volatile organic compounds (VOCs) released by wildfires to enhance O</a:t>
            </a:r>
            <a:r>
              <a:rPr baseline="-25000" lang="en" sz="1500">
                <a:solidFill>
                  <a:schemeClr val="lt1"/>
                </a:solidFill>
              </a:rPr>
              <a:t>3</a:t>
            </a:r>
            <a:r>
              <a:rPr lang="en" sz="1500">
                <a:solidFill>
                  <a:schemeClr val="lt1"/>
                </a:solidFill>
              </a:rPr>
              <a:t> predictions near fire source and downstream regions.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" sz="1500">
                <a:solidFill>
                  <a:schemeClr val="lt1"/>
                </a:solidFill>
              </a:rPr>
              <a:t>Will test the system at a higher </a:t>
            </a:r>
            <a:r>
              <a:rPr lang="en" sz="1500">
                <a:solidFill>
                  <a:schemeClr val="lt1"/>
                </a:solidFill>
              </a:rPr>
              <a:t>resolution</a:t>
            </a:r>
            <a:r>
              <a:rPr lang="en" sz="1500">
                <a:solidFill>
                  <a:schemeClr val="lt1"/>
                </a:solidFill>
              </a:rPr>
              <a:t> to address prediction challenges over complex terrain and coastal regions.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" sz="1500">
                <a:solidFill>
                  <a:schemeClr val="lt1"/>
                </a:solidFill>
              </a:rPr>
              <a:t>Will update the CMAQ model along with anthropogenic emissions, refine wildfire emissions and plume rise algorithm,  and utilize more advanced </a:t>
            </a:r>
            <a:r>
              <a:rPr lang="en" sz="1500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CCPP, data assimilation</a:t>
            </a:r>
            <a:r>
              <a:rPr lang="en" sz="1500">
                <a:solidFill>
                  <a:schemeClr val="lt1"/>
                </a:solidFill>
              </a:rPr>
              <a:t> t</a:t>
            </a:r>
            <a:r>
              <a:rPr lang="en" sz="1500">
                <a:solidFill>
                  <a:schemeClr val="lt1"/>
                </a:solidFill>
              </a:rPr>
              <a:t>echniques as well as short-period training for bias correction</a:t>
            </a:r>
            <a:r>
              <a:rPr lang="en" sz="1500">
                <a:solidFill>
                  <a:schemeClr val="lt1"/>
                </a:solidFill>
              </a:rPr>
              <a:t> to further improve wildfire predictions.</a:t>
            </a:r>
            <a:endParaRPr sz="15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2580099faa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800278"/>
            <a:ext cx="4648201" cy="38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580099faa9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88" y="1366850"/>
            <a:ext cx="3934301" cy="242110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580099faa9_0_1"/>
          <p:cNvSpPr txBox="1"/>
          <p:nvPr>
            <p:ph type="title"/>
          </p:nvPr>
        </p:nvSpPr>
        <p:spPr>
          <a:xfrm>
            <a:off x="391886" y="95794"/>
            <a:ext cx="87522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300">
                <a:solidFill>
                  <a:srgbClr val="1155CC"/>
                </a:solidFill>
              </a:rPr>
              <a:t>Societal Impacts of Wildfires and Trend of Burning Areas</a:t>
            </a:r>
            <a:endParaRPr sz="2300">
              <a:solidFill>
                <a:srgbClr val="1155CC"/>
              </a:solidFill>
            </a:endParaRPr>
          </a:p>
        </p:txBody>
      </p:sp>
      <p:sp>
        <p:nvSpPr>
          <p:cNvPr id="283" name="Google Shape;283;g2580099faa9_0_1"/>
          <p:cNvSpPr/>
          <p:nvPr/>
        </p:nvSpPr>
        <p:spPr>
          <a:xfrm>
            <a:off x="686725" y="1939125"/>
            <a:ext cx="2032200" cy="1079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g2580ad7a522_0_13"/>
          <p:cNvGrpSpPr/>
          <p:nvPr/>
        </p:nvGrpSpPr>
        <p:grpSpPr>
          <a:xfrm>
            <a:off x="463473" y="649425"/>
            <a:ext cx="8414463" cy="4036875"/>
            <a:chOff x="463475" y="573225"/>
            <a:chExt cx="8317975" cy="4036875"/>
          </a:xfrm>
        </p:grpSpPr>
        <p:pic>
          <p:nvPicPr>
            <p:cNvPr id="289" name="Google Shape;289;g2580ad7a522_0_13"/>
            <p:cNvPicPr preferRelativeResize="0"/>
            <p:nvPr/>
          </p:nvPicPr>
          <p:blipFill rotWithShape="1">
            <a:blip r:embed="rId3">
              <a:alphaModFix/>
            </a:blip>
            <a:srcRect b="0" l="-1830" r="1830" t="0"/>
            <a:stretch/>
          </p:blipFill>
          <p:spPr>
            <a:xfrm>
              <a:off x="4513450" y="573225"/>
              <a:ext cx="4268000" cy="4036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g2580ad7a522_0_13"/>
            <p:cNvSpPr/>
            <p:nvPr/>
          </p:nvSpPr>
          <p:spPr>
            <a:xfrm>
              <a:off x="463475" y="1520625"/>
              <a:ext cx="3191400" cy="20184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g2580ad7a522_0_13"/>
            <p:cNvSpPr/>
            <p:nvPr/>
          </p:nvSpPr>
          <p:spPr>
            <a:xfrm>
              <a:off x="658800" y="1791675"/>
              <a:ext cx="2821200" cy="434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Atm</a:t>
              </a:r>
              <a:r>
                <a:rPr lang="en" sz="1800"/>
                <a:t>os. Dycore (FV3)</a:t>
              </a:r>
              <a:endParaRPr sz="1800"/>
            </a:p>
          </p:txBody>
        </p:sp>
        <p:sp>
          <p:nvSpPr>
            <p:cNvPr id="292" name="Google Shape;292;g2580ad7a522_0_13"/>
            <p:cNvSpPr/>
            <p:nvPr/>
          </p:nvSpPr>
          <p:spPr>
            <a:xfrm>
              <a:off x="658800" y="2325075"/>
              <a:ext cx="2821200" cy="434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Atmos. Physics (CCPP)</a:t>
              </a:r>
              <a:endParaRPr sz="1800"/>
            </a:p>
          </p:txBody>
        </p:sp>
        <p:sp>
          <p:nvSpPr>
            <p:cNvPr id="293" name="Google Shape;293;g2580ad7a522_0_13"/>
            <p:cNvSpPr/>
            <p:nvPr/>
          </p:nvSpPr>
          <p:spPr>
            <a:xfrm>
              <a:off x="658800" y="2934675"/>
              <a:ext cx="2821200" cy="434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Writing Component</a:t>
              </a:r>
              <a:endParaRPr sz="1800"/>
            </a:p>
          </p:txBody>
        </p:sp>
        <p:pic>
          <p:nvPicPr>
            <p:cNvPr id="294" name="Google Shape;294;g2580ad7a522_0_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81400" y="2243625"/>
              <a:ext cx="1097280" cy="752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g2580ad7a522_0_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90600" y="872025"/>
              <a:ext cx="1819275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" name="Google Shape;296;g2580ad7a522_0_13"/>
          <p:cNvSpPr txBox="1"/>
          <p:nvPr>
            <p:ph type="title"/>
          </p:nvPr>
        </p:nvSpPr>
        <p:spPr>
          <a:xfrm>
            <a:off x="391886" y="95794"/>
            <a:ext cx="87522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2400">
                <a:solidFill>
                  <a:srgbClr val="1155CC"/>
                </a:solidFill>
              </a:rPr>
              <a:t>Online-CMAQ within the UFS framework</a:t>
            </a:r>
            <a:endParaRPr b="1" sz="24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2580ad7a522_0_0"/>
          <p:cNvPicPr preferRelativeResize="0"/>
          <p:nvPr/>
        </p:nvPicPr>
        <p:blipFill rotWithShape="1">
          <a:blip r:embed="rId3">
            <a:alphaModFix/>
          </a:blip>
          <a:srcRect b="0" l="0" r="0" t="9909"/>
          <a:stretch/>
        </p:blipFill>
        <p:spPr>
          <a:xfrm>
            <a:off x="680575" y="517725"/>
            <a:ext cx="6767126" cy="26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580ad7a522_0_0"/>
          <p:cNvSpPr txBox="1"/>
          <p:nvPr>
            <p:ph idx="4294967295" type="title"/>
          </p:nvPr>
        </p:nvSpPr>
        <p:spPr>
          <a:xfrm>
            <a:off x="347275" y="76200"/>
            <a:ext cx="8774100" cy="41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77">
                <a:solidFill>
                  <a:srgbClr val="1155CC"/>
                </a:solidFill>
              </a:rPr>
              <a:t>Online-CMAQ (</a:t>
            </a:r>
            <a:r>
              <a:rPr lang="en" sz="1777">
                <a:solidFill>
                  <a:srgbClr val="1155CC"/>
                </a:solidFill>
              </a:rPr>
              <a:t>UFS-AQM</a:t>
            </a:r>
            <a:r>
              <a:rPr lang="en" sz="1777">
                <a:solidFill>
                  <a:srgbClr val="1155CC"/>
                </a:solidFill>
              </a:rPr>
              <a:t>)</a:t>
            </a:r>
            <a:r>
              <a:rPr b="1" lang="en" sz="1777">
                <a:solidFill>
                  <a:srgbClr val="1155CC"/>
                </a:solidFill>
              </a:rPr>
              <a:t> in UFS:</a:t>
            </a:r>
            <a:r>
              <a:rPr lang="en" sz="1777">
                <a:solidFill>
                  <a:srgbClr val="1155CC"/>
                </a:solidFill>
              </a:rPr>
              <a:t> a </a:t>
            </a:r>
            <a:r>
              <a:rPr b="1" lang="en" sz="1777">
                <a:solidFill>
                  <a:srgbClr val="1155CC"/>
                </a:solidFill>
              </a:rPr>
              <a:t>single large</a:t>
            </a:r>
            <a:r>
              <a:rPr lang="en" sz="1777">
                <a:solidFill>
                  <a:srgbClr val="1155CC"/>
                </a:solidFill>
              </a:rPr>
              <a:t> North American</a:t>
            </a:r>
            <a:r>
              <a:rPr b="1" lang="en" sz="1777">
                <a:solidFill>
                  <a:srgbClr val="1155CC"/>
                </a:solidFill>
              </a:rPr>
              <a:t> domain</a:t>
            </a:r>
            <a:r>
              <a:rPr lang="en" sz="1777">
                <a:solidFill>
                  <a:srgbClr val="1155CC"/>
                </a:solidFill>
              </a:rPr>
              <a:t> (13 km)</a:t>
            </a:r>
            <a:endParaRPr b="1" sz="22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" name="Google Shape;303;g2580ad7a522_0_0"/>
          <p:cNvSpPr txBox="1"/>
          <p:nvPr/>
        </p:nvSpPr>
        <p:spPr>
          <a:xfrm>
            <a:off x="347275" y="3085150"/>
            <a:ext cx="8333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1" i="0" lang="en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Near-real-time</a:t>
            </a: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online-CMAQ </a:t>
            </a:r>
            <a:r>
              <a:rPr b="1" lang="en" sz="1200"/>
              <a:t>has been</a:t>
            </a: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running since July 8, 2022 over the North American large domain that covers all 3 current operational product domains: CONUS, AK and HI</a:t>
            </a: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Updates are being integrated into this near-real-time run.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CCPP: GFSv16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Anthropogenic and biogenic emissions for the large domain (NEIC 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2016v1 plus global)</a:t>
            </a:r>
            <a:endParaRPr sz="900">
              <a:solidFill>
                <a:srgbClr val="0000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Hourly RAVE wildfire emissions and </a:t>
            </a:r>
            <a:r>
              <a:rPr lang="en" sz="120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Sofiev</a:t>
            </a:r>
            <a:r>
              <a:rPr lang="en" sz="12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 </a:t>
            </a:r>
            <a:r>
              <a:rPr lang="en" sz="1200">
                <a:solidFill>
                  <a:schemeClr val="dk1"/>
                </a:solidFill>
              </a:rPr>
              <a:t>plume-rise algorithm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Updated LBC (AM4 + GEFS-Aerosols) and wet deposition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Fengsha dust module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2580ad7a522_0_0"/>
          <p:cNvSpPr txBox="1"/>
          <p:nvPr/>
        </p:nvSpPr>
        <p:spPr>
          <a:xfrm>
            <a:off x="5434375" y="3622375"/>
            <a:ext cx="33822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B</a:t>
            </a:r>
            <a:r>
              <a:rPr lang="en" sz="1200">
                <a:solidFill>
                  <a:schemeClr val="dk1"/>
                </a:solidFill>
              </a:rPr>
              <a:t>ias correction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Post-processing for 8h ozone maximum and daily average </a:t>
            </a:r>
            <a:r>
              <a:rPr lang="en" sz="12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PM</a:t>
            </a:r>
            <a:r>
              <a:rPr baseline="-25000" lang="en" sz="12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2.5</a:t>
            </a:r>
            <a:endParaRPr baseline="-25000" sz="1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05" name="Google Shape;305;g2580ad7a522_0_0"/>
          <p:cNvSpPr/>
          <p:nvPr/>
        </p:nvSpPr>
        <p:spPr>
          <a:xfrm>
            <a:off x="7477775" y="1089575"/>
            <a:ext cx="1513800" cy="1567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next candidate for operations at 13 km resolution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2583d241755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400" y="2720737"/>
            <a:ext cx="3291841" cy="206407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583d241755_0_6"/>
          <p:cNvSpPr txBox="1"/>
          <p:nvPr/>
        </p:nvSpPr>
        <p:spPr>
          <a:xfrm>
            <a:off x="392425" y="845950"/>
            <a:ext cx="417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2583d241755_0_6"/>
          <p:cNvSpPr txBox="1"/>
          <p:nvPr>
            <p:ph type="title"/>
          </p:nvPr>
        </p:nvSpPr>
        <p:spPr>
          <a:xfrm>
            <a:off x="381000" y="110754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077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Satellite-detected firepoints and wildfire emissions </a:t>
            </a:r>
            <a:endParaRPr b="1" sz="2077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77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during Quebec fires in June 2023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13" name="Google Shape;313;g2583d241755_0_6"/>
          <p:cNvSpPr txBox="1"/>
          <p:nvPr>
            <p:ph idx="1" type="body"/>
          </p:nvPr>
        </p:nvSpPr>
        <p:spPr>
          <a:xfrm>
            <a:off x="320750" y="889750"/>
            <a:ext cx="4490700" cy="35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1600"/>
              <a:buChar char="●"/>
            </a:pPr>
            <a:r>
              <a:rPr b="1" lang="en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UFS-AQM (Dev): N</a:t>
            </a:r>
            <a:r>
              <a:rPr b="1" lang="en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ear-real-time</a:t>
            </a: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egional </a:t>
            </a:r>
            <a:r>
              <a:rPr b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dvanced Baseline Imager (ABI) and </a:t>
            </a:r>
            <a:r>
              <a:rPr b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isible infrared Imaging Radiometer Suite (VIIRS) </a:t>
            </a:r>
            <a:r>
              <a:rPr b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missions (</a:t>
            </a:r>
            <a:r>
              <a:rPr b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RAVE</a:t>
            </a: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hourly</a:t>
            </a: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 </a:t>
            </a:r>
            <a:r>
              <a:rPr lang="en" sz="1300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improved by applying scaling factors based on biome type.</a:t>
            </a:r>
            <a:endParaRPr sz="1300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b="1" lang="en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Operational (Prod)</a:t>
            </a: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lended</a:t>
            </a:r>
            <a:r>
              <a:rPr b="1"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G</a:t>
            </a: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lobal</a:t>
            </a:r>
            <a:r>
              <a:rPr b="1"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Bi</a:t>
            </a: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omass </a:t>
            </a:r>
            <a:r>
              <a:rPr b="1"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urning </a:t>
            </a:r>
            <a:r>
              <a:rPr b="1"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missions </a:t>
            </a:r>
            <a:r>
              <a:rPr b="1"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roduct </a:t>
            </a: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version 3</a:t>
            </a:r>
            <a:r>
              <a:rPr b="1"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 (GBBEPx</a:t>
            </a: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 V4)</a:t>
            </a:r>
            <a:endParaRPr sz="1300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2583d241755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300" y="2840100"/>
            <a:ext cx="3521975" cy="19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583d241755_0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25050" y="593800"/>
            <a:ext cx="3281800" cy="206404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6" name="Google Shape;316;g2583d241755_0_6"/>
          <p:cNvSpPr txBox="1"/>
          <p:nvPr/>
        </p:nvSpPr>
        <p:spPr>
          <a:xfrm>
            <a:off x="7461575" y="3069450"/>
            <a:ext cx="1359000" cy="968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Biome-dependent scaling factors</a:t>
            </a:r>
            <a:r>
              <a:rPr lang="en" sz="900"/>
              <a:t>: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Tropical forest: 4.5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Extratropical forest: 2.5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Savanna: 1.8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Grassland: 1.8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/>
          </a:p>
        </p:txBody>
      </p:sp>
      <p:sp>
        <p:nvSpPr>
          <p:cNvPr id="317" name="Google Shape;317;g2583d241755_0_6"/>
          <p:cNvSpPr/>
          <p:nvPr/>
        </p:nvSpPr>
        <p:spPr>
          <a:xfrm>
            <a:off x="7959575" y="2657850"/>
            <a:ext cx="265200" cy="4116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315901a2db_0_1"/>
          <p:cNvSpPr txBox="1"/>
          <p:nvPr/>
        </p:nvSpPr>
        <p:spPr>
          <a:xfrm>
            <a:off x="412800" y="4475"/>
            <a:ext cx="8529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23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  <a:r>
              <a:rPr b="1" baseline="-25000" i="0" lang="en" sz="23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2.5 </a:t>
            </a:r>
            <a:r>
              <a:rPr b="1" i="0" lang="en" sz="23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predictions during Quebec wildfires June 26, 2023</a:t>
            </a:r>
            <a:endParaRPr b="1" i="0" sz="2300" u="none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2315901a2db_0_1"/>
          <p:cNvSpPr txBox="1"/>
          <p:nvPr/>
        </p:nvSpPr>
        <p:spPr>
          <a:xfrm>
            <a:off x="6340625" y="1378750"/>
            <a:ext cx="282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315901a2db_0_1"/>
          <p:cNvSpPr txBox="1"/>
          <p:nvPr/>
        </p:nvSpPr>
        <p:spPr>
          <a:xfrm>
            <a:off x="106275" y="3612000"/>
            <a:ext cx="9144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rgbClr val="36363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storm system located northeast of the Great Lakes produced a counterclockwise wind, channeling the smoke produced by wildfires in Canada south into US, affecting air quality in the Midwest regions substantially.</a:t>
            </a:r>
            <a:endParaRPr b="0" i="0" sz="1300" u="none" cap="none" strike="noStrike">
              <a:solidFill>
                <a:srgbClr val="36363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300"/>
              <a:buFont typeface="Georgia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Evolution of predicted PM</a:t>
            </a:r>
            <a:r>
              <a:rPr b="0" baseline="-2500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shown for 72-hour predictions initialized on June 26, 2023 together with independent AirNow observations of PM</a:t>
            </a:r>
            <a:r>
              <a:rPr b="0" baseline="-2500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(in filled circles). High values of PM</a:t>
            </a:r>
            <a:r>
              <a:rPr b="0" baseline="-2500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were attributed to wildfires.</a:t>
            </a:r>
            <a:endParaRPr b="0" i="0" sz="1300" u="none" cap="none" strike="noStrike">
              <a:solidFill>
                <a:srgbClr val="363636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25" name="Google Shape;325;g2315901a2db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175" y="589600"/>
            <a:ext cx="4365900" cy="3022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6" name="Google Shape;326;g2315901a2db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9447" y="546900"/>
            <a:ext cx="4023252" cy="3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2315901a2db_0_1"/>
          <p:cNvSpPr txBox="1"/>
          <p:nvPr/>
        </p:nvSpPr>
        <p:spPr>
          <a:xfrm>
            <a:off x="5379600" y="445675"/>
            <a:ext cx="356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Geopotential Heights and Winds at 500 hPa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g2580ad7a522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762000"/>
            <a:ext cx="4297681" cy="311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2580ad7a522_0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1" y="771700"/>
            <a:ext cx="4297681" cy="311883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2580ad7a522_0_61"/>
          <p:cNvSpPr txBox="1"/>
          <p:nvPr>
            <p:ph idx="4294967295" type="title"/>
          </p:nvPr>
        </p:nvSpPr>
        <p:spPr>
          <a:xfrm>
            <a:off x="347275" y="76200"/>
            <a:ext cx="8774100" cy="41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1155CC"/>
                </a:solidFill>
              </a:rPr>
              <a:t>UFS-AQM-predicted PM</a:t>
            </a:r>
            <a:r>
              <a:rPr baseline="-25000" lang="en" sz="1800">
                <a:solidFill>
                  <a:srgbClr val="1155CC"/>
                </a:solidFill>
              </a:rPr>
              <a:t>2.5</a:t>
            </a:r>
            <a:r>
              <a:rPr lang="en" sz="1800">
                <a:solidFill>
                  <a:srgbClr val="1155CC"/>
                </a:solidFill>
              </a:rPr>
              <a:t> </a:t>
            </a:r>
            <a:r>
              <a:rPr lang="en" sz="1800">
                <a:solidFill>
                  <a:srgbClr val="1155CC"/>
                </a:solidFill>
              </a:rPr>
              <a:t> (v7.0c82) versus o</a:t>
            </a:r>
            <a:r>
              <a:rPr lang="en" sz="1800">
                <a:solidFill>
                  <a:srgbClr val="1155CC"/>
                </a:solidFill>
              </a:rPr>
              <a:t>perational forecast (Prod) </a:t>
            </a:r>
            <a:endParaRPr sz="1800">
              <a:solidFill>
                <a:srgbClr val="1155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1155CC"/>
                </a:solidFill>
              </a:rPr>
              <a:t> during Quebec wildfire events  on June 26, 2023</a:t>
            </a:r>
            <a:endParaRPr b="1" sz="18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g2580ad7a522_0_61"/>
          <p:cNvSpPr txBox="1"/>
          <p:nvPr>
            <p:ph idx="4294967295" type="body"/>
          </p:nvPr>
        </p:nvSpPr>
        <p:spPr>
          <a:xfrm>
            <a:off x="311700" y="3971075"/>
            <a:ext cx="8973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400"/>
              <a:t>The UFS-AQM </a:t>
            </a:r>
            <a:r>
              <a:rPr lang="en" sz="1400"/>
              <a:t>system (v70c82) predicted higher PM</a:t>
            </a:r>
            <a:r>
              <a:rPr baseline="-25000" lang="en" sz="1400"/>
              <a:t>2.5</a:t>
            </a:r>
            <a:r>
              <a:rPr lang="en" sz="1400"/>
              <a:t>, showing better agreement with AirNow observations as compared with operational forecast during Quebec wildfire intrusion.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80ad7a522_0_67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1" name="Google Shape;341;g2580ad7a522_0_67"/>
          <p:cNvSpPr txBox="1"/>
          <p:nvPr>
            <p:ph type="title"/>
          </p:nvPr>
        </p:nvSpPr>
        <p:spPr>
          <a:xfrm>
            <a:off x="438900" y="61100"/>
            <a:ext cx="86424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300">
                <a:solidFill>
                  <a:srgbClr val="1155CC"/>
                </a:solidFill>
              </a:rPr>
              <a:t>Evaluation of the UFS-AQM </a:t>
            </a:r>
            <a:r>
              <a:rPr lang="en" sz="2300">
                <a:solidFill>
                  <a:srgbClr val="1155CC"/>
                </a:solidFill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system</a:t>
            </a:r>
            <a:r>
              <a:rPr lang="en" sz="2300">
                <a:solidFill>
                  <a:srgbClr val="1155CC"/>
                </a:solidFill>
              </a:rPr>
              <a:t>-predicted hourly PM</a:t>
            </a:r>
            <a:r>
              <a:rPr baseline="-25000" lang="en" sz="2300">
                <a:solidFill>
                  <a:srgbClr val="1155CC"/>
                </a:solidFill>
              </a:rPr>
              <a:t>2.5</a:t>
            </a:r>
            <a:endParaRPr baseline="-25000" sz="2300">
              <a:solidFill>
                <a:srgbClr val="1155CC"/>
              </a:solidFill>
            </a:endParaRPr>
          </a:p>
        </p:txBody>
      </p:sp>
      <p:sp>
        <p:nvSpPr>
          <p:cNvPr id="342" name="Google Shape;342;g2580ad7a522_0_67"/>
          <p:cNvSpPr txBox="1"/>
          <p:nvPr>
            <p:ph idx="1" type="body"/>
          </p:nvPr>
        </p:nvSpPr>
        <p:spPr>
          <a:xfrm>
            <a:off x="297975" y="4143975"/>
            <a:ext cx="88461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400"/>
              <a:t>The UFS-AQM </a:t>
            </a:r>
            <a:r>
              <a:rPr lang="en" sz="1400"/>
              <a:t>system (Dev: v70c82) well captured PM</a:t>
            </a:r>
            <a:r>
              <a:rPr baseline="-25000" lang="en" sz="1400"/>
              <a:t>2.5</a:t>
            </a:r>
            <a:r>
              <a:rPr lang="en" sz="1400"/>
              <a:t> peak values than the operational (Prod) system over East CONUS during Quebec fires in June and July, 2023.</a:t>
            </a:r>
            <a:endParaRPr sz="1500"/>
          </a:p>
        </p:txBody>
      </p:sp>
      <p:pic>
        <p:nvPicPr>
          <p:cNvPr id="343" name="Google Shape;343;g2580ad7a522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00" y="693200"/>
            <a:ext cx="4818887" cy="330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580ad7a522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087" y="854300"/>
            <a:ext cx="4389121" cy="310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5a67cbc633_3_0"/>
          <p:cNvSpPr txBox="1"/>
          <p:nvPr>
            <p:ph idx="1" type="body"/>
          </p:nvPr>
        </p:nvSpPr>
        <p:spPr>
          <a:xfrm>
            <a:off x="311700" y="847675"/>
            <a:ext cx="8520600" cy="39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0" name="Google Shape;350;g25a67cbc633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847675"/>
            <a:ext cx="4297681" cy="31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5a67cbc633_3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99" y="856625"/>
            <a:ext cx="4297681" cy="310896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25a67cbc633_3_0"/>
          <p:cNvSpPr txBox="1"/>
          <p:nvPr>
            <p:ph idx="1" type="body"/>
          </p:nvPr>
        </p:nvSpPr>
        <p:spPr>
          <a:xfrm>
            <a:off x="297975" y="3915375"/>
            <a:ext cx="8846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400"/>
              <a:t>Another case shows that the UFS-AQM captured the smoke intrusion spatial pattern reasonably.</a:t>
            </a:r>
            <a:endParaRPr sz="14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400"/>
              <a:t>However, it still underpredicted over the areas near the northern border </a:t>
            </a:r>
            <a:r>
              <a:rPr lang="en" sz="1400"/>
              <a:t>when compared to the operational predictions on July 17 at 00z UTC</a:t>
            </a:r>
            <a:r>
              <a:rPr lang="en" sz="1400"/>
              <a:t>.</a:t>
            </a:r>
            <a:endParaRPr sz="1500"/>
          </a:p>
        </p:txBody>
      </p:sp>
      <p:sp>
        <p:nvSpPr>
          <p:cNvPr id="353" name="Google Shape;353;g25a67cbc633_3_0"/>
          <p:cNvSpPr txBox="1"/>
          <p:nvPr>
            <p:ph idx="4294967295" type="title"/>
          </p:nvPr>
        </p:nvSpPr>
        <p:spPr>
          <a:xfrm>
            <a:off x="311700" y="120125"/>
            <a:ext cx="8809800" cy="52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1155CC"/>
                </a:solidFill>
              </a:rPr>
              <a:t>UFS-AQM-predicted PM</a:t>
            </a:r>
            <a:r>
              <a:rPr baseline="-25000" lang="en" sz="1800">
                <a:solidFill>
                  <a:srgbClr val="1155CC"/>
                </a:solidFill>
              </a:rPr>
              <a:t>2.5</a:t>
            </a:r>
            <a:r>
              <a:rPr lang="en" sz="1800">
                <a:solidFill>
                  <a:srgbClr val="1155CC"/>
                </a:solidFill>
              </a:rPr>
              <a:t>  (v7.0c82) versus operational forecast (Prod) </a:t>
            </a:r>
            <a:endParaRPr sz="1800">
              <a:solidFill>
                <a:srgbClr val="1155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1155CC"/>
                </a:solidFill>
              </a:rPr>
              <a:t> during the Alberta wildfire event  on July 17, 2023</a:t>
            </a:r>
            <a:endParaRPr b="1" sz="18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