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d410c3dd8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1d410c3dd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d410c3dd8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d410c3dd8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d410c3dd8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d410c3dd8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d410c3dd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1d410c3dd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d410c3dd8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1d410c3dd8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d410c3dd8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d410c3dd8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d410c3dd8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1d410c3dd8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d410c3dd8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1d410c3dd8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ea7308c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1ea7308c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8d4c7b299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8d4c7b299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d4c7b299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d4c7b299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d4c7b299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d4c7b299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d4c7b299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d4c7b299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d4c7b299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d4c7b299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d4c7b299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d4c7b299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d4c7b299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d4c7b299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d4c7b29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8d4c7b29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Google Shape;15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3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3" name="Google Shape;83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1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_POINT_1">
    <p:bg>
      <p:bgPr>
        <a:solidFill>
          <a:schemeClr val="accent3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0" name="Google Shape;90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2"/>
          <p:cNvSpPr txBox="1"/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4959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" name="Google Shape;97;p1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8" name="Google Shape;98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3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01" name="Google Shape;101;p1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2" name="Google Shape;102;p13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2">
  <p:cSld name="SECTION_TITLE_AND_DESCRIPTION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" name="Google Shape;107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8" name="Google Shape;108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851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1" name="Google Shape;111;p1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2" name="Google Shape;112;p1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7" name="Google Shape;117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 type="secHead">
  <p:cSld name="SECTION_HEADER">
    <p:bg>
      <p:bgPr>
        <a:solidFill>
          <a:srgbClr val="1155CC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1" name="Google Shape;21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" name="Google Shape;31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/>
        </p:nvSpPr>
        <p:spPr>
          <a:xfrm>
            <a:off x="6841276" y="58456"/>
            <a:ext cx="2365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</a:rPr>
              <a:t>github.com/JCSDA/spack-stack</a:t>
            </a:r>
            <a:endParaRPr b="1"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F477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2" name="Google Shape;42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" name="Google Shape;44;p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Google Shape;53;p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" name="Google Shape;60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1" name="Google Shape;61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CUSTOM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7025" y="4397176"/>
            <a:ext cx="1542375" cy="58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" name="Google Shape;74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5" name="Google Shape;75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9.png"/><Relationship Id="rId1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7" Type="http://schemas.openxmlformats.org/officeDocument/2006/relationships/image" Target="../media/image7.gif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lBeRqUoIP6AIeAP_HkCY4r1NrtFWD-a4/view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729450" y="1170050"/>
            <a:ext cx="7850700" cy="9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2440">
                <a:solidFill>
                  <a:srgbClr val="000000"/>
                </a:solidFill>
              </a:rPr>
              <a:t>spack-stack</a:t>
            </a:r>
            <a:r>
              <a:rPr lang="en" sz="2440">
                <a:solidFill>
                  <a:srgbClr val="000000"/>
                </a:solidFill>
              </a:rPr>
              <a:t>: A reproducible, many-platform software stack for operational weather applications</a:t>
            </a:r>
            <a:endParaRPr sz="2440">
              <a:solidFill>
                <a:srgbClr val="000000"/>
              </a:solidFill>
            </a:endParaRPr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729450" y="2183825"/>
            <a:ext cx="7688400" cy="10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940">
                <a:solidFill>
                  <a:srgbClr val="000000"/>
                </a:solidFill>
              </a:rPr>
              <a:t>Alex Richert [1,2]</a:t>
            </a:r>
            <a:endParaRPr b="0" sz="194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en" sz="1940">
                <a:solidFill>
                  <a:srgbClr val="000000"/>
                </a:solidFill>
              </a:rPr>
              <a:t>Collaborators: </a:t>
            </a:r>
            <a:r>
              <a:rPr b="0" i="1" lang="en" sz="1940">
                <a:solidFill>
                  <a:srgbClr val="000000"/>
                </a:solidFill>
              </a:rPr>
              <a:t>Dom</a:t>
            </a:r>
            <a:r>
              <a:rPr b="0" i="1" lang="en" sz="1940">
                <a:solidFill>
                  <a:srgbClr val="000000"/>
                </a:solidFill>
              </a:rPr>
              <a:t> Heinzeller [3], Cameron Book [4], Edward Hartnett [5,2], Stephen Herbener [3], Hang Lei [6,2], Mark A. Potts [1,7]</a:t>
            </a:r>
            <a:endParaRPr b="0" i="1" sz="1940">
              <a:solidFill>
                <a:srgbClr val="000000"/>
              </a:solidFill>
            </a:endParaRPr>
          </a:p>
        </p:txBody>
      </p:sp>
      <p:sp>
        <p:nvSpPr>
          <p:cNvPr id="128" name="Google Shape;128;p17"/>
          <p:cNvSpPr txBox="1"/>
          <p:nvPr>
            <p:ph type="title"/>
          </p:nvPr>
        </p:nvSpPr>
        <p:spPr>
          <a:xfrm>
            <a:off x="729450" y="3326825"/>
            <a:ext cx="3842400" cy="10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en" sz="1640">
                <a:solidFill>
                  <a:srgbClr val="000000"/>
                </a:solidFill>
              </a:rPr>
              <a:t>1) RedLine Performance Solutions</a:t>
            </a:r>
            <a:endParaRPr b="0" i="1" sz="164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en" sz="1640">
                <a:solidFill>
                  <a:srgbClr val="000000"/>
                </a:solidFill>
              </a:rPr>
              <a:t>2) NOAA EMC</a:t>
            </a:r>
            <a:endParaRPr b="0" i="1" sz="164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en" sz="1640">
                <a:solidFill>
                  <a:srgbClr val="000000"/>
                </a:solidFill>
              </a:rPr>
              <a:t>3) UCAR/JCSDA</a:t>
            </a:r>
            <a:endParaRPr b="0" i="1" sz="164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en" sz="1640">
                <a:solidFill>
                  <a:srgbClr val="000000"/>
                </a:solidFill>
              </a:rPr>
              <a:t>4) Science and Technology Corporation</a:t>
            </a:r>
            <a:endParaRPr b="0" i="1" sz="1640">
              <a:solidFill>
                <a:srgbClr val="000000"/>
              </a:solidFill>
            </a:endParaRPr>
          </a:p>
        </p:txBody>
      </p:sp>
      <p:sp>
        <p:nvSpPr>
          <p:cNvPr id="129" name="Google Shape;129;p17"/>
          <p:cNvSpPr txBox="1"/>
          <p:nvPr>
            <p:ph type="title"/>
          </p:nvPr>
        </p:nvSpPr>
        <p:spPr>
          <a:xfrm>
            <a:off x="4615650" y="3326825"/>
            <a:ext cx="3842400" cy="10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en" sz="1640">
                <a:solidFill>
                  <a:srgbClr val="000000"/>
                </a:solidFill>
              </a:rPr>
              <a:t>5) CIRES/CU Boulder</a:t>
            </a:r>
            <a:endParaRPr b="0" i="1" sz="164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en" sz="1640">
                <a:solidFill>
                  <a:srgbClr val="000000"/>
                </a:solidFill>
              </a:rPr>
              <a:t>6) SAIC</a:t>
            </a:r>
            <a:endParaRPr b="0" i="1" sz="164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en" sz="1640">
                <a:solidFill>
                  <a:srgbClr val="000000"/>
                </a:solidFill>
              </a:rPr>
              <a:t>7) EPIC</a:t>
            </a:r>
            <a:endParaRPr b="0" i="1" sz="164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/>
          <p:nvPr>
            <p:ph idx="2" type="pic"/>
          </p:nvPr>
        </p:nvSpPr>
        <p:spPr>
          <a:xfrm>
            <a:off x="5070005" y="1014000"/>
            <a:ext cx="3497400" cy="3497700"/>
          </a:xfrm>
          <a:prstGeom prst="rect">
            <a:avLst/>
          </a:prstGeom>
        </p:spPr>
      </p:sp>
      <p:sp>
        <p:nvSpPr>
          <p:cNvPr id="213" name="Google Shape;213;p28"/>
          <p:cNvSpPr txBox="1"/>
          <p:nvPr>
            <p:ph type="title"/>
          </p:nvPr>
        </p:nvSpPr>
        <p:spPr>
          <a:xfrm>
            <a:off x="492300" y="1014000"/>
            <a:ext cx="3916500" cy="12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 txBox="1"/>
          <p:nvPr>
            <p:ph idx="1" type="subTitle"/>
          </p:nvPr>
        </p:nvSpPr>
        <p:spPr>
          <a:xfrm>
            <a:off x="492300" y="2490900"/>
            <a:ext cx="3916500" cy="20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0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0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1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>
            <p:ph type="title"/>
          </p:nvPr>
        </p:nvSpPr>
        <p:spPr>
          <a:xfrm>
            <a:off x="729450" y="117935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Motivation for </a:t>
            </a:r>
            <a:r>
              <a:rPr i="1" lang="en" sz="1800"/>
              <a:t>spack-stack</a:t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Introduction to </a:t>
            </a:r>
            <a:r>
              <a:rPr i="1" lang="en" sz="1800"/>
              <a:t>Spack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spack-stack</a:t>
            </a:r>
            <a:r>
              <a:rPr lang="en" sz="1800"/>
              <a:t> and its benefits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spack-stack</a:t>
            </a:r>
            <a:r>
              <a:rPr lang="en" sz="1800"/>
              <a:t> on HPC, cloud, and container platforms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Challenges and future efforts of </a:t>
            </a:r>
            <a:r>
              <a:rPr i="1" lang="en" sz="1800"/>
              <a:t>spack-stack</a:t>
            </a:r>
            <a:endParaRPr i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729450" y="1318650"/>
            <a:ext cx="7688700" cy="8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</a:t>
            </a:r>
            <a:r>
              <a:rPr i="1" lang="en"/>
              <a:t>spack-stack</a:t>
            </a:r>
            <a:r>
              <a:rPr lang="en"/>
              <a:t> reflects the growing need for well organized software library installations</a:t>
            </a:r>
            <a:endParaRPr/>
          </a:p>
        </p:txBody>
      </p:sp>
      <p:sp>
        <p:nvSpPr>
          <p:cNvPr id="141" name="Google Shape;141;p19"/>
          <p:cNvSpPr txBox="1"/>
          <p:nvPr>
            <p:ph idx="1" type="body"/>
          </p:nvPr>
        </p:nvSpPr>
        <p:spPr>
          <a:xfrm>
            <a:off x="729450" y="2155075"/>
            <a:ext cx="3842400" cy="29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Large modern weather applications may have </a:t>
            </a:r>
            <a:r>
              <a:rPr b="1" lang="en" sz="1800">
                <a:solidFill>
                  <a:srgbClr val="0B5394"/>
                </a:solidFill>
              </a:rPr>
              <a:t>dozens of dependencies</a:t>
            </a:r>
            <a:endParaRPr b="1" sz="1800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These dependencies include libraries for file I/O, physics routines, etc.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Manual software management and "one-off" installations are </a:t>
            </a:r>
            <a:r>
              <a:rPr b="1" lang="en" sz="1800">
                <a:solidFill>
                  <a:srgbClr val="0B5394"/>
                </a:solidFill>
              </a:rPr>
              <a:t>expensive and risky</a:t>
            </a:r>
            <a:endParaRPr b="1" sz="1800">
              <a:solidFill>
                <a:srgbClr val="0B5394"/>
              </a:solidFill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312" y="2934737"/>
            <a:ext cx="994400" cy="9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077" y="3598587"/>
            <a:ext cx="1606217" cy="5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4333" y="3141205"/>
            <a:ext cx="430800" cy="2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4960" y="2372403"/>
            <a:ext cx="1063841" cy="4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24982" y="2518503"/>
            <a:ext cx="520900" cy="321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9"/>
          <p:cNvGrpSpPr/>
          <p:nvPr/>
        </p:nvGrpSpPr>
        <p:grpSpPr>
          <a:xfrm>
            <a:off x="5213688" y="2994142"/>
            <a:ext cx="1602348" cy="556870"/>
            <a:chOff x="7339100" y="1929300"/>
            <a:chExt cx="1256251" cy="428625"/>
          </a:xfrm>
        </p:grpSpPr>
        <p:pic>
          <p:nvPicPr>
            <p:cNvPr id="148" name="Google Shape;148;p19"/>
            <p:cNvPicPr preferRelativeResize="0"/>
            <p:nvPr/>
          </p:nvPicPr>
          <p:blipFill rotWithShape="1">
            <a:blip r:embed="rId8">
              <a:alphaModFix/>
            </a:blip>
            <a:srcRect b="50602" l="0" r="49632" t="0"/>
            <a:stretch/>
          </p:blipFill>
          <p:spPr>
            <a:xfrm>
              <a:off x="7339100" y="1929300"/>
              <a:ext cx="874074" cy="42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9"/>
            <p:cNvPicPr preferRelativeResize="0"/>
            <p:nvPr/>
          </p:nvPicPr>
          <p:blipFill rotWithShape="1">
            <a:blip r:embed="rId8">
              <a:alphaModFix/>
            </a:blip>
            <a:srcRect b="50602" l="75175" r="0" t="0"/>
            <a:stretch/>
          </p:blipFill>
          <p:spPr>
            <a:xfrm>
              <a:off x="8164551" y="1929300"/>
              <a:ext cx="430800" cy="428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" name="Google Shape;15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94070" y="2179791"/>
            <a:ext cx="742500" cy="5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82080" y="2729621"/>
            <a:ext cx="430800" cy="4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97267" y="2487295"/>
            <a:ext cx="337569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46815" y="3480593"/>
            <a:ext cx="847500" cy="1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729450" y="1318650"/>
            <a:ext cx="7688700" cy="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2140"/>
              <a:t>Spack</a:t>
            </a:r>
            <a:r>
              <a:rPr lang="en" sz="2140"/>
              <a:t> is a package manager for scientific HPC workflows</a:t>
            </a:r>
            <a:endParaRPr sz="2140"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729450" y="1774075"/>
            <a:ext cx="4499100" cy="29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Core developers at LLNL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Has recipes for </a:t>
            </a:r>
            <a:r>
              <a:rPr b="1" lang="en" sz="1800">
                <a:solidFill>
                  <a:srgbClr val="0B5394"/>
                </a:solidFill>
              </a:rPr>
              <a:t>~7,000 packages</a:t>
            </a:r>
            <a:r>
              <a:rPr lang="en" sz="1800"/>
              <a:t>, including most and soon all of those needed for </a:t>
            </a:r>
            <a:r>
              <a:rPr i="1" lang="en" sz="1800"/>
              <a:t>UFS</a:t>
            </a:r>
            <a:r>
              <a:rPr lang="en" sz="1800"/>
              <a:t>, </a:t>
            </a:r>
            <a:r>
              <a:rPr i="1" lang="en" sz="1800"/>
              <a:t>JEDI</a:t>
            </a:r>
            <a:endParaRPr i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Handles dependencies, conflicts, compiler &amp; build system logic, etc.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Spack</a:t>
            </a:r>
            <a:r>
              <a:rPr lang="en" sz="1800"/>
              <a:t> is</a:t>
            </a:r>
            <a:r>
              <a:rPr lang="en" sz="1800">
                <a:solidFill>
                  <a:srgbClr val="0B5394"/>
                </a:solidFill>
              </a:rPr>
              <a:t> </a:t>
            </a:r>
            <a:r>
              <a:rPr b="1" lang="en" sz="1800">
                <a:solidFill>
                  <a:srgbClr val="0B5394"/>
                </a:solidFill>
              </a:rPr>
              <a:t>highly extensible and customizable</a:t>
            </a:r>
            <a:endParaRPr b="1" sz="1800">
              <a:solidFill>
                <a:srgbClr val="0B5394"/>
              </a:solidFill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700" y="177797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729450" y="1318650"/>
            <a:ext cx="7866300" cy="4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2140"/>
              <a:t>s</a:t>
            </a:r>
            <a:r>
              <a:rPr i="1" lang="en" sz="2140"/>
              <a:t>pack-stack</a:t>
            </a:r>
            <a:r>
              <a:rPr lang="en" sz="2140"/>
              <a:t> is a set of </a:t>
            </a:r>
            <a:r>
              <a:rPr i="1" lang="en" sz="2140"/>
              <a:t>Spack </a:t>
            </a:r>
            <a:r>
              <a:rPr lang="en" sz="2140"/>
              <a:t>configurations and extensions</a:t>
            </a:r>
            <a:endParaRPr sz="2140"/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729450" y="1697875"/>
            <a:ext cx="3487200" cy="290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 sz="1800"/>
              <a:t>spack-stack</a:t>
            </a:r>
            <a:r>
              <a:rPr lang="en" sz="1800"/>
              <a:t> is developed and maintained by </a:t>
            </a:r>
            <a:r>
              <a:rPr b="1" lang="en" sz="1800">
                <a:solidFill>
                  <a:srgbClr val="0B5394"/>
                </a:solidFill>
              </a:rPr>
              <a:t>NOAA EMC, JCSDA, and EPIC</a:t>
            </a:r>
            <a:endParaRPr b="1" sz="1800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It provides </a:t>
            </a:r>
            <a:r>
              <a:rPr b="1" lang="en" sz="1800">
                <a:solidFill>
                  <a:srgbClr val="0B5394"/>
                </a:solidFill>
              </a:rPr>
              <a:t>site-specific configurations </a:t>
            </a:r>
            <a:r>
              <a:rPr lang="en" sz="1800"/>
              <a:t>and</a:t>
            </a:r>
            <a:r>
              <a:rPr b="1" lang="en" sz="1800">
                <a:solidFill>
                  <a:srgbClr val="0B5394"/>
                </a:solidFill>
              </a:rPr>
              <a:t> templates</a:t>
            </a:r>
            <a:r>
              <a:rPr lang="en" sz="1800"/>
              <a:t> for our libraries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Built-in caching and parallel features </a:t>
            </a:r>
            <a:r>
              <a:rPr b="1" lang="en" sz="1800">
                <a:solidFill>
                  <a:srgbClr val="0B5394"/>
                </a:solidFill>
              </a:rPr>
              <a:t>reduce build times</a:t>
            </a:r>
            <a:endParaRPr b="1" sz="1800">
              <a:solidFill>
                <a:srgbClr val="0B5394"/>
              </a:solidFill>
            </a:endParaRPr>
          </a:p>
        </p:txBody>
      </p:sp>
      <p:pic>
        <p:nvPicPr>
          <p:cNvPr id="167" name="Google Shape;167;p21" title="spackstacktimelapse_fina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8111" y="2007981"/>
            <a:ext cx="5004000" cy="28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729450" y="1318650"/>
            <a:ext cx="7866300" cy="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2140"/>
              <a:t>spack-stack</a:t>
            </a:r>
            <a:r>
              <a:rPr lang="en" sz="2140"/>
              <a:t> is installed as a </a:t>
            </a:r>
            <a:r>
              <a:rPr lang="en" sz="2140">
                <a:solidFill>
                  <a:srgbClr val="000000"/>
                </a:solidFill>
              </a:rPr>
              <a:t>unified environment</a:t>
            </a:r>
            <a:r>
              <a:rPr lang="en" sz="2140"/>
              <a:t> on these  </a:t>
            </a:r>
            <a:r>
              <a:rPr lang="en" sz="2140">
                <a:solidFill>
                  <a:srgbClr val="0B5394"/>
                </a:solidFill>
              </a:rPr>
              <a:t>HPC</a:t>
            </a:r>
            <a:r>
              <a:rPr lang="en" sz="2140"/>
              <a:t> platforms:</a:t>
            </a:r>
            <a:endParaRPr sz="2140"/>
          </a:p>
        </p:txBody>
      </p:sp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729450" y="2078875"/>
            <a:ext cx="7650000" cy="23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Gaea, Hera, Jet (NOAA RDHPCS)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Acorn (NOAA WCOSS2 TDS)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Orion, Hercules (MSU)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Discover (NASA)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Narwhal</a:t>
            </a:r>
            <a:r>
              <a:rPr lang="en" sz="1800"/>
              <a:t>, Nautilus</a:t>
            </a:r>
            <a:r>
              <a:rPr lang="en" sz="1800"/>
              <a:t> (US Navy)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Casper, Cheyenne, Derecho (NCAR)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S4 (U Wisconsin)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729450" y="4290450"/>
            <a:ext cx="5410200" cy="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en" sz="2040"/>
              <a:t>spack-stack</a:t>
            </a:r>
            <a:r>
              <a:rPr b="0" lang="en" sz="2040"/>
              <a:t> allows developers to move to the cloud </a:t>
            </a:r>
            <a:r>
              <a:rPr lang="en" sz="2040">
                <a:solidFill>
                  <a:srgbClr val="0B5394"/>
                </a:solidFill>
              </a:rPr>
              <a:t>faster</a:t>
            </a:r>
            <a:r>
              <a:rPr b="0" lang="en" sz="2040"/>
              <a:t> and </a:t>
            </a:r>
            <a:r>
              <a:rPr lang="en" sz="2040">
                <a:solidFill>
                  <a:srgbClr val="0B5394"/>
                </a:solidFill>
              </a:rPr>
              <a:t>more consistently</a:t>
            </a:r>
            <a:endParaRPr sz="2040">
              <a:solidFill>
                <a:srgbClr val="0B5394"/>
              </a:solidFill>
            </a:endParaRPr>
          </a:p>
        </p:txBody>
      </p:sp>
      <p:sp>
        <p:nvSpPr>
          <p:cNvPr id="179" name="Google Shape;179;p23"/>
          <p:cNvSpPr txBox="1"/>
          <p:nvPr>
            <p:ph type="title"/>
          </p:nvPr>
        </p:nvSpPr>
        <p:spPr>
          <a:xfrm>
            <a:off x="729450" y="1318650"/>
            <a:ext cx="7866300" cy="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i="1" lang="en" sz="2140"/>
              <a:t>spack-stack</a:t>
            </a:r>
            <a:r>
              <a:rPr lang="en" sz="2140"/>
              <a:t> is </a:t>
            </a:r>
            <a:r>
              <a:rPr lang="en" sz="2140"/>
              <a:t>installed</a:t>
            </a:r>
            <a:r>
              <a:rPr lang="en" sz="2140"/>
              <a:t> as a </a:t>
            </a:r>
            <a:r>
              <a:rPr lang="en" sz="2140">
                <a:solidFill>
                  <a:srgbClr val="000000"/>
                </a:solidFill>
              </a:rPr>
              <a:t>unified environment</a:t>
            </a:r>
            <a:r>
              <a:rPr lang="en" sz="2140"/>
              <a:t> on these  </a:t>
            </a:r>
            <a:r>
              <a:rPr lang="en" sz="2140">
                <a:solidFill>
                  <a:srgbClr val="0B5394"/>
                </a:solidFill>
              </a:rPr>
              <a:t>cloud</a:t>
            </a:r>
            <a:r>
              <a:rPr lang="en" sz="2140"/>
              <a:t> platforms:</a:t>
            </a:r>
            <a:endParaRPr sz="2140"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729450" y="2078875"/>
            <a:ext cx="7650000" cy="11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NOAA ParallelWorks (AWS, Azure, GCP)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AWS ParallelCluster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AWS EC2</a:t>
            </a:r>
            <a:r>
              <a:rPr lang="en" sz="1800"/>
              <a:t> AMIs (Ubuntu, RedHat)</a:t>
            </a:r>
            <a:endParaRPr sz="1800"/>
          </a:p>
        </p:txBody>
      </p:sp>
      <p:sp>
        <p:nvSpPr>
          <p:cNvPr id="181" name="Google Shape;181;p23"/>
          <p:cNvSpPr txBox="1"/>
          <p:nvPr>
            <p:ph type="title"/>
          </p:nvPr>
        </p:nvSpPr>
        <p:spPr>
          <a:xfrm>
            <a:off x="729450" y="3109875"/>
            <a:ext cx="7966500" cy="11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/>
              <a:t>...and is available through container images deployed by EPIC and JCSDA:</a:t>
            </a:r>
            <a:endParaRPr sz="17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>
                <a:solidFill>
                  <a:srgbClr val="0B5394"/>
                </a:solidFill>
              </a:rPr>
              <a:t>https://hub.docker.com/u/noaaepic/</a:t>
            </a:r>
            <a:r>
              <a:rPr lang="en" sz="1740">
                <a:solidFill>
                  <a:srgbClr val="0B5394"/>
                </a:solidFill>
              </a:rPr>
              <a:t>		</a:t>
            </a:r>
            <a:r>
              <a:rPr b="0" i="1" lang="en" sz="1740">
                <a:solidFill>
                  <a:srgbClr val="0B5394"/>
                </a:solidFill>
              </a:rPr>
              <a:t>(Docker)</a:t>
            </a:r>
            <a:endParaRPr b="0" i="1" sz="174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>
                <a:solidFill>
                  <a:srgbClr val="0B5394"/>
                </a:solidFill>
              </a:rPr>
              <a:t>https://hub.docker.com/u/jcsda/		</a:t>
            </a:r>
            <a:r>
              <a:rPr b="0" i="1" lang="en" sz="1740">
                <a:solidFill>
                  <a:srgbClr val="0B5394"/>
                </a:solidFill>
              </a:rPr>
              <a:t>(Docker)</a:t>
            </a:r>
            <a:endParaRPr b="0" i="1" sz="1740">
              <a:solidFill>
                <a:srgbClr val="0B539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40">
                <a:solidFill>
                  <a:srgbClr val="0B5394"/>
                </a:solidFill>
              </a:rPr>
              <a:t>https://cloud.sylabs.io/library/jcsda		</a:t>
            </a:r>
            <a:r>
              <a:rPr b="0" i="1" lang="en" sz="1740">
                <a:solidFill>
                  <a:srgbClr val="0B5394"/>
                </a:solidFill>
              </a:rPr>
              <a:t>(Singularity)</a:t>
            </a:r>
            <a:endParaRPr b="0" i="1" sz="174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729450" y="1318650"/>
            <a:ext cx="7866300" cy="4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40"/>
              <a:t>Challenges and future efforts</a:t>
            </a:r>
            <a:endParaRPr sz="2140"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729450" y="1697875"/>
            <a:ext cx="7866300" cy="25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Maintaining a unified environment requires ongoing engagement with application developers; versioned </a:t>
            </a:r>
            <a:r>
              <a:rPr i="1" lang="en" sz="1800"/>
              <a:t>spack-stack</a:t>
            </a:r>
            <a:r>
              <a:rPr lang="en" sz="1800"/>
              <a:t> releases ensure </a:t>
            </a:r>
            <a:r>
              <a:rPr b="1" lang="en" sz="1800">
                <a:solidFill>
                  <a:srgbClr val="0B5394"/>
                </a:solidFill>
              </a:rPr>
              <a:t>stability</a:t>
            </a:r>
            <a:endParaRPr b="1" sz="1800">
              <a:solidFill>
                <a:srgbClr val="0B539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NOAA EMC applications are currently moving over to </a:t>
            </a:r>
            <a:r>
              <a:rPr i="1" lang="en" sz="1800"/>
              <a:t>spack-stack</a:t>
            </a:r>
            <a:r>
              <a:rPr lang="en" sz="1800"/>
              <a:t>, and </a:t>
            </a:r>
            <a:r>
              <a:rPr b="1" lang="en" sz="1800">
                <a:solidFill>
                  <a:srgbClr val="0B5394"/>
                </a:solidFill>
              </a:rPr>
              <a:t>all future </a:t>
            </a:r>
            <a:r>
              <a:rPr b="1" i="1" lang="en" sz="1800">
                <a:solidFill>
                  <a:srgbClr val="0B5394"/>
                </a:solidFill>
              </a:rPr>
              <a:t>UFS</a:t>
            </a:r>
            <a:r>
              <a:rPr b="1" lang="en" sz="1800">
                <a:solidFill>
                  <a:srgbClr val="0B5394"/>
                </a:solidFill>
              </a:rPr>
              <a:t> application releases</a:t>
            </a:r>
            <a:r>
              <a:rPr lang="en" sz="1800"/>
              <a:t> will use it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Regression testing and deployment of </a:t>
            </a:r>
            <a:r>
              <a:rPr i="1" lang="en" sz="1800"/>
              <a:t>spack-stack</a:t>
            </a:r>
            <a:r>
              <a:rPr lang="en" sz="1800"/>
              <a:t> across NOAA tier-1 platforms will be automated via </a:t>
            </a:r>
            <a:r>
              <a:rPr b="1" lang="en" sz="1800">
                <a:solidFill>
                  <a:srgbClr val="0B5394"/>
                </a:solidFill>
              </a:rPr>
              <a:t>Jenkins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 addition to JCSDA's container releases, EPIC will release </a:t>
            </a:r>
            <a:r>
              <a:rPr i="1" lang="en" sz="1800"/>
              <a:t>spack-stack</a:t>
            </a:r>
            <a:r>
              <a:rPr lang="en" sz="1800"/>
              <a:t> and </a:t>
            </a:r>
            <a:r>
              <a:rPr i="1" lang="en" sz="1800"/>
              <a:t>spack-stack</a:t>
            </a:r>
            <a:r>
              <a:rPr lang="en" sz="1800"/>
              <a:t>-based </a:t>
            </a:r>
            <a:r>
              <a:rPr i="1" lang="en" sz="1800"/>
              <a:t>UFS</a:t>
            </a:r>
            <a:r>
              <a:rPr lang="en" sz="1800"/>
              <a:t> app </a:t>
            </a:r>
            <a:r>
              <a:rPr b="1" lang="en" sz="1800">
                <a:solidFill>
                  <a:srgbClr val="0B5394"/>
                </a:solidFill>
              </a:rPr>
              <a:t>Docker images</a:t>
            </a:r>
            <a:r>
              <a:rPr lang="en" sz="1800"/>
              <a:t> to support public user</a:t>
            </a:r>
            <a:r>
              <a:rPr lang="en" sz="1800"/>
              <a:t>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88" name="Google Shape;188;p24"/>
          <p:cNvSpPr txBox="1"/>
          <p:nvPr>
            <p:ph type="title"/>
          </p:nvPr>
        </p:nvSpPr>
        <p:spPr>
          <a:xfrm>
            <a:off x="729450" y="4214250"/>
            <a:ext cx="5047200" cy="8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40"/>
              <a:t>For code, documentation, and support, visit</a:t>
            </a:r>
            <a:endParaRPr sz="18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40">
                <a:solidFill>
                  <a:srgbClr val="0B5394"/>
                </a:solidFill>
              </a:rPr>
              <a:t>github.com/JCSDA/spack-stack</a:t>
            </a:r>
            <a:endParaRPr sz="184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