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Lst>
  <p:notesMasterIdLst>
    <p:notesMasterId r:id="rId16"/>
  </p:notesMasterIdLst>
  <p:sldIdLst>
    <p:sldId id="256" r:id="rId2"/>
    <p:sldId id="266" r:id="rId3"/>
    <p:sldId id="258" r:id="rId4"/>
    <p:sldId id="259" r:id="rId5"/>
    <p:sldId id="267" r:id="rId6"/>
    <p:sldId id="257" r:id="rId7"/>
    <p:sldId id="274" r:id="rId8"/>
    <p:sldId id="260" r:id="rId9"/>
    <p:sldId id="269" r:id="rId10"/>
    <p:sldId id="270" r:id="rId11"/>
    <p:sldId id="271" r:id="rId12"/>
    <p:sldId id="272" r:id="rId13"/>
    <p:sldId id="268" r:id="rId14"/>
    <p:sldId id="273" r:id="rId15"/>
  </p:sldIdLst>
  <p:sldSz cx="9144000" cy="5143500" type="screen16x9"/>
  <p:notesSz cx="6858000" cy="9144000"/>
  <p:embeddedFontLst>
    <p:embeddedFont>
      <p:font typeface="Calibri" panose="020F0502020204030204" pitchFamily="34" charset="0"/>
      <p:regular r:id="rId17"/>
      <p:bold r:id="rId18"/>
      <p:italic r:id="rId19"/>
      <p:boldItalic r:id="rId20"/>
    </p:embeddedFont>
    <p:embeddedFont>
      <p:font typeface="Cambria Math" panose="02040503050406030204" pitchFamily="18" charset="0"/>
      <p:regular r:id="rId21"/>
    </p:embeddedFont>
    <p:embeddedFont>
      <p:font typeface="Cavolini" panose="03000502040302020204" pitchFamily="66" charset="0"/>
      <p:regular r:id="rId22"/>
      <p:bold r:id="rId23"/>
      <p:italic r:id="rId24"/>
      <p:boldItalic r:id="rId25"/>
    </p:embeddedFont>
    <p:embeddedFont>
      <p:font typeface="Lato" panose="020F0502020204030203" pitchFamily="34" charset="0"/>
      <p:regular r:id="rId26"/>
      <p:bold r:id="rId27"/>
      <p:italic r:id="rId28"/>
      <p:boldItalic r:id="rId29"/>
    </p:embeddedFont>
    <p:embeddedFont>
      <p:font typeface="Palatino Linotype" panose="02040502050505030304" pitchFamily="18" charset="0"/>
      <p:regular r:id="rId30"/>
      <p:bold r:id="rId31"/>
      <p:italic r:id="rId32"/>
      <p:boldItalic r:id="rId33"/>
    </p:embeddedFont>
    <p:embeddedFont>
      <p:font typeface="Raleway" pitchFamily="2" charset="77"/>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61" d="100"/>
          <a:sy n="161" d="100"/>
        </p:scale>
        <p:origin x="784" y="20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9" Type="http://schemas.openxmlformats.org/officeDocument/2006/relationships/viewProps" Target="viewProps.xml"/><Relationship Id="rId21" Type="http://schemas.openxmlformats.org/officeDocument/2006/relationships/font" Target="fonts/font5.fntdata"/><Relationship Id="rId34" Type="http://schemas.openxmlformats.org/officeDocument/2006/relationships/font" Target="fonts/font18.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font" Target="fonts/font21.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font" Target="fonts/font20.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font" Target="fonts/font19.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1d410c3dd8_0_3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21d410c3dd8_0_3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02377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1d410c3dd8_0_3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21d410c3dd8_0_3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130737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1d410c3dd8_0_3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21d410c3dd8_0_3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2892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21d410c3dd8_0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21d410c3dd8_0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5312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21d410c3dd8_0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21d410c3dd8_0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1d410c3dd8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21d410c3dd8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21d410c3dd8_0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21d410c3dd8_0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4750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21d410c3dd8_0_2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21d410c3dd8_0_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21d410c3dd8_0_2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21d410c3dd8_0_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1d410c3dd8_0_3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21d410c3dd8_0_3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1d410c3dd8_0_3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21d410c3dd8_0_3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88252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1" type="title">
  <p:cSld name="TITLE">
    <p:bg>
      <p:bgPr>
        <a:solidFill>
          <a:schemeClr val="lt1"/>
        </a:solidFill>
        <a:effectLst/>
      </p:bgPr>
    </p:bg>
    <p:spTree>
      <p:nvGrpSpPr>
        <p:cNvPr id="1" name="Shape 10"/>
        <p:cNvGrpSpPr/>
        <p:nvPr/>
      </p:nvGrpSpPr>
      <p:grpSpPr>
        <a:xfrm>
          <a:off x="0" y="0"/>
          <a:ext cx="0" cy="0"/>
          <a:chOff x="0" y="0"/>
          <a:chExt cx="0" cy="0"/>
        </a:xfrm>
      </p:grpSpPr>
      <p:sp>
        <p:nvSpPr>
          <p:cNvPr id="11" name="Google Shape;11;p2"/>
          <p:cNvSpPr/>
          <p:nvPr/>
        </p:nvSpPr>
        <p:spPr>
          <a:xfrm>
            <a:off x="0" y="0"/>
            <a:ext cx="9144000" cy="487800"/>
          </a:xfrm>
          <a:prstGeom prst="rect">
            <a:avLst/>
          </a:prstGeom>
          <a:solidFill>
            <a:srgbClr val="2851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12;p2"/>
          <p:cNvGrpSpPr/>
          <p:nvPr/>
        </p:nvGrpSpPr>
        <p:grpSpPr>
          <a:xfrm>
            <a:off x="830392" y="1191256"/>
            <a:ext cx="745763" cy="45826"/>
            <a:chOff x="4580561" y="2589004"/>
            <a:chExt cx="1064464" cy="25200"/>
          </a:xfrm>
        </p:grpSpPr>
        <p:sp>
          <p:nvSpPr>
            <p:cNvPr id="13" name="Google Shape;13;p2"/>
            <p:cNvSpPr/>
            <p:nvPr/>
          </p:nvSpPr>
          <p:spPr>
            <a:xfrm rot="-5400000">
              <a:off x="5366325" y="2335504"/>
              <a:ext cx="25200" cy="532200"/>
            </a:xfrm>
            <a:prstGeom prst="rect">
              <a:avLst/>
            </a:prstGeom>
            <a:solidFill>
              <a:srgbClr val="F477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5400000">
              <a:off x="4836311" y="2333254"/>
              <a:ext cx="25200" cy="536700"/>
            </a:xfrm>
            <a:prstGeom prst="rect">
              <a:avLst/>
            </a:prstGeom>
            <a:solidFill>
              <a:srgbClr val="4B85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Google Shape;15;p2"/>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rmAutofit/>
          </a:bodyPr>
          <a:lstStyle>
            <a:lvl1pPr lvl="0" rtl="0">
              <a:spcBef>
                <a:spcPts val="0"/>
              </a:spcBef>
              <a:spcAft>
                <a:spcPts val="0"/>
              </a:spcAft>
              <a:buSzPts val="4200"/>
              <a:buNone/>
              <a:defRPr sz="42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16" name="Google Shape;16;p2"/>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17" name="Google Shape;17;p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8" name="Google Shape;18;p2"/>
          <p:cNvPicPr preferRelativeResize="0"/>
          <p:nvPr/>
        </p:nvPicPr>
        <p:blipFill rotWithShape="1">
          <a:blip r:embed="rId2">
            <a:alphaModFix/>
          </a:blip>
          <a:srcRect/>
          <a:stretch/>
        </p:blipFill>
        <p:spPr>
          <a:xfrm>
            <a:off x="5987875" y="3756601"/>
            <a:ext cx="3221525" cy="122895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8"/>
        <p:cNvGrpSpPr/>
        <p:nvPr/>
      </p:nvGrpSpPr>
      <p:grpSpPr>
        <a:xfrm>
          <a:off x="0" y="0"/>
          <a:ext cx="0" cy="0"/>
          <a:chOff x="0" y="0"/>
          <a:chExt cx="0" cy="0"/>
        </a:xfrm>
      </p:grpSpPr>
      <p:sp>
        <p:nvSpPr>
          <p:cNvPr id="119" name="Google Shape;119;p1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20" name="Google Shape;120;p16"/>
          <p:cNvPicPr preferRelativeResize="0"/>
          <p:nvPr/>
        </p:nvPicPr>
        <p:blipFill rotWithShape="1">
          <a:blip r:embed="rId2">
            <a:alphaModFix/>
          </a:blip>
          <a:srcRect/>
          <a:stretch/>
        </p:blipFill>
        <p:spPr>
          <a:xfrm>
            <a:off x="5987875" y="-39449"/>
            <a:ext cx="3221525" cy="122895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1" type="tx">
  <p:cSld name="TITLE_AND_BODY">
    <p:spTree>
      <p:nvGrpSpPr>
        <p:cNvPr id="1" name="Shape 26"/>
        <p:cNvGrpSpPr/>
        <p:nvPr/>
      </p:nvGrpSpPr>
      <p:grpSpPr>
        <a:xfrm>
          <a:off x="0" y="0"/>
          <a:ext cx="0" cy="0"/>
          <a:chOff x="0" y="0"/>
          <a:chExt cx="0" cy="0"/>
        </a:xfrm>
      </p:grpSpPr>
      <p:sp>
        <p:nvSpPr>
          <p:cNvPr id="27" name="Google Shape;27;p4"/>
          <p:cNvSpPr/>
          <p:nvPr/>
        </p:nvSpPr>
        <p:spPr>
          <a:xfrm>
            <a:off x="0" y="0"/>
            <a:ext cx="9144000" cy="487800"/>
          </a:xfrm>
          <a:prstGeom prst="rect">
            <a:avLst/>
          </a:prstGeom>
          <a:solidFill>
            <a:srgbClr val="2851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8;p4"/>
          <p:cNvGrpSpPr/>
          <p:nvPr/>
        </p:nvGrpSpPr>
        <p:grpSpPr>
          <a:xfrm>
            <a:off x="830392" y="1191256"/>
            <a:ext cx="745763" cy="45826"/>
            <a:chOff x="4580561" y="2589004"/>
            <a:chExt cx="1064464" cy="25200"/>
          </a:xfrm>
        </p:grpSpPr>
        <p:sp>
          <p:nvSpPr>
            <p:cNvPr id="29" name="Google Shape;29;p4"/>
            <p:cNvSpPr/>
            <p:nvPr/>
          </p:nvSpPr>
          <p:spPr>
            <a:xfrm rot="-5400000">
              <a:off x="5366325" y="2335504"/>
              <a:ext cx="25200" cy="532200"/>
            </a:xfrm>
            <a:prstGeom prst="rect">
              <a:avLst/>
            </a:prstGeom>
            <a:solidFill>
              <a:srgbClr val="F477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p:nvPr/>
          </p:nvSpPr>
          <p:spPr>
            <a:xfrm rot="-5400000">
              <a:off x="4836311" y="2333254"/>
              <a:ext cx="25200" cy="536700"/>
            </a:xfrm>
            <a:prstGeom prst="rect">
              <a:avLst/>
            </a:prstGeom>
            <a:solidFill>
              <a:srgbClr val="4B85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 name="Google Shape;31;p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a:endParaRPr/>
          </a:p>
        </p:txBody>
      </p:sp>
      <p:sp>
        <p:nvSpPr>
          <p:cNvPr id="32" name="Google Shape;32;p4"/>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a:bodyPr>
          <a:lstStyle>
            <a:lvl1pPr marL="457200" lvl="0" indent="-311150" rtl="0">
              <a:spcBef>
                <a:spcPts val="0"/>
              </a:spcBef>
              <a:spcAft>
                <a:spcPts val="0"/>
              </a:spcAft>
              <a:buSzPts val="1300"/>
              <a:buChar char="●"/>
              <a:defRPr/>
            </a:lvl1pPr>
            <a:lvl2pPr marL="914400" lvl="1" indent="-298450" rtl="0">
              <a:spcBef>
                <a:spcPts val="0"/>
              </a:spcBef>
              <a:spcAft>
                <a:spcPts val="0"/>
              </a:spcAft>
              <a:buSzPts val="1100"/>
              <a:buChar char="○"/>
              <a:defRPr/>
            </a:lvl2pPr>
            <a:lvl3pPr marL="1371600" lvl="2" indent="-298450" rtl="0">
              <a:spcBef>
                <a:spcPts val="0"/>
              </a:spcBef>
              <a:spcAft>
                <a:spcPts val="0"/>
              </a:spcAft>
              <a:buSzPts val="1100"/>
              <a:buChar char="■"/>
              <a:defRPr/>
            </a:lvl3pPr>
            <a:lvl4pPr marL="1828800" lvl="3" indent="-298450" rtl="0">
              <a:spcBef>
                <a:spcPts val="0"/>
              </a:spcBef>
              <a:spcAft>
                <a:spcPts val="0"/>
              </a:spcAft>
              <a:buSzPts val="1100"/>
              <a:buChar char="●"/>
              <a:defRPr/>
            </a:lvl4pPr>
            <a:lvl5pPr marL="2286000" lvl="4" indent="-298450" rtl="0">
              <a:spcBef>
                <a:spcPts val="0"/>
              </a:spcBef>
              <a:spcAft>
                <a:spcPts val="0"/>
              </a:spcAft>
              <a:buSzPts val="1100"/>
              <a:buChar char="○"/>
              <a:defRPr/>
            </a:lvl5pPr>
            <a:lvl6pPr marL="2743200" lvl="5" indent="-298450" rtl="0">
              <a:spcBef>
                <a:spcPts val="0"/>
              </a:spcBef>
              <a:spcAft>
                <a:spcPts val="0"/>
              </a:spcAft>
              <a:buSzPts val="1100"/>
              <a:buChar char="■"/>
              <a:defRPr/>
            </a:lvl6pPr>
            <a:lvl7pPr marL="3200400" lvl="6" indent="-298450" rtl="0">
              <a:spcBef>
                <a:spcPts val="0"/>
              </a:spcBef>
              <a:spcAft>
                <a:spcPts val="0"/>
              </a:spcAft>
              <a:buSzPts val="1100"/>
              <a:buChar char="●"/>
              <a:defRPr/>
            </a:lvl7pPr>
            <a:lvl8pPr marL="3657600" lvl="7" indent="-298450" rtl="0">
              <a:spcBef>
                <a:spcPts val="0"/>
              </a:spcBef>
              <a:spcAft>
                <a:spcPts val="0"/>
              </a:spcAft>
              <a:buSzPts val="1100"/>
              <a:buChar char="○"/>
              <a:defRPr/>
            </a:lvl8pPr>
            <a:lvl9pPr marL="4114800" lvl="8" indent="-298450" rtl="0">
              <a:spcBef>
                <a:spcPts val="0"/>
              </a:spcBef>
              <a:spcAft>
                <a:spcPts val="0"/>
              </a:spcAft>
              <a:buSzPts val="1100"/>
              <a:buChar char="■"/>
              <a:defRPr/>
            </a:lvl9pPr>
          </a:lstStyle>
          <a:p>
            <a:endParaRPr/>
          </a:p>
        </p:txBody>
      </p:sp>
      <p:sp>
        <p:nvSpPr>
          <p:cNvPr id="33" name="Google Shape;33;p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34" name="Google Shape;34;p4"/>
          <p:cNvPicPr preferRelativeResize="0"/>
          <p:nvPr/>
        </p:nvPicPr>
        <p:blipFill rotWithShape="1">
          <a:blip r:embed="rId2">
            <a:alphaModFix/>
          </a:blip>
          <a:srcRect/>
          <a:stretch/>
        </p:blipFill>
        <p:spPr>
          <a:xfrm>
            <a:off x="5987875" y="3756601"/>
            <a:ext cx="3221525" cy="122895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35"/>
        <p:cNvGrpSpPr/>
        <p:nvPr/>
      </p:nvGrpSpPr>
      <p:grpSpPr>
        <a:xfrm>
          <a:off x="0" y="0"/>
          <a:ext cx="0" cy="0"/>
          <a:chOff x="0" y="0"/>
          <a:chExt cx="0" cy="0"/>
        </a:xfrm>
      </p:grpSpPr>
      <p:sp>
        <p:nvSpPr>
          <p:cNvPr id="36" name="Google Shape;36;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atin typeface="Lato"/>
                <a:ea typeface="Lato"/>
                <a:cs typeface="Lato"/>
                <a:sym typeface="Lato"/>
              </a:defRPr>
            </a:lvl1pPr>
            <a:lvl2pPr lvl="1">
              <a:spcBef>
                <a:spcPts val="0"/>
              </a:spcBef>
              <a:spcAft>
                <a:spcPts val="0"/>
              </a:spcAft>
              <a:buSzPts val="2800"/>
              <a:buNone/>
              <a:defRPr>
                <a:latin typeface="Lato"/>
                <a:ea typeface="Lato"/>
                <a:cs typeface="Lato"/>
                <a:sym typeface="Lato"/>
              </a:defRPr>
            </a:lvl2pPr>
            <a:lvl3pPr lvl="2">
              <a:spcBef>
                <a:spcPts val="0"/>
              </a:spcBef>
              <a:spcAft>
                <a:spcPts val="0"/>
              </a:spcAft>
              <a:buSzPts val="2800"/>
              <a:buNone/>
              <a:defRPr>
                <a:latin typeface="Lato"/>
                <a:ea typeface="Lato"/>
                <a:cs typeface="Lato"/>
                <a:sym typeface="Lato"/>
              </a:defRPr>
            </a:lvl3pPr>
            <a:lvl4pPr lvl="3">
              <a:spcBef>
                <a:spcPts val="0"/>
              </a:spcBef>
              <a:spcAft>
                <a:spcPts val="0"/>
              </a:spcAft>
              <a:buSzPts val="2800"/>
              <a:buNone/>
              <a:defRPr>
                <a:latin typeface="Lato"/>
                <a:ea typeface="Lato"/>
                <a:cs typeface="Lato"/>
                <a:sym typeface="Lato"/>
              </a:defRPr>
            </a:lvl4pPr>
            <a:lvl5pPr lvl="4">
              <a:spcBef>
                <a:spcPts val="0"/>
              </a:spcBef>
              <a:spcAft>
                <a:spcPts val="0"/>
              </a:spcAft>
              <a:buSzPts val="2800"/>
              <a:buNone/>
              <a:defRPr>
                <a:latin typeface="Lato"/>
                <a:ea typeface="Lato"/>
                <a:cs typeface="Lato"/>
                <a:sym typeface="Lato"/>
              </a:defRPr>
            </a:lvl5pPr>
            <a:lvl6pPr lvl="5">
              <a:spcBef>
                <a:spcPts val="0"/>
              </a:spcBef>
              <a:spcAft>
                <a:spcPts val="0"/>
              </a:spcAft>
              <a:buSzPts val="2800"/>
              <a:buNone/>
              <a:defRPr>
                <a:latin typeface="Lato"/>
                <a:ea typeface="Lato"/>
                <a:cs typeface="Lato"/>
                <a:sym typeface="Lato"/>
              </a:defRPr>
            </a:lvl6pPr>
            <a:lvl7pPr lvl="6">
              <a:spcBef>
                <a:spcPts val="0"/>
              </a:spcBef>
              <a:spcAft>
                <a:spcPts val="0"/>
              </a:spcAft>
              <a:buSzPts val="2800"/>
              <a:buNone/>
              <a:defRPr>
                <a:latin typeface="Lato"/>
                <a:ea typeface="Lato"/>
                <a:cs typeface="Lato"/>
                <a:sym typeface="Lato"/>
              </a:defRPr>
            </a:lvl7pPr>
            <a:lvl8pPr lvl="7">
              <a:spcBef>
                <a:spcPts val="0"/>
              </a:spcBef>
              <a:spcAft>
                <a:spcPts val="0"/>
              </a:spcAft>
              <a:buSzPts val="2800"/>
              <a:buNone/>
              <a:defRPr>
                <a:latin typeface="Lato"/>
                <a:ea typeface="Lato"/>
                <a:cs typeface="Lato"/>
                <a:sym typeface="Lato"/>
              </a:defRPr>
            </a:lvl8pPr>
            <a:lvl9pPr lvl="8">
              <a:spcBef>
                <a:spcPts val="0"/>
              </a:spcBef>
              <a:spcAft>
                <a:spcPts val="0"/>
              </a:spcAft>
              <a:buSzPts val="2800"/>
              <a:buNone/>
              <a:defRPr>
                <a:latin typeface="Lato"/>
                <a:ea typeface="Lato"/>
                <a:cs typeface="Lato"/>
                <a:sym typeface="Lato"/>
              </a:defRPr>
            </a:lvl9pPr>
          </a:lstStyle>
          <a:p>
            <a:endParaRPr/>
          </a:p>
        </p:txBody>
      </p:sp>
      <p:pic>
        <p:nvPicPr>
          <p:cNvPr id="37" name="Google Shape;37;p5"/>
          <p:cNvPicPr preferRelativeResize="0"/>
          <p:nvPr/>
        </p:nvPicPr>
        <p:blipFill rotWithShape="1">
          <a:blip r:embed="rId2">
            <a:alphaModFix/>
          </a:blip>
          <a:srcRect/>
          <a:stretch/>
        </p:blipFill>
        <p:spPr>
          <a:xfrm>
            <a:off x="5987875" y="3756601"/>
            <a:ext cx="3221525" cy="122895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2">
  <p:cSld name="TITLE_AND_BODY_1">
    <p:spTree>
      <p:nvGrpSpPr>
        <p:cNvPr id="1" name="Shape 38"/>
        <p:cNvGrpSpPr/>
        <p:nvPr/>
      </p:nvGrpSpPr>
      <p:grpSpPr>
        <a:xfrm>
          <a:off x="0" y="0"/>
          <a:ext cx="0" cy="0"/>
          <a:chOff x="0" y="0"/>
          <a:chExt cx="0" cy="0"/>
        </a:xfrm>
      </p:grpSpPr>
      <p:sp>
        <p:nvSpPr>
          <p:cNvPr id="39" name="Google Shape;39;p6"/>
          <p:cNvSpPr/>
          <p:nvPr/>
        </p:nvSpPr>
        <p:spPr>
          <a:xfrm>
            <a:off x="0" y="0"/>
            <a:ext cx="9144000" cy="487800"/>
          </a:xfrm>
          <a:prstGeom prst="rect">
            <a:avLst/>
          </a:prstGeom>
          <a:solidFill>
            <a:srgbClr val="F477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 name="Google Shape;40;p6"/>
          <p:cNvGrpSpPr/>
          <p:nvPr/>
        </p:nvGrpSpPr>
        <p:grpSpPr>
          <a:xfrm>
            <a:off x="830392" y="1191256"/>
            <a:ext cx="745763" cy="45826"/>
            <a:chOff x="4580561" y="2589004"/>
            <a:chExt cx="1064464" cy="25200"/>
          </a:xfrm>
        </p:grpSpPr>
        <p:sp>
          <p:nvSpPr>
            <p:cNvPr id="41" name="Google Shape;41;p6"/>
            <p:cNvSpPr/>
            <p:nvPr/>
          </p:nvSpPr>
          <p:spPr>
            <a:xfrm rot="-5400000">
              <a:off x="5366325" y="2335504"/>
              <a:ext cx="25200" cy="532200"/>
            </a:xfrm>
            <a:prstGeom prst="rect">
              <a:avLst/>
            </a:prstGeom>
            <a:solidFill>
              <a:srgbClr val="F477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6"/>
            <p:cNvSpPr/>
            <p:nvPr/>
          </p:nvSpPr>
          <p:spPr>
            <a:xfrm rot="-5400000">
              <a:off x="4836311" y="2333254"/>
              <a:ext cx="25200" cy="536700"/>
            </a:xfrm>
            <a:prstGeom prst="rect">
              <a:avLst/>
            </a:prstGeom>
            <a:solidFill>
              <a:srgbClr val="4B85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 name="Google Shape;43;p6"/>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a:endParaRPr/>
          </a:p>
        </p:txBody>
      </p:sp>
      <p:sp>
        <p:nvSpPr>
          <p:cNvPr id="44" name="Google Shape;44;p6"/>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a:bodyPr>
          <a:lstStyle>
            <a:lvl1pPr marL="457200" lvl="0" indent="-311150" rtl="0">
              <a:spcBef>
                <a:spcPts val="0"/>
              </a:spcBef>
              <a:spcAft>
                <a:spcPts val="0"/>
              </a:spcAft>
              <a:buSzPts val="1300"/>
              <a:buChar char="●"/>
              <a:defRPr/>
            </a:lvl1pPr>
            <a:lvl2pPr marL="914400" lvl="1" indent="-298450" rtl="0">
              <a:spcBef>
                <a:spcPts val="0"/>
              </a:spcBef>
              <a:spcAft>
                <a:spcPts val="0"/>
              </a:spcAft>
              <a:buSzPts val="1100"/>
              <a:buChar char="○"/>
              <a:defRPr/>
            </a:lvl2pPr>
            <a:lvl3pPr marL="1371600" lvl="2" indent="-298450" rtl="0">
              <a:spcBef>
                <a:spcPts val="0"/>
              </a:spcBef>
              <a:spcAft>
                <a:spcPts val="0"/>
              </a:spcAft>
              <a:buSzPts val="1100"/>
              <a:buChar char="■"/>
              <a:defRPr/>
            </a:lvl3pPr>
            <a:lvl4pPr marL="1828800" lvl="3" indent="-298450" rtl="0">
              <a:spcBef>
                <a:spcPts val="0"/>
              </a:spcBef>
              <a:spcAft>
                <a:spcPts val="0"/>
              </a:spcAft>
              <a:buSzPts val="1100"/>
              <a:buChar char="●"/>
              <a:defRPr/>
            </a:lvl4pPr>
            <a:lvl5pPr marL="2286000" lvl="4" indent="-298450" rtl="0">
              <a:spcBef>
                <a:spcPts val="0"/>
              </a:spcBef>
              <a:spcAft>
                <a:spcPts val="0"/>
              </a:spcAft>
              <a:buSzPts val="1100"/>
              <a:buChar char="○"/>
              <a:defRPr/>
            </a:lvl5pPr>
            <a:lvl6pPr marL="2743200" lvl="5" indent="-298450" rtl="0">
              <a:spcBef>
                <a:spcPts val="0"/>
              </a:spcBef>
              <a:spcAft>
                <a:spcPts val="0"/>
              </a:spcAft>
              <a:buSzPts val="1100"/>
              <a:buChar char="■"/>
              <a:defRPr/>
            </a:lvl6pPr>
            <a:lvl7pPr marL="3200400" lvl="6" indent="-298450" rtl="0">
              <a:spcBef>
                <a:spcPts val="0"/>
              </a:spcBef>
              <a:spcAft>
                <a:spcPts val="0"/>
              </a:spcAft>
              <a:buSzPts val="1100"/>
              <a:buChar char="●"/>
              <a:defRPr/>
            </a:lvl7pPr>
            <a:lvl8pPr marL="3657600" lvl="7" indent="-298450" rtl="0">
              <a:spcBef>
                <a:spcPts val="0"/>
              </a:spcBef>
              <a:spcAft>
                <a:spcPts val="0"/>
              </a:spcAft>
              <a:buSzPts val="1100"/>
              <a:buChar char="○"/>
              <a:defRPr/>
            </a:lvl8pPr>
            <a:lvl9pPr marL="4114800" lvl="8" indent="-298450" rtl="0">
              <a:spcBef>
                <a:spcPts val="0"/>
              </a:spcBef>
              <a:spcAft>
                <a:spcPts val="0"/>
              </a:spcAft>
              <a:buSzPts val="1100"/>
              <a:buChar char="■"/>
              <a:defRPr/>
            </a:lvl9pPr>
          </a:lstStyle>
          <a:p>
            <a:endParaRPr/>
          </a:p>
        </p:txBody>
      </p:sp>
      <p:sp>
        <p:nvSpPr>
          <p:cNvPr id="45" name="Google Shape;45;p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46" name="Google Shape;46;p6"/>
          <p:cNvPicPr preferRelativeResize="0"/>
          <p:nvPr/>
        </p:nvPicPr>
        <p:blipFill rotWithShape="1">
          <a:blip r:embed="rId2">
            <a:alphaModFix/>
          </a:blip>
          <a:srcRect/>
          <a:stretch/>
        </p:blipFill>
        <p:spPr>
          <a:xfrm>
            <a:off x="5987875" y="3756601"/>
            <a:ext cx="3221525" cy="122895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rgbClr val="2851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rgbClr val="F477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rot="-5400000">
              <a:off x="4836311" y="2333254"/>
              <a:ext cx="25200" cy="536700"/>
            </a:xfrm>
            <a:prstGeom prst="rect">
              <a:avLst/>
            </a:prstGeom>
            <a:solidFill>
              <a:srgbClr val="4B85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7"/>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rm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a:endParaRPr/>
          </a:p>
        </p:txBody>
      </p:sp>
      <p:sp>
        <p:nvSpPr>
          <p:cNvPr id="53" name="Google Shape;53;p7"/>
          <p:cNvSpPr txBox="1">
            <a:spLocks noGrp="1"/>
          </p:cNvSpPr>
          <p:nvPr>
            <p:ph type="body" idx="1"/>
          </p:nvPr>
        </p:nvSpPr>
        <p:spPr>
          <a:xfrm>
            <a:off x="729325" y="2078875"/>
            <a:ext cx="3774300" cy="2261100"/>
          </a:xfrm>
          <a:prstGeom prst="rect">
            <a:avLst/>
          </a:prstGeom>
        </p:spPr>
        <p:txBody>
          <a:bodyPr spcFirstLastPara="1" wrap="square" lIns="91425" tIns="91425" rIns="91425" bIns="91425" anchor="t" anchorCtr="0">
            <a:normAutofit/>
          </a:bodyPr>
          <a:lstStyle>
            <a:lvl1pPr marL="457200" lvl="0" indent="-311150" rtl="0">
              <a:spcBef>
                <a:spcPts val="0"/>
              </a:spcBef>
              <a:spcAft>
                <a:spcPts val="0"/>
              </a:spcAft>
              <a:buSzPts val="1300"/>
              <a:buChar char="●"/>
              <a:defRPr/>
            </a:lvl1pPr>
            <a:lvl2pPr marL="914400" lvl="1" indent="-298450" rtl="0">
              <a:spcBef>
                <a:spcPts val="0"/>
              </a:spcBef>
              <a:spcAft>
                <a:spcPts val="0"/>
              </a:spcAft>
              <a:buSzPts val="1100"/>
              <a:buChar char="○"/>
              <a:defRPr/>
            </a:lvl2pPr>
            <a:lvl3pPr marL="1371600" lvl="2" indent="-298450" rtl="0">
              <a:spcBef>
                <a:spcPts val="0"/>
              </a:spcBef>
              <a:spcAft>
                <a:spcPts val="0"/>
              </a:spcAft>
              <a:buSzPts val="1100"/>
              <a:buChar char="■"/>
              <a:defRPr/>
            </a:lvl3pPr>
            <a:lvl4pPr marL="1828800" lvl="3" indent="-298450" rtl="0">
              <a:spcBef>
                <a:spcPts val="0"/>
              </a:spcBef>
              <a:spcAft>
                <a:spcPts val="0"/>
              </a:spcAft>
              <a:buSzPts val="1100"/>
              <a:buChar char="●"/>
              <a:defRPr/>
            </a:lvl4pPr>
            <a:lvl5pPr marL="2286000" lvl="4" indent="-298450" rtl="0">
              <a:spcBef>
                <a:spcPts val="0"/>
              </a:spcBef>
              <a:spcAft>
                <a:spcPts val="0"/>
              </a:spcAft>
              <a:buSzPts val="1100"/>
              <a:buChar char="○"/>
              <a:defRPr/>
            </a:lvl5pPr>
            <a:lvl6pPr marL="2743200" lvl="5" indent="-298450" rtl="0">
              <a:spcBef>
                <a:spcPts val="0"/>
              </a:spcBef>
              <a:spcAft>
                <a:spcPts val="0"/>
              </a:spcAft>
              <a:buSzPts val="1100"/>
              <a:buChar char="■"/>
              <a:defRPr/>
            </a:lvl6pPr>
            <a:lvl7pPr marL="3200400" lvl="6" indent="-298450" rtl="0">
              <a:spcBef>
                <a:spcPts val="0"/>
              </a:spcBef>
              <a:spcAft>
                <a:spcPts val="0"/>
              </a:spcAft>
              <a:buSzPts val="1100"/>
              <a:buChar char="●"/>
              <a:defRPr/>
            </a:lvl7pPr>
            <a:lvl8pPr marL="3657600" lvl="7" indent="-298450" rtl="0">
              <a:spcBef>
                <a:spcPts val="0"/>
              </a:spcBef>
              <a:spcAft>
                <a:spcPts val="0"/>
              </a:spcAft>
              <a:buSzPts val="1100"/>
              <a:buChar char="○"/>
              <a:defRPr/>
            </a:lvl8pPr>
            <a:lvl9pPr marL="4114800" lvl="8" indent="-298450" rtl="0">
              <a:spcBef>
                <a:spcPts val="0"/>
              </a:spcBef>
              <a:spcAft>
                <a:spcPts val="0"/>
              </a:spcAft>
              <a:buSzPts val="1100"/>
              <a:buChar char="■"/>
              <a:defRPr/>
            </a:lvl9pPr>
          </a:lstStyle>
          <a:p>
            <a:endParaRPr/>
          </a:p>
        </p:txBody>
      </p:sp>
      <p:sp>
        <p:nvSpPr>
          <p:cNvPr id="54" name="Google Shape;54;p7"/>
          <p:cNvSpPr txBox="1">
            <a:spLocks noGrp="1"/>
          </p:cNvSpPr>
          <p:nvPr>
            <p:ph type="body" idx="2"/>
          </p:nvPr>
        </p:nvSpPr>
        <p:spPr>
          <a:xfrm>
            <a:off x="4643604" y="2078875"/>
            <a:ext cx="3774300" cy="2261100"/>
          </a:xfrm>
          <a:prstGeom prst="rect">
            <a:avLst/>
          </a:prstGeom>
        </p:spPr>
        <p:txBody>
          <a:bodyPr spcFirstLastPara="1" wrap="square" lIns="91425" tIns="91425" rIns="91425" bIns="91425" anchor="t" anchorCtr="0">
            <a:normAutofit/>
          </a:bodyPr>
          <a:lstStyle>
            <a:lvl1pPr marL="457200" lvl="0" indent="-311150" rtl="0">
              <a:spcBef>
                <a:spcPts val="0"/>
              </a:spcBef>
              <a:spcAft>
                <a:spcPts val="0"/>
              </a:spcAft>
              <a:buSzPts val="1300"/>
              <a:buChar char="●"/>
              <a:defRPr/>
            </a:lvl1pPr>
            <a:lvl2pPr marL="914400" lvl="1" indent="-298450" rtl="0">
              <a:spcBef>
                <a:spcPts val="0"/>
              </a:spcBef>
              <a:spcAft>
                <a:spcPts val="0"/>
              </a:spcAft>
              <a:buSzPts val="1100"/>
              <a:buChar char="○"/>
              <a:defRPr/>
            </a:lvl2pPr>
            <a:lvl3pPr marL="1371600" lvl="2" indent="-298450" rtl="0">
              <a:spcBef>
                <a:spcPts val="0"/>
              </a:spcBef>
              <a:spcAft>
                <a:spcPts val="0"/>
              </a:spcAft>
              <a:buSzPts val="1100"/>
              <a:buChar char="■"/>
              <a:defRPr/>
            </a:lvl3pPr>
            <a:lvl4pPr marL="1828800" lvl="3" indent="-298450" rtl="0">
              <a:spcBef>
                <a:spcPts val="0"/>
              </a:spcBef>
              <a:spcAft>
                <a:spcPts val="0"/>
              </a:spcAft>
              <a:buSzPts val="1100"/>
              <a:buChar char="●"/>
              <a:defRPr/>
            </a:lvl4pPr>
            <a:lvl5pPr marL="2286000" lvl="4" indent="-298450" rtl="0">
              <a:spcBef>
                <a:spcPts val="0"/>
              </a:spcBef>
              <a:spcAft>
                <a:spcPts val="0"/>
              </a:spcAft>
              <a:buSzPts val="1100"/>
              <a:buChar char="○"/>
              <a:defRPr/>
            </a:lvl5pPr>
            <a:lvl6pPr marL="2743200" lvl="5" indent="-298450" rtl="0">
              <a:spcBef>
                <a:spcPts val="0"/>
              </a:spcBef>
              <a:spcAft>
                <a:spcPts val="0"/>
              </a:spcAft>
              <a:buSzPts val="1100"/>
              <a:buChar char="■"/>
              <a:defRPr/>
            </a:lvl6pPr>
            <a:lvl7pPr marL="3200400" lvl="6" indent="-298450" rtl="0">
              <a:spcBef>
                <a:spcPts val="0"/>
              </a:spcBef>
              <a:spcAft>
                <a:spcPts val="0"/>
              </a:spcAft>
              <a:buSzPts val="1100"/>
              <a:buChar char="●"/>
              <a:defRPr/>
            </a:lvl7pPr>
            <a:lvl8pPr marL="3657600" lvl="7" indent="-298450" rtl="0">
              <a:spcBef>
                <a:spcPts val="0"/>
              </a:spcBef>
              <a:spcAft>
                <a:spcPts val="0"/>
              </a:spcAft>
              <a:buSzPts val="1100"/>
              <a:buChar char="○"/>
              <a:defRPr/>
            </a:lvl8pPr>
            <a:lvl9pPr marL="4114800" lvl="8" indent="-298450" rtl="0">
              <a:spcBef>
                <a:spcPts val="0"/>
              </a:spcBef>
              <a:spcAft>
                <a:spcPts val="0"/>
              </a:spcAft>
              <a:buSzPts val="1100"/>
              <a:buChar char="■"/>
              <a:defRPr/>
            </a:lvl9pPr>
          </a:lstStyle>
          <a:p>
            <a:endParaRPr/>
          </a:p>
        </p:txBody>
      </p:sp>
      <p:sp>
        <p:nvSpPr>
          <p:cNvPr id="55" name="Google Shape;55;p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56" name="Google Shape;56;p7"/>
          <p:cNvPicPr preferRelativeResize="0"/>
          <p:nvPr/>
        </p:nvPicPr>
        <p:blipFill rotWithShape="1">
          <a:blip r:embed="rId2">
            <a:alphaModFix/>
          </a:blip>
          <a:srcRect/>
          <a:stretch/>
        </p:blipFill>
        <p:spPr>
          <a:xfrm>
            <a:off x="5987875" y="3756601"/>
            <a:ext cx="3221525" cy="122895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1" type="titleOnly">
  <p:cSld name="TITLE_ONLY">
    <p:spTree>
      <p:nvGrpSpPr>
        <p:cNvPr id="1" name="Shape 57"/>
        <p:cNvGrpSpPr/>
        <p:nvPr/>
      </p:nvGrpSpPr>
      <p:grpSpPr>
        <a:xfrm>
          <a:off x="0" y="0"/>
          <a:ext cx="0" cy="0"/>
          <a:chOff x="0" y="0"/>
          <a:chExt cx="0" cy="0"/>
        </a:xfrm>
      </p:grpSpPr>
      <p:sp>
        <p:nvSpPr>
          <p:cNvPr id="58" name="Google Shape;58;p8"/>
          <p:cNvSpPr/>
          <p:nvPr/>
        </p:nvSpPr>
        <p:spPr>
          <a:xfrm>
            <a:off x="0" y="0"/>
            <a:ext cx="9144000" cy="487800"/>
          </a:xfrm>
          <a:prstGeom prst="rect">
            <a:avLst/>
          </a:prstGeom>
          <a:solidFill>
            <a:srgbClr val="2851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 name="Google Shape;59;p8"/>
          <p:cNvGrpSpPr/>
          <p:nvPr/>
        </p:nvGrpSpPr>
        <p:grpSpPr>
          <a:xfrm>
            <a:off x="830392" y="1191256"/>
            <a:ext cx="745763" cy="45826"/>
            <a:chOff x="4580561" y="2589004"/>
            <a:chExt cx="1064464" cy="25200"/>
          </a:xfrm>
        </p:grpSpPr>
        <p:sp>
          <p:nvSpPr>
            <p:cNvPr id="60" name="Google Shape;60;p8"/>
            <p:cNvSpPr/>
            <p:nvPr/>
          </p:nvSpPr>
          <p:spPr>
            <a:xfrm rot="-5400000">
              <a:off x="5366325" y="2335504"/>
              <a:ext cx="25200" cy="532200"/>
            </a:xfrm>
            <a:prstGeom prst="rect">
              <a:avLst/>
            </a:prstGeom>
            <a:solidFill>
              <a:srgbClr val="F477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8"/>
            <p:cNvSpPr/>
            <p:nvPr/>
          </p:nvSpPr>
          <p:spPr>
            <a:xfrm rot="-5400000">
              <a:off x="4836311" y="2333254"/>
              <a:ext cx="25200" cy="536700"/>
            </a:xfrm>
            <a:prstGeom prst="rect">
              <a:avLst/>
            </a:prstGeom>
            <a:solidFill>
              <a:srgbClr val="4B85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 name="Google Shape;62;p8"/>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rm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a:endParaRPr/>
          </a:p>
        </p:txBody>
      </p:sp>
      <p:sp>
        <p:nvSpPr>
          <p:cNvPr id="63" name="Google Shape;63;p8"/>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64" name="Google Shape;64;p8"/>
          <p:cNvPicPr preferRelativeResize="0"/>
          <p:nvPr/>
        </p:nvPicPr>
        <p:blipFill rotWithShape="1">
          <a:blip r:embed="rId2">
            <a:alphaModFix/>
          </a:blip>
          <a:srcRect/>
          <a:stretch/>
        </p:blipFill>
        <p:spPr>
          <a:xfrm>
            <a:off x="5987875" y="3756601"/>
            <a:ext cx="3221525" cy="122895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p:cSld name="CUSTOM_1">
    <p:spTree>
      <p:nvGrpSpPr>
        <p:cNvPr id="1" name="Shape 65"/>
        <p:cNvGrpSpPr/>
        <p:nvPr/>
      </p:nvGrpSpPr>
      <p:grpSpPr>
        <a:xfrm>
          <a:off x="0" y="0"/>
          <a:ext cx="0" cy="0"/>
          <a:chOff x="0" y="0"/>
          <a:chExt cx="0" cy="0"/>
        </a:xfrm>
      </p:grpSpPr>
      <p:sp>
        <p:nvSpPr>
          <p:cNvPr id="66" name="Google Shape;66;p9"/>
          <p:cNvSpPr>
            <a:spLocks noGrp="1"/>
          </p:cNvSpPr>
          <p:nvPr>
            <p:ph type="pic" idx="2"/>
          </p:nvPr>
        </p:nvSpPr>
        <p:spPr>
          <a:xfrm>
            <a:off x="5070005" y="1014000"/>
            <a:ext cx="3497400" cy="3497700"/>
          </a:xfrm>
          <a:prstGeom prst="rect">
            <a:avLst/>
          </a:prstGeom>
          <a:noFill/>
          <a:ln>
            <a:noFill/>
          </a:ln>
        </p:spPr>
      </p:sp>
      <p:sp>
        <p:nvSpPr>
          <p:cNvPr id="67" name="Google Shape;67;p9"/>
          <p:cNvSpPr txBox="1">
            <a:spLocks noGrp="1"/>
          </p:cNvSpPr>
          <p:nvPr>
            <p:ph type="title"/>
          </p:nvPr>
        </p:nvSpPr>
        <p:spPr>
          <a:xfrm>
            <a:off x="492300" y="1014000"/>
            <a:ext cx="3916500" cy="1278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atin typeface="Lato"/>
                <a:ea typeface="Lato"/>
                <a:cs typeface="Lato"/>
                <a:sym typeface="Lato"/>
              </a:defRPr>
            </a:lvl1pPr>
            <a:lvl2pPr lvl="1">
              <a:spcBef>
                <a:spcPts val="0"/>
              </a:spcBef>
              <a:spcAft>
                <a:spcPts val="0"/>
              </a:spcAft>
              <a:buSzPts val="2800"/>
              <a:buNone/>
              <a:defRPr>
                <a:latin typeface="Lato"/>
                <a:ea typeface="Lato"/>
                <a:cs typeface="Lato"/>
                <a:sym typeface="Lato"/>
              </a:defRPr>
            </a:lvl2pPr>
            <a:lvl3pPr lvl="2">
              <a:spcBef>
                <a:spcPts val="0"/>
              </a:spcBef>
              <a:spcAft>
                <a:spcPts val="0"/>
              </a:spcAft>
              <a:buSzPts val="2800"/>
              <a:buNone/>
              <a:defRPr>
                <a:latin typeface="Lato"/>
                <a:ea typeface="Lato"/>
                <a:cs typeface="Lato"/>
                <a:sym typeface="Lato"/>
              </a:defRPr>
            </a:lvl3pPr>
            <a:lvl4pPr lvl="3">
              <a:spcBef>
                <a:spcPts val="0"/>
              </a:spcBef>
              <a:spcAft>
                <a:spcPts val="0"/>
              </a:spcAft>
              <a:buSzPts val="2800"/>
              <a:buNone/>
              <a:defRPr>
                <a:latin typeface="Lato"/>
                <a:ea typeface="Lato"/>
                <a:cs typeface="Lato"/>
                <a:sym typeface="Lato"/>
              </a:defRPr>
            </a:lvl4pPr>
            <a:lvl5pPr lvl="4">
              <a:spcBef>
                <a:spcPts val="0"/>
              </a:spcBef>
              <a:spcAft>
                <a:spcPts val="0"/>
              </a:spcAft>
              <a:buSzPts val="2800"/>
              <a:buNone/>
              <a:defRPr>
                <a:latin typeface="Lato"/>
                <a:ea typeface="Lato"/>
                <a:cs typeface="Lato"/>
                <a:sym typeface="Lato"/>
              </a:defRPr>
            </a:lvl5pPr>
            <a:lvl6pPr lvl="5">
              <a:spcBef>
                <a:spcPts val="0"/>
              </a:spcBef>
              <a:spcAft>
                <a:spcPts val="0"/>
              </a:spcAft>
              <a:buSzPts val="2800"/>
              <a:buNone/>
              <a:defRPr>
                <a:latin typeface="Lato"/>
                <a:ea typeface="Lato"/>
                <a:cs typeface="Lato"/>
                <a:sym typeface="Lato"/>
              </a:defRPr>
            </a:lvl6pPr>
            <a:lvl7pPr lvl="6">
              <a:spcBef>
                <a:spcPts val="0"/>
              </a:spcBef>
              <a:spcAft>
                <a:spcPts val="0"/>
              </a:spcAft>
              <a:buSzPts val="2800"/>
              <a:buNone/>
              <a:defRPr>
                <a:latin typeface="Lato"/>
                <a:ea typeface="Lato"/>
                <a:cs typeface="Lato"/>
                <a:sym typeface="Lato"/>
              </a:defRPr>
            </a:lvl7pPr>
            <a:lvl8pPr lvl="7">
              <a:spcBef>
                <a:spcPts val="0"/>
              </a:spcBef>
              <a:spcAft>
                <a:spcPts val="0"/>
              </a:spcAft>
              <a:buSzPts val="2800"/>
              <a:buNone/>
              <a:defRPr>
                <a:latin typeface="Lato"/>
                <a:ea typeface="Lato"/>
                <a:cs typeface="Lato"/>
                <a:sym typeface="Lato"/>
              </a:defRPr>
            </a:lvl8pPr>
            <a:lvl9pPr lvl="8">
              <a:spcBef>
                <a:spcPts val="0"/>
              </a:spcBef>
              <a:spcAft>
                <a:spcPts val="0"/>
              </a:spcAft>
              <a:buSzPts val="2800"/>
              <a:buNone/>
              <a:defRPr>
                <a:latin typeface="Lato"/>
                <a:ea typeface="Lato"/>
                <a:cs typeface="Lato"/>
                <a:sym typeface="Lato"/>
              </a:defRPr>
            </a:lvl9pPr>
          </a:lstStyle>
          <a:p>
            <a:endParaRPr/>
          </a:p>
        </p:txBody>
      </p:sp>
      <p:sp>
        <p:nvSpPr>
          <p:cNvPr id="68" name="Google Shape;68;p9"/>
          <p:cNvSpPr txBox="1">
            <a:spLocks noGrp="1"/>
          </p:cNvSpPr>
          <p:nvPr>
            <p:ph type="subTitle" idx="1"/>
          </p:nvPr>
        </p:nvSpPr>
        <p:spPr>
          <a:xfrm>
            <a:off x="492300" y="2490900"/>
            <a:ext cx="3916500" cy="2020800"/>
          </a:xfrm>
          <a:prstGeom prst="rect">
            <a:avLst/>
          </a:prstGeom>
        </p:spPr>
        <p:txBody>
          <a:bodyPr spcFirstLastPara="1" wrap="square" lIns="91425" tIns="91425" rIns="91425" bIns="91425" anchor="t" anchorCtr="0">
            <a:normAutofit/>
          </a:bodyPr>
          <a:lstStyle>
            <a:lvl1pPr lvl="0">
              <a:spcBef>
                <a:spcPts val="0"/>
              </a:spcBef>
              <a:spcAft>
                <a:spcPts val="0"/>
              </a:spcAft>
              <a:buSzPts val="13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9" name="Google Shape;69;p9"/>
          <p:cNvSpPr/>
          <p:nvPr/>
        </p:nvSpPr>
        <p:spPr>
          <a:xfrm>
            <a:off x="0" y="0"/>
            <a:ext cx="9144000" cy="487800"/>
          </a:xfrm>
          <a:prstGeom prst="rect">
            <a:avLst/>
          </a:prstGeom>
          <a:solidFill>
            <a:srgbClr val="2851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0" name="Google Shape;70;p9"/>
          <p:cNvPicPr preferRelativeResize="0"/>
          <p:nvPr/>
        </p:nvPicPr>
        <p:blipFill rotWithShape="1">
          <a:blip r:embed="rId2">
            <a:alphaModFix/>
          </a:blip>
          <a:srcRect/>
          <a:stretch/>
        </p:blipFill>
        <p:spPr>
          <a:xfrm>
            <a:off x="7667025" y="4397176"/>
            <a:ext cx="1542375" cy="58837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1"/>
        <p:cNvGrpSpPr/>
        <p:nvPr/>
      </p:nvGrpSpPr>
      <p:grpSpPr>
        <a:xfrm>
          <a:off x="0" y="0"/>
          <a:ext cx="0" cy="0"/>
          <a:chOff x="0" y="0"/>
          <a:chExt cx="0" cy="0"/>
        </a:xfrm>
      </p:grpSpPr>
      <p:sp>
        <p:nvSpPr>
          <p:cNvPr id="72" name="Google Shape;72;p10"/>
          <p:cNvSpPr/>
          <p:nvPr/>
        </p:nvSpPr>
        <p:spPr>
          <a:xfrm>
            <a:off x="0" y="0"/>
            <a:ext cx="9144000" cy="487800"/>
          </a:xfrm>
          <a:prstGeom prst="rect">
            <a:avLst/>
          </a:prstGeom>
          <a:solidFill>
            <a:srgbClr val="2851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 name="Google Shape;73;p10"/>
          <p:cNvGrpSpPr/>
          <p:nvPr/>
        </p:nvGrpSpPr>
        <p:grpSpPr>
          <a:xfrm>
            <a:off x="830392" y="1191256"/>
            <a:ext cx="745763" cy="45826"/>
            <a:chOff x="4580561" y="2589004"/>
            <a:chExt cx="1064464" cy="25200"/>
          </a:xfrm>
        </p:grpSpPr>
        <p:sp>
          <p:nvSpPr>
            <p:cNvPr id="74" name="Google Shape;74;p10"/>
            <p:cNvSpPr/>
            <p:nvPr/>
          </p:nvSpPr>
          <p:spPr>
            <a:xfrm rot="-5400000">
              <a:off x="5366325" y="2335504"/>
              <a:ext cx="25200" cy="532200"/>
            </a:xfrm>
            <a:prstGeom prst="rect">
              <a:avLst/>
            </a:prstGeom>
            <a:solidFill>
              <a:srgbClr val="F477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0"/>
            <p:cNvSpPr/>
            <p:nvPr/>
          </p:nvSpPr>
          <p:spPr>
            <a:xfrm rot="-5400000">
              <a:off x="4836311" y="2333254"/>
              <a:ext cx="25200" cy="536700"/>
            </a:xfrm>
            <a:prstGeom prst="rect">
              <a:avLst/>
            </a:prstGeom>
            <a:solidFill>
              <a:srgbClr val="4B85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 name="Google Shape;76;p10"/>
          <p:cNvSpPr txBox="1">
            <a:spLocks noGrp="1"/>
          </p:cNvSpPr>
          <p:nvPr>
            <p:ph type="title"/>
          </p:nvPr>
        </p:nvSpPr>
        <p:spPr>
          <a:xfrm>
            <a:off x="730000" y="1318650"/>
            <a:ext cx="3300900" cy="1381500"/>
          </a:xfrm>
          <a:prstGeom prst="rect">
            <a:avLst/>
          </a:prstGeom>
        </p:spPr>
        <p:txBody>
          <a:bodyPr spcFirstLastPara="1" wrap="square" lIns="91425" tIns="91425" rIns="91425" bIns="91425" anchor="t" anchorCtr="0">
            <a:norm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a:endParaRPr/>
          </a:p>
        </p:txBody>
      </p:sp>
      <p:sp>
        <p:nvSpPr>
          <p:cNvPr id="77" name="Google Shape;77;p10"/>
          <p:cNvSpPr txBox="1">
            <a:spLocks noGrp="1"/>
          </p:cNvSpPr>
          <p:nvPr>
            <p:ph type="body" idx="1"/>
          </p:nvPr>
        </p:nvSpPr>
        <p:spPr>
          <a:xfrm>
            <a:off x="721225" y="2781725"/>
            <a:ext cx="3300900" cy="1597500"/>
          </a:xfrm>
          <a:prstGeom prst="rect">
            <a:avLst/>
          </a:prstGeom>
        </p:spPr>
        <p:txBody>
          <a:bodyPr spcFirstLastPara="1" wrap="square" lIns="91425" tIns="91425" rIns="91425" bIns="91425" anchor="t" anchorCtr="0">
            <a:normAutofit/>
          </a:bodyPr>
          <a:lstStyle>
            <a:lvl1pPr marL="457200" lvl="0" indent="-311150" rtl="0">
              <a:spcBef>
                <a:spcPts val="0"/>
              </a:spcBef>
              <a:spcAft>
                <a:spcPts val="0"/>
              </a:spcAft>
              <a:buSzPts val="1300"/>
              <a:buChar char="●"/>
              <a:defRPr/>
            </a:lvl1pPr>
            <a:lvl2pPr marL="914400" lvl="1" indent="-298450" rtl="0">
              <a:spcBef>
                <a:spcPts val="0"/>
              </a:spcBef>
              <a:spcAft>
                <a:spcPts val="0"/>
              </a:spcAft>
              <a:buSzPts val="1100"/>
              <a:buChar char="○"/>
              <a:defRPr/>
            </a:lvl2pPr>
            <a:lvl3pPr marL="1371600" lvl="2" indent="-298450" rtl="0">
              <a:spcBef>
                <a:spcPts val="0"/>
              </a:spcBef>
              <a:spcAft>
                <a:spcPts val="0"/>
              </a:spcAft>
              <a:buSzPts val="1100"/>
              <a:buChar char="■"/>
              <a:defRPr/>
            </a:lvl3pPr>
            <a:lvl4pPr marL="1828800" lvl="3" indent="-298450" rtl="0">
              <a:spcBef>
                <a:spcPts val="0"/>
              </a:spcBef>
              <a:spcAft>
                <a:spcPts val="0"/>
              </a:spcAft>
              <a:buSzPts val="1100"/>
              <a:buChar char="●"/>
              <a:defRPr/>
            </a:lvl4pPr>
            <a:lvl5pPr marL="2286000" lvl="4" indent="-298450" rtl="0">
              <a:spcBef>
                <a:spcPts val="0"/>
              </a:spcBef>
              <a:spcAft>
                <a:spcPts val="0"/>
              </a:spcAft>
              <a:buSzPts val="1100"/>
              <a:buChar char="○"/>
              <a:defRPr/>
            </a:lvl5pPr>
            <a:lvl6pPr marL="2743200" lvl="5" indent="-298450" rtl="0">
              <a:spcBef>
                <a:spcPts val="0"/>
              </a:spcBef>
              <a:spcAft>
                <a:spcPts val="0"/>
              </a:spcAft>
              <a:buSzPts val="1100"/>
              <a:buChar char="■"/>
              <a:defRPr/>
            </a:lvl6pPr>
            <a:lvl7pPr marL="3200400" lvl="6" indent="-298450" rtl="0">
              <a:spcBef>
                <a:spcPts val="0"/>
              </a:spcBef>
              <a:spcAft>
                <a:spcPts val="0"/>
              </a:spcAft>
              <a:buSzPts val="1100"/>
              <a:buChar char="●"/>
              <a:defRPr/>
            </a:lvl7pPr>
            <a:lvl8pPr marL="3657600" lvl="7" indent="-298450" rtl="0">
              <a:spcBef>
                <a:spcPts val="0"/>
              </a:spcBef>
              <a:spcAft>
                <a:spcPts val="0"/>
              </a:spcAft>
              <a:buSzPts val="1100"/>
              <a:buChar char="○"/>
              <a:defRPr/>
            </a:lvl8pPr>
            <a:lvl9pPr marL="4114800" lvl="8" indent="-298450" rtl="0">
              <a:spcBef>
                <a:spcPts val="0"/>
              </a:spcBef>
              <a:spcAft>
                <a:spcPts val="0"/>
              </a:spcAft>
              <a:buSzPts val="1100"/>
              <a:buChar char="■"/>
              <a:defRPr/>
            </a:lvl9pPr>
          </a:lstStyle>
          <a:p>
            <a:endParaRPr/>
          </a:p>
        </p:txBody>
      </p:sp>
      <p:sp>
        <p:nvSpPr>
          <p:cNvPr id="78" name="Google Shape;78;p1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79" name="Google Shape;79;p10"/>
          <p:cNvPicPr preferRelativeResize="0"/>
          <p:nvPr/>
        </p:nvPicPr>
        <p:blipFill rotWithShape="1">
          <a:blip r:embed="rId2">
            <a:alphaModFix/>
          </a:blip>
          <a:srcRect/>
          <a:stretch/>
        </p:blipFill>
        <p:spPr>
          <a:xfrm>
            <a:off x="5987875" y="3756601"/>
            <a:ext cx="3221525" cy="1228951"/>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point 1">
  <p:cSld name="MAIN_POINT">
    <p:bg>
      <p:bgPr>
        <a:solidFill>
          <a:schemeClr val="accent3"/>
        </a:solidFill>
        <a:effectLst/>
      </p:bgPr>
    </p:bg>
    <p:spTree>
      <p:nvGrpSpPr>
        <p:cNvPr id="1" name="Shape 80"/>
        <p:cNvGrpSpPr/>
        <p:nvPr/>
      </p:nvGrpSpPr>
      <p:grpSpPr>
        <a:xfrm>
          <a:off x="0" y="0"/>
          <a:ext cx="0" cy="0"/>
          <a:chOff x="0" y="0"/>
          <a:chExt cx="0" cy="0"/>
        </a:xfrm>
      </p:grpSpPr>
      <p:grpSp>
        <p:nvGrpSpPr>
          <p:cNvPr id="81" name="Google Shape;81;p11"/>
          <p:cNvGrpSpPr/>
          <p:nvPr/>
        </p:nvGrpSpPr>
        <p:grpSpPr>
          <a:xfrm>
            <a:off x="830392" y="4169130"/>
            <a:ext cx="745763" cy="45826"/>
            <a:chOff x="4580561" y="2589004"/>
            <a:chExt cx="1064464" cy="25200"/>
          </a:xfrm>
        </p:grpSpPr>
        <p:sp>
          <p:nvSpPr>
            <p:cNvPr id="82" name="Google Shape;82;p11"/>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1"/>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11"/>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sp>
        <p:nvSpPr>
          <p:cNvPr id="85" name="Google Shape;85;p1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pic>
        <p:nvPicPr>
          <p:cNvPr id="86" name="Google Shape;86;p11"/>
          <p:cNvPicPr preferRelativeResize="0"/>
          <p:nvPr/>
        </p:nvPicPr>
        <p:blipFill rotWithShape="1">
          <a:blip r:embed="rId2">
            <a:alphaModFix/>
          </a:blip>
          <a:srcRect/>
          <a:stretch/>
        </p:blipFill>
        <p:spPr>
          <a:xfrm>
            <a:off x="5987875" y="3756601"/>
            <a:ext cx="3221525" cy="122895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rotWithShape="1">
          <a:blip r:embed="rId12">
            <a:alphaModFix/>
          </a:blip>
          <a:srcRect/>
          <a:stretch/>
        </p:blipFill>
        <p:spPr>
          <a:xfrm>
            <a:off x="-161525" y="-40100"/>
            <a:ext cx="9377576" cy="5274875"/>
          </a:xfrm>
          <a:prstGeom prst="rect">
            <a:avLst/>
          </a:prstGeom>
          <a:noFill/>
          <a:ln>
            <a:noFill/>
          </a:ln>
        </p:spPr>
      </p:pic>
      <p:sp>
        <p:nvSpPr>
          <p:cNvPr id="7" name="Google Shape;7;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1pPr>
            <a:lvl2pPr lvl="1" rtl="0">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2pPr>
            <a:lvl3pPr lvl="2" rtl="0">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3pPr>
            <a:lvl4pPr lvl="3" rtl="0">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4pPr>
            <a:lvl5pPr lvl="4" rtl="0">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5pPr>
            <a:lvl6pPr lvl="5" rtl="0">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6pPr>
            <a:lvl7pPr lvl="6" rtl="0">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7pPr>
            <a:lvl8pPr lvl="7" rtl="0">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8pPr>
            <a:lvl9pPr lvl="8" rtl="0">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9pPr>
          </a:lstStyle>
          <a:p>
            <a:endParaRPr/>
          </a:p>
        </p:txBody>
      </p:sp>
      <p:sp>
        <p:nvSpPr>
          <p:cNvPr id="8" name="Google Shape;8;p1"/>
          <p:cNvSpPr txBox="1">
            <a:spLocks noGrp="1"/>
          </p:cNvSpPr>
          <p:nvPr>
            <p:ph type="body" idx="1"/>
          </p:nvPr>
        </p:nvSpPr>
        <p:spPr>
          <a:xfrm>
            <a:off x="311700" y="1056225"/>
            <a:ext cx="8520600" cy="3416400"/>
          </a:xfrm>
          <a:prstGeom prst="rect">
            <a:avLst/>
          </a:prstGeom>
          <a:noFill/>
          <a:ln>
            <a:noFill/>
          </a:ln>
        </p:spPr>
        <p:txBody>
          <a:bodyPr spcFirstLastPara="1" wrap="square" lIns="91425" tIns="91425" rIns="91425" bIns="91425" anchor="t" anchorCtr="0">
            <a:normAutofit/>
          </a:bodyPr>
          <a:lstStyle>
            <a:lvl1pPr marL="457200" lvl="0" indent="-311150" rtl="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9" name="Google Shape;9;p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accent1"/>
                </a:solidFill>
                <a:latin typeface="Lato"/>
                <a:ea typeface="Lato"/>
                <a:cs typeface="Lato"/>
                <a:sym typeface="Lato"/>
              </a:defRPr>
            </a:lvl1pPr>
            <a:lvl2pPr lvl="1" algn="r" rtl="0">
              <a:buNone/>
              <a:defRPr sz="1000">
                <a:solidFill>
                  <a:schemeClr val="accent1"/>
                </a:solidFill>
                <a:latin typeface="Lato"/>
                <a:ea typeface="Lato"/>
                <a:cs typeface="Lato"/>
                <a:sym typeface="Lato"/>
              </a:defRPr>
            </a:lvl2pPr>
            <a:lvl3pPr lvl="2" algn="r" rtl="0">
              <a:buNone/>
              <a:defRPr sz="1000">
                <a:solidFill>
                  <a:schemeClr val="accent1"/>
                </a:solidFill>
                <a:latin typeface="Lato"/>
                <a:ea typeface="Lato"/>
                <a:cs typeface="Lato"/>
                <a:sym typeface="Lato"/>
              </a:defRPr>
            </a:lvl3pPr>
            <a:lvl4pPr lvl="3" algn="r" rtl="0">
              <a:buNone/>
              <a:defRPr sz="1000">
                <a:solidFill>
                  <a:schemeClr val="accent1"/>
                </a:solidFill>
                <a:latin typeface="Lato"/>
                <a:ea typeface="Lato"/>
                <a:cs typeface="Lato"/>
                <a:sym typeface="Lato"/>
              </a:defRPr>
            </a:lvl4pPr>
            <a:lvl5pPr lvl="4" algn="r" rtl="0">
              <a:buNone/>
              <a:defRPr sz="1000">
                <a:solidFill>
                  <a:schemeClr val="accent1"/>
                </a:solidFill>
                <a:latin typeface="Lato"/>
                <a:ea typeface="Lato"/>
                <a:cs typeface="Lato"/>
                <a:sym typeface="Lato"/>
              </a:defRPr>
            </a:lvl5pPr>
            <a:lvl6pPr lvl="5" algn="r" rtl="0">
              <a:buNone/>
              <a:defRPr sz="1000">
                <a:solidFill>
                  <a:schemeClr val="accent1"/>
                </a:solidFill>
                <a:latin typeface="Lato"/>
                <a:ea typeface="Lato"/>
                <a:cs typeface="Lato"/>
                <a:sym typeface="Lato"/>
              </a:defRPr>
            </a:lvl6pPr>
            <a:lvl7pPr lvl="6" algn="r" rtl="0">
              <a:buNone/>
              <a:defRPr sz="1000">
                <a:solidFill>
                  <a:schemeClr val="accent1"/>
                </a:solidFill>
                <a:latin typeface="Lato"/>
                <a:ea typeface="Lato"/>
                <a:cs typeface="Lato"/>
                <a:sym typeface="Lato"/>
              </a:defRPr>
            </a:lvl7pPr>
            <a:lvl8pPr lvl="7" algn="r" rtl="0">
              <a:buNone/>
              <a:defRPr sz="1000">
                <a:solidFill>
                  <a:schemeClr val="accent1"/>
                </a:solidFill>
                <a:latin typeface="Lato"/>
                <a:ea typeface="Lato"/>
                <a:cs typeface="Lato"/>
                <a:sym typeface="Lato"/>
              </a:defRPr>
            </a:lvl8pPr>
            <a:lvl9pPr lvl="8" algn="r" rtl="0">
              <a:buNone/>
              <a:defRPr sz="10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2"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0.png"/></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s/_rels/slide12.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9.png"/></Relationships>
</file>

<file path=ppt/slides/_rels/slide1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travelhollywood.blogspot.com/2012/10/knowing-when-to-take-bow.html" TargetMode="External"/><Relationship Id="rId2" Type="http://schemas.openxmlformats.org/officeDocument/2006/relationships/image" Target="../media/image41.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docs.google.com/document/d/1iCl5i5g6LuWI1qd7eN2lllHkyWfJU7SHkKArPLbkLtY/edit?usp=share_link" TargetMode="External"/><Relationship Id="rId13" Type="http://schemas.openxmlformats.org/officeDocument/2006/relationships/hyperlink" Target="https://docs.google.com/document/d/14_Xs4PogWd4q8oFz2X73FIMfQ9iWWVcQ/edit?usp=share_link&amp;ouid=110255204343593677927&amp;rtpof=true&amp;sd=true" TargetMode="External"/><Relationship Id="rId18" Type="http://schemas.openxmlformats.org/officeDocument/2006/relationships/hyperlink" Target="https://docs.google.com/document/d/1HI8WlLUtgww806G88U5YZ16t5ghVYlIF3RdOCK-DUnI/edit?usp=share_link" TargetMode="External"/><Relationship Id="rId3" Type="http://schemas.openxmlformats.org/officeDocument/2006/relationships/hyperlink" Target="https://docs.google.com/document/d/14XujxBuSUEtqcP-jPZzyq_1fK7re1ssMxuHrX4ZR4R8/edit?usp=share_link" TargetMode="External"/><Relationship Id="rId7" Type="http://schemas.openxmlformats.org/officeDocument/2006/relationships/hyperlink" Target="https://docs.google.com/document/d/1G1yMVKyh2YHwiHapV9nzU4E8KWkB_8ZM/edit" TargetMode="External"/><Relationship Id="rId12" Type="http://schemas.openxmlformats.org/officeDocument/2006/relationships/hyperlink" Target="https://docs.google.com/document/d/1Fw1GRY1oWRgbT3uoIMc1MJzqBygaGFExcXm0l3PaS-s/edit?usp=share_link" TargetMode="External"/><Relationship Id="rId17" Type="http://schemas.openxmlformats.org/officeDocument/2006/relationships/hyperlink" Target="https://drive.google.com/file/d/1qIzNcqOTSAAdVWVPu9uz9PPp2QdcXwYi/view?usp=share_link" TargetMode="External"/><Relationship Id="rId2" Type="http://schemas.openxmlformats.org/officeDocument/2006/relationships/notesSlide" Target="../notesSlides/notesSlide3.xml"/><Relationship Id="rId16" Type="http://schemas.openxmlformats.org/officeDocument/2006/relationships/hyperlink" Target="https://docs.google.com/document/d/1KI95wmKffzCaKauMNwag76gpEX8HUrQmyh_XkJHvM-o/edit?usp=share_link" TargetMode="External"/><Relationship Id="rId1" Type="http://schemas.openxmlformats.org/officeDocument/2006/relationships/slideLayout" Target="../slideLayouts/slideLayout2.xml"/><Relationship Id="rId6" Type="http://schemas.openxmlformats.org/officeDocument/2006/relationships/hyperlink" Target="https://docs.google.com/document/d/1k_mmsiaaOT7AfL9C9UcWbBiw9McNSE1-8WHacRtoD3g/edit?usp=share_link" TargetMode="External"/><Relationship Id="rId11" Type="http://schemas.openxmlformats.org/officeDocument/2006/relationships/hyperlink" Target="https://docs.google.com/document/d/1oYFEbwOvNwWD3K55jxwtW_ETwC6IfQMDkBdkc-I84EY/edit?usp=share_link" TargetMode="External"/><Relationship Id="rId5" Type="http://schemas.openxmlformats.org/officeDocument/2006/relationships/hyperlink" Target="https://docs.google.com/document/d/1T4OMkmJYe64sjp9OgtfWj7PQwPfr5QyP/edit?usp=share_link&amp;ouid=110255204343593677927&amp;rtpof=true&amp;sd=true" TargetMode="External"/><Relationship Id="rId15" Type="http://schemas.openxmlformats.org/officeDocument/2006/relationships/hyperlink" Target="https://docs.google.com/presentation/d/1JhcHKqYtoeqdPYvHMhGeAQxdjMdjyGbSbNaVzgJ_aDY/edit#slide=id.p" TargetMode="External"/><Relationship Id="rId10" Type="http://schemas.openxmlformats.org/officeDocument/2006/relationships/hyperlink" Target="https://drive.google.com/file/d/1gB3JWiv6ndl9XY06lrgopyR8jafxWiD7/view?usp=share_link" TargetMode="External"/><Relationship Id="rId4" Type="http://schemas.openxmlformats.org/officeDocument/2006/relationships/hyperlink" Target="https://docs.google.com/document/d/1PXFhCJlDCJICxzTNtaQxIHU2VZVx7Sq0oxZ33_M8XbA/edit?usp=share_link" TargetMode="External"/><Relationship Id="rId9" Type="http://schemas.openxmlformats.org/officeDocument/2006/relationships/hyperlink" Target="https://docs.google.com/document/d/1UNmsThkOs1xyeUbfw9gUwaycY0sjN5gIgu6MXO3MZ7k/edit?usp=sharing" TargetMode="External"/><Relationship Id="rId14" Type="http://schemas.openxmlformats.org/officeDocument/2006/relationships/hyperlink" Target="https://drive.google.com/file/d/1XeTIQj_GoZO2WAfPfFlOhU5mZg6NAtTA/view?usp=share_link"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hyperlink" Target="https://www.piqsels.com/en/public-domain-photo-zyjmq" TargetMode="Externa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7"/>
          <p:cNvSpPr txBox="1">
            <a:spLocks noGrp="1"/>
          </p:cNvSpPr>
          <p:nvPr>
            <p:ph type="title"/>
          </p:nvPr>
        </p:nvSpPr>
        <p:spPr>
          <a:xfrm>
            <a:off x="729450" y="1318650"/>
            <a:ext cx="7688700" cy="1034936"/>
          </a:xfrm>
          <a:prstGeom prst="rect">
            <a:avLst/>
          </a:prstGeom>
        </p:spPr>
        <p:txBody>
          <a:bodyPr spcFirstLastPara="1" wrap="square" lIns="91425" tIns="91425" rIns="91425" bIns="91425" anchor="t" anchorCtr="0">
            <a:normAutofit/>
          </a:bodyPr>
          <a:lstStyle/>
          <a:p>
            <a:pPr marL="0" marR="0" algn="ctr">
              <a:spcBef>
                <a:spcPts val="0"/>
              </a:spcBef>
              <a:spcAft>
                <a:spcPts val="0"/>
              </a:spcAft>
            </a:pPr>
            <a:r>
              <a:rPr lang="en-US" sz="1800" b="1" dirty="0">
                <a:effectLst/>
                <a:latin typeface="Palatino Linotype" panose="02040502050505030304" pitchFamily="18" charset="0"/>
                <a:ea typeface="Palatino Linotype" panose="02040502050505030304" pitchFamily="18" charset="0"/>
                <a:cs typeface="Palatino Linotype" panose="02040502050505030304" pitchFamily="18" charset="0"/>
              </a:rPr>
              <a:t>Application of ML/AI for Calibration of Parameters of the Multigrid Beta Filter (MGBF) and its Performance within the Three-Dimensional Real-Time Mesoscale Analysis (3D RTMA) Project</a:t>
            </a:r>
            <a:endParaRPr lang="en-US" sz="1800" dirty="0">
              <a:effectLst/>
              <a:latin typeface="Calibri" panose="020F0502020204030204" pitchFamily="34" charset="0"/>
              <a:ea typeface="Calibri" panose="020F0502020204030204" pitchFamily="34" charset="0"/>
            </a:endParaRPr>
          </a:p>
        </p:txBody>
      </p:sp>
      <p:sp>
        <p:nvSpPr>
          <p:cNvPr id="126" name="Google Shape;126;p17"/>
          <p:cNvSpPr txBox="1">
            <a:spLocks noGrp="1"/>
          </p:cNvSpPr>
          <p:nvPr>
            <p:ph type="body" idx="1"/>
          </p:nvPr>
        </p:nvSpPr>
        <p:spPr>
          <a:xfrm>
            <a:off x="532737" y="2870420"/>
            <a:ext cx="7885413" cy="1135599"/>
          </a:xfrm>
          <a:prstGeom prst="rect">
            <a:avLst/>
          </a:prstGeom>
        </p:spPr>
        <p:txBody>
          <a:bodyPr spcFirstLastPara="1" wrap="square" lIns="91425" tIns="91425" rIns="91425" bIns="91425" anchor="t" anchorCtr="0">
            <a:normAutofit fontScale="92500"/>
          </a:bodyPr>
          <a:lstStyle/>
          <a:p>
            <a:pPr marL="0" marR="0" indent="0" algn="ctr">
              <a:spcBef>
                <a:spcPts val="0"/>
              </a:spcBef>
              <a:spcAft>
                <a:spcPts val="0"/>
              </a:spcAft>
              <a:buNone/>
            </a:pPr>
            <a:r>
              <a:rPr lang="en-US" sz="1800" dirty="0" err="1">
                <a:effectLst/>
                <a:latin typeface="Palatino Linotype" panose="02040502050505030304" pitchFamily="18" charset="0"/>
                <a:ea typeface="Palatino Linotype" panose="02040502050505030304" pitchFamily="18" charset="0"/>
                <a:cs typeface="Palatino Linotype" panose="02040502050505030304" pitchFamily="18" charset="0"/>
              </a:rPr>
              <a:t>Miodrag</a:t>
            </a:r>
            <a:r>
              <a:rPr lang="en-US" sz="1800" dirty="0">
                <a:effectLst/>
                <a:latin typeface="Palatino Linotype" panose="02040502050505030304" pitchFamily="18" charset="0"/>
                <a:ea typeface="Palatino Linotype" panose="02040502050505030304" pitchFamily="18" charset="0"/>
                <a:cs typeface="Palatino Linotype" panose="02040502050505030304" pitchFamily="18" charset="0"/>
              </a:rPr>
              <a:t> Rancic, R. James Purser, Manuel De </a:t>
            </a:r>
            <a:r>
              <a:rPr lang="en-US" sz="1800" dirty="0" err="1">
                <a:effectLst/>
                <a:latin typeface="Palatino Linotype" panose="02040502050505030304" pitchFamily="18" charset="0"/>
                <a:ea typeface="Palatino Linotype" panose="02040502050505030304" pitchFamily="18" charset="0"/>
                <a:cs typeface="Palatino Linotype" panose="02040502050505030304" pitchFamily="18" charset="0"/>
              </a:rPr>
              <a:t>Pondeca</a:t>
            </a:r>
            <a:r>
              <a:rPr lang="en-US" sz="1800" dirty="0">
                <a:effectLst/>
                <a:latin typeface="Palatino Linotype" panose="02040502050505030304" pitchFamily="18" charset="0"/>
                <a:ea typeface="Palatino Linotype" panose="02040502050505030304" pitchFamily="18" charset="0"/>
                <a:cs typeface="Palatino Linotype" panose="02040502050505030304" pitchFamily="18" charset="0"/>
              </a:rPr>
              <a:t>, Edward Colon, Ting Lei</a:t>
            </a:r>
          </a:p>
          <a:p>
            <a:pPr marL="0" marR="0" indent="0" algn="ctr">
              <a:spcBef>
                <a:spcPts val="0"/>
              </a:spcBef>
              <a:spcAft>
                <a:spcPts val="0"/>
              </a:spcAft>
              <a:buNone/>
            </a:pPr>
            <a:r>
              <a:rPr lang="en-US" sz="1800" dirty="0" err="1">
                <a:effectLst/>
                <a:latin typeface="Palatino Linotype" panose="02040502050505030304" pitchFamily="18" charset="0"/>
                <a:ea typeface="Palatino Linotype" panose="02040502050505030304" pitchFamily="18" charset="0"/>
              </a:rPr>
              <a:t>Lynker</a:t>
            </a:r>
            <a:r>
              <a:rPr lang="en-US" sz="1800" dirty="0">
                <a:effectLst/>
                <a:latin typeface="Palatino Linotype" panose="02040502050505030304" pitchFamily="18" charset="0"/>
                <a:ea typeface="Palatino Linotype" panose="02040502050505030304" pitchFamily="18" charset="0"/>
              </a:rPr>
              <a:t> at NOAA/NWS/NCEP/EMC</a:t>
            </a:r>
          </a:p>
          <a:p>
            <a:pPr marL="0" marR="0" indent="0" algn="ctr">
              <a:spcBef>
                <a:spcPts val="0"/>
              </a:spcBef>
              <a:spcAft>
                <a:spcPts val="0"/>
              </a:spcAft>
              <a:buNone/>
            </a:pPr>
            <a:r>
              <a:rPr lang="en-US" sz="1800" dirty="0">
                <a:latin typeface="Palatino Linotype" panose="02040502050505030304" pitchFamily="18" charset="0"/>
                <a:ea typeface="Calibri" panose="020F0502020204030204" pitchFamily="34" charset="0"/>
              </a:rPr>
              <a:t>Russ </a:t>
            </a:r>
            <a:r>
              <a:rPr lang="en-US" sz="1800" dirty="0" err="1">
                <a:latin typeface="Palatino Linotype" panose="02040502050505030304" pitchFamily="18" charset="0"/>
                <a:ea typeface="Calibri" panose="020F0502020204030204" pitchFamily="34" charset="0"/>
              </a:rPr>
              <a:t>Treadon</a:t>
            </a:r>
            <a:r>
              <a:rPr lang="en-US" sz="1800" dirty="0">
                <a:latin typeface="Palatino Linotype" panose="02040502050505030304" pitchFamily="18" charset="0"/>
                <a:ea typeface="Calibri" panose="020F0502020204030204" pitchFamily="34" charset="0"/>
              </a:rPr>
              <a:t>, NOAA/NWS/NCEP/EMC</a:t>
            </a:r>
          </a:p>
          <a:p>
            <a:pPr marL="0" marR="0" indent="0" algn="ctr">
              <a:spcBef>
                <a:spcPts val="0"/>
              </a:spcBef>
              <a:spcAft>
                <a:spcPts val="0"/>
              </a:spcAft>
              <a:buNone/>
            </a:pPr>
            <a:endParaRPr lang="en-US" sz="1800" dirty="0">
              <a:effectLst/>
              <a:latin typeface="Palatino Linotype" panose="02040502050505030304" pitchFamily="18" charset="0"/>
              <a:ea typeface="Calibri" panose="020F0502020204030204" pitchFamily="34" charset="0"/>
            </a:endParaRPr>
          </a:p>
          <a:p>
            <a:pPr marL="0" marR="0" indent="0" algn="ctr">
              <a:spcBef>
                <a:spcPts val="0"/>
              </a:spcBef>
              <a:spcAft>
                <a:spcPts val="0"/>
              </a:spcAft>
              <a:buNone/>
            </a:pPr>
            <a:endParaRPr lang="en-US" sz="1800" dirty="0">
              <a:effectLst/>
              <a:latin typeface="Palatino Linotype" panose="02040502050505030304" pitchFamily="18" charset="0"/>
              <a:ea typeface="Calibri" panose="020F0502020204030204" pitchFamily="34" charset="0"/>
            </a:endParaRPr>
          </a:p>
        </p:txBody>
      </p:sp>
      <p:sp>
        <p:nvSpPr>
          <p:cNvPr id="2" name="Slide Number Placeholder 1">
            <a:extLst>
              <a:ext uri="{FF2B5EF4-FFF2-40B4-BE49-F238E27FC236}">
                <a16:creationId xmlns:a16="http://schemas.microsoft.com/office/drawing/2014/main" id="{A50CCC4F-8BD9-F18A-D953-FC8E74131F6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a:t>
            </a:fld>
            <a:endParaRPr lang="en"/>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2" name="Google Shape;152;p21"/>
          <p:cNvSpPr txBox="1">
            <a:spLocks noGrp="1"/>
          </p:cNvSpPr>
          <p:nvPr>
            <p:ph type="body" idx="1"/>
          </p:nvPr>
        </p:nvSpPr>
        <p:spPr>
          <a:xfrm>
            <a:off x="667910" y="1441199"/>
            <a:ext cx="7748440" cy="2892261"/>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dirty="0"/>
          </a:p>
        </p:txBody>
      </p:sp>
      <p:sp>
        <p:nvSpPr>
          <p:cNvPr id="2" name="Slide Number Placeholder 1">
            <a:extLst>
              <a:ext uri="{FF2B5EF4-FFF2-40B4-BE49-F238E27FC236}">
                <a16:creationId xmlns:a16="http://schemas.microsoft.com/office/drawing/2014/main" id="{601C012C-6ADA-D37B-336C-6A453B2E832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
        <p:nvSpPr>
          <p:cNvPr id="3" name="Rounded Rectangle 2">
            <a:extLst>
              <a:ext uri="{FF2B5EF4-FFF2-40B4-BE49-F238E27FC236}">
                <a16:creationId xmlns:a16="http://schemas.microsoft.com/office/drawing/2014/main" id="{8B98FAC3-31D6-3ED6-1845-D98799A401F9}"/>
              </a:ext>
            </a:extLst>
          </p:cNvPr>
          <p:cNvSpPr/>
          <p:nvPr/>
        </p:nvSpPr>
        <p:spPr>
          <a:xfrm>
            <a:off x="3615346" y="1530593"/>
            <a:ext cx="1585811" cy="947990"/>
          </a:xfrm>
          <a:prstGeom prst="round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MGBF</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E15A8FC4-6ACA-FE68-94AD-60202E07338F}"/>
                  </a:ext>
                </a:extLst>
              </p:cNvPr>
              <p:cNvSpPr/>
              <p:nvPr/>
            </p:nvSpPr>
            <p:spPr>
              <a:xfrm>
                <a:off x="580445" y="1558455"/>
                <a:ext cx="2234552" cy="672903"/>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𝑎</m:t>
                        </m:r>
                      </m:e>
                      <m:sub>
                        <m:r>
                          <a:rPr lang="en-US" b="0" i="1" smtClean="0">
                            <a:latin typeface="Cambria Math" panose="02040503050406030204" pitchFamily="18" charset="0"/>
                          </a:rPr>
                          <m:t>𝑥</m:t>
                        </m:r>
                      </m:sub>
                    </m:sSub>
                  </m:oMath>
                </a14:m>
                <a:r>
                  <a:rPr lang="en-US" dirty="0"/>
                  <a: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𝑧</m:t>
                        </m:r>
                      </m:sub>
                    </m:sSub>
                    <m:r>
                      <a:rPr lang="en-US" b="0" i="1" smtClean="0">
                        <a:latin typeface="Cambria Math" panose="02040503050406030204" pitchFamily="18" charset="0"/>
                      </a:rPr>
                      <m:t>, </m:t>
                    </m:r>
                    <m:sSub>
                      <m:sSubPr>
                        <m:ctrlPr>
                          <a:rPr lang="en-US"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1</m:t>
                        </m:r>
                      </m:sub>
                    </m:sSub>
                    <m:r>
                      <a:rPr lang="en-US" b="0" i="1" smtClean="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b="0" i="1" smtClean="0">
                            <a:latin typeface="Cambria Math" panose="02040503050406030204" pitchFamily="18" charset="0"/>
                          </a:rPr>
                          <m:t>3</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b="0" i="1" smtClean="0">
                            <a:latin typeface="Cambria Math" panose="02040503050406030204" pitchFamily="18" charset="0"/>
                          </a:rPr>
                          <m:t>4</m:t>
                        </m:r>
                      </m:sub>
                    </m:sSub>
                  </m:oMath>
                </a14:m>
                <a:endParaRPr lang="en-US" dirty="0"/>
              </a:p>
            </p:txBody>
          </p:sp>
        </mc:Choice>
        <mc:Fallback xmlns="">
          <p:sp>
            <p:nvSpPr>
              <p:cNvPr id="4" name="Rectangle 3">
                <a:extLst>
                  <a:ext uri="{FF2B5EF4-FFF2-40B4-BE49-F238E27FC236}">
                    <a16:creationId xmlns:a16="http://schemas.microsoft.com/office/drawing/2014/main" id="{E15A8FC4-6ACA-FE68-94AD-60202E07338F}"/>
                  </a:ext>
                </a:extLst>
              </p:cNvPr>
              <p:cNvSpPr>
                <a:spLocks noRot="1" noChangeAspect="1" noMove="1" noResize="1" noEditPoints="1" noAdjustHandles="1" noChangeArrowheads="1" noChangeShapeType="1" noTextEdit="1"/>
              </p:cNvSpPr>
              <p:nvPr/>
            </p:nvSpPr>
            <p:spPr>
              <a:xfrm>
                <a:off x="580445" y="1558455"/>
                <a:ext cx="2234552" cy="672903"/>
              </a:xfrm>
              <a:prstGeom prst="rect">
                <a:avLst/>
              </a:prstGeom>
              <a:blipFill>
                <a:blip r:embed="rId3"/>
                <a:stretch>
                  <a:fillRect/>
                </a:stretch>
              </a:blipFill>
            </p:spPr>
            <p:txBody>
              <a:bodyPr/>
              <a:lstStyle/>
              <a:p>
                <a:r>
                  <a:rPr lang="en-US">
                    <a:noFill/>
                  </a:rPr>
                  <a:t> </a:t>
                </a:r>
              </a:p>
            </p:txBody>
          </p:sp>
        </mc:Fallback>
      </mc:AlternateContent>
      <p:sp>
        <p:nvSpPr>
          <p:cNvPr id="5" name="Right Arrow 4">
            <a:extLst>
              <a:ext uri="{FF2B5EF4-FFF2-40B4-BE49-F238E27FC236}">
                <a16:creationId xmlns:a16="http://schemas.microsoft.com/office/drawing/2014/main" id="{3916810D-AA74-5603-CDBF-FB92F36D87D8}"/>
              </a:ext>
            </a:extLst>
          </p:cNvPr>
          <p:cNvSpPr/>
          <p:nvPr/>
        </p:nvSpPr>
        <p:spPr>
          <a:xfrm>
            <a:off x="3013929" y="1837865"/>
            <a:ext cx="477545" cy="130695"/>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23DEE8DF-9B02-E321-9C16-215893E935CF}"/>
                  </a:ext>
                </a:extLst>
              </p:cNvPr>
              <p:cNvSpPr/>
              <p:nvPr/>
            </p:nvSpPr>
            <p:spPr>
              <a:xfrm>
                <a:off x="6476660" y="2941057"/>
                <a:ext cx="2010787" cy="614024"/>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14:m>
                  <m:oMath xmlns:m="http://schemas.openxmlformats.org/officeDocument/2006/math">
                    <m:sSubSup>
                      <m:sSubSupPr>
                        <m:ctrlPr>
                          <a:rPr lang="en-US" i="1" smtClean="0">
                            <a:latin typeface="Cambria Math" panose="02040503050406030204" pitchFamily="18" charset="0"/>
                            <a:cs typeface="Times New Roman" panose="02020603050405020304" pitchFamily="18" charset="0"/>
                          </a:rPr>
                        </m:ctrlPr>
                      </m:sSubSupPr>
                      <m:e>
                        <m:r>
                          <a:rPr lang="en-US" i="1">
                            <a:latin typeface="Cambria Math" panose="02040503050406030204" pitchFamily="18" charset="0"/>
                            <a:ea typeface="Cambria Math" panose="02040503050406030204" pitchFamily="18" charset="0"/>
                            <a:cs typeface="Times New Roman" panose="02020603050405020304" pitchFamily="18" charset="0"/>
                          </a:rPr>
                          <m:t>ℒ</m:t>
                        </m:r>
                      </m:e>
                      <m:sub>
                        <m:r>
                          <a:rPr lang="en-US" i="1">
                            <a:latin typeface="Cambria Math" panose="02040503050406030204" pitchFamily="18" charset="0"/>
                            <a:cs typeface="Times New Roman" panose="02020603050405020304" pitchFamily="18" charset="0"/>
                          </a:rPr>
                          <m:t>𝑥</m:t>
                        </m:r>
                      </m:sub>
                      <m:sup>
                        <m:r>
                          <a:rPr lang="en-US" i="1">
                            <a:latin typeface="Cambria Math" panose="02040503050406030204" pitchFamily="18" charset="0"/>
                            <a:cs typeface="Times New Roman" panose="02020603050405020304" pitchFamily="18" charset="0"/>
                          </a:rPr>
                          <m:t>1</m:t>
                        </m:r>
                      </m:sup>
                    </m:sSubSup>
                  </m:oMath>
                </a14:m>
                <a:r>
                  <a:rPr lang="en-US" dirty="0"/>
                  <a:t>, </a:t>
                </a:r>
                <a14:m>
                  <m:oMath xmlns:m="http://schemas.openxmlformats.org/officeDocument/2006/math">
                    <m:sSubSup>
                      <m:sSubSupPr>
                        <m:ctrlPr>
                          <a:rPr lang="en-US" i="1">
                            <a:latin typeface="Cambria Math" panose="02040503050406030204" pitchFamily="18" charset="0"/>
                            <a:cs typeface="Times New Roman" panose="02020603050405020304" pitchFamily="18" charset="0"/>
                          </a:rPr>
                        </m:ctrlPr>
                      </m:sSubSupPr>
                      <m:e>
                        <m:r>
                          <a:rPr lang="en-US" i="1">
                            <a:latin typeface="Cambria Math" panose="02040503050406030204" pitchFamily="18" charset="0"/>
                            <a:ea typeface="Cambria Math" panose="02040503050406030204" pitchFamily="18" charset="0"/>
                            <a:cs typeface="Times New Roman" panose="02020603050405020304" pitchFamily="18" charset="0"/>
                          </a:rPr>
                          <m:t>ℒ</m:t>
                        </m:r>
                      </m:e>
                      <m:sub>
                        <m:r>
                          <a:rPr lang="en-US" i="1">
                            <a:latin typeface="Cambria Math" panose="02040503050406030204" pitchFamily="18" charset="0"/>
                            <a:cs typeface="Times New Roman" panose="02020603050405020304" pitchFamily="18" charset="0"/>
                          </a:rPr>
                          <m:t>𝑥</m:t>
                        </m:r>
                      </m:sub>
                      <m:sup>
                        <m:r>
                          <a:rPr lang="en-US" i="1">
                            <a:latin typeface="Cambria Math" panose="02040503050406030204" pitchFamily="18" charset="0"/>
                            <a:cs typeface="Times New Roman" panose="02020603050405020304" pitchFamily="18" charset="0"/>
                          </a:rPr>
                          <m:t>2</m:t>
                        </m:r>
                      </m:sup>
                    </m:sSubSup>
                  </m:oMath>
                </a14:m>
                <a:r>
                  <a:rPr lang="en-US" dirty="0"/>
                  <a:t>,</a:t>
                </a:r>
                <a:r>
                  <a:rPr lang="en-US" dirty="0">
                    <a:cs typeface="Times New Roman" panose="02020603050405020304" pitchFamily="18" charset="0"/>
                  </a:rPr>
                  <a:t> </a:t>
                </a:r>
                <a14:m>
                  <m:oMath xmlns:m="http://schemas.openxmlformats.org/officeDocument/2006/math">
                    <m:sSubSup>
                      <m:sSubSupPr>
                        <m:ctrlPr>
                          <a:rPr lang="en-US" i="1" smtClean="0">
                            <a:latin typeface="Cambria Math" panose="02040503050406030204" pitchFamily="18" charset="0"/>
                            <a:cs typeface="Times New Roman" panose="02020603050405020304" pitchFamily="18" charset="0"/>
                          </a:rPr>
                        </m:ctrlPr>
                      </m:sSubSupPr>
                      <m:e>
                        <m:r>
                          <a:rPr lang="en-US" i="1">
                            <a:latin typeface="Cambria Math" panose="02040503050406030204" pitchFamily="18" charset="0"/>
                            <a:ea typeface="Cambria Math" panose="02040503050406030204" pitchFamily="18" charset="0"/>
                            <a:cs typeface="Times New Roman" panose="02020603050405020304" pitchFamily="18" charset="0"/>
                          </a:rPr>
                          <m:t>ℒ</m:t>
                        </m:r>
                      </m:e>
                      <m:sub>
                        <m:r>
                          <a:rPr lang="en-US" i="1">
                            <a:latin typeface="Cambria Math" panose="02040503050406030204" pitchFamily="18" charset="0"/>
                            <a:cs typeface="Times New Roman" panose="02020603050405020304" pitchFamily="18" charset="0"/>
                          </a:rPr>
                          <m:t>𝑥</m:t>
                        </m:r>
                      </m:sub>
                      <m:sup>
                        <m:r>
                          <a:rPr lang="en-US" i="1">
                            <a:latin typeface="Cambria Math" panose="02040503050406030204" pitchFamily="18" charset="0"/>
                            <a:cs typeface="Times New Roman" panose="02020603050405020304" pitchFamily="18" charset="0"/>
                          </a:rPr>
                          <m:t>3</m:t>
                        </m:r>
                      </m:sup>
                    </m:sSubSup>
                    <m:r>
                      <a:rPr lang="en-US">
                        <a:latin typeface="Cambria Math" panose="02040503050406030204" pitchFamily="18" charset="0"/>
                        <a:cs typeface="Times New Roman" panose="02020603050405020304" pitchFamily="18" charset="0"/>
                      </a:rPr>
                      <m:t>,</m:t>
                    </m:r>
                  </m:oMath>
                </a14:m>
                <a:r>
                  <a:rPr lang="en-US" dirty="0">
                    <a:cs typeface="Times New Roman" panose="02020603050405020304" pitchFamily="18" charset="0"/>
                  </a:rPr>
                  <a:t> </a:t>
                </a:r>
                <a14:m>
                  <m:oMath xmlns:m="http://schemas.openxmlformats.org/officeDocument/2006/math">
                    <m:sSubSup>
                      <m:sSubSupPr>
                        <m:ctrlPr>
                          <a:rPr lang="en-US" i="1">
                            <a:latin typeface="Cambria Math" panose="02040503050406030204" pitchFamily="18" charset="0"/>
                            <a:cs typeface="Times New Roman" panose="02020603050405020304" pitchFamily="18" charset="0"/>
                          </a:rPr>
                        </m:ctrlPr>
                      </m:sSubSupPr>
                      <m:e>
                        <m:r>
                          <a:rPr lang="en-US" i="1">
                            <a:latin typeface="Cambria Math" panose="02040503050406030204" pitchFamily="18" charset="0"/>
                            <a:ea typeface="Cambria Math" panose="02040503050406030204" pitchFamily="18" charset="0"/>
                            <a:cs typeface="Times New Roman" panose="02020603050405020304" pitchFamily="18" charset="0"/>
                          </a:rPr>
                          <m:t>ℒ</m:t>
                        </m:r>
                      </m:e>
                      <m:sub>
                        <m:r>
                          <a:rPr lang="en-US" i="1">
                            <a:latin typeface="Cambria Math" panose="02040503050406030204" pitchFamily="18" charset="0"/>
                            <a:ea typeface="Cambria Math" panose="02040503050406030204" pitchFamily="18" charset="0"/>
                            <a:cs typeface="Times New Roman" panose="02020603050405020304" pitchFamily="18" charset="0"/>
                          </a:rPr>
                          <m:t>𝑧</m:t>
                        </m:r>
                      </m:sub>
                      <m:sup>
                        <m:r>
                          <a:rPr lang="en-US" i="1">
                            <a:latin typeface="Cambria Math" panose="02040503050406030204" pitchFamily="18" charset="0"/>
                            <a:cs typeface="Times New Roman" panose="02020603050405020304" pitchFamily="18" charset="0"/>
                          </a:rPr>
                          <m:t>1</m:t>
                        </m:r>
                      </m:sup>
                    </m:sSubSup>
                  </m:oMath>
                </a14:m>
                <a:r>
                  <a:rPr lang="en-US" dirty="0"/>
                  <a:t>,</a:t>
                </a:r>
                <a:r>
                  <a:rPr lang="en-US" dirty="0">
                    <a:cs typeface="Times New Roman" panose="02020603050405020304" pitchFamily="18" charset="0"/>
                  </a:rPr>
                  <a:t> </a:t>
                </a:r>
                <a14:m>
                  <m:oMath xmlns:m="http://schemas.openxmlformats.org/officeDocument/2006/math">
                    <m:sSubSup>
                      <m:sSubSupPr>
                        <m:ctrlPr>
                          <a:rPr lang="en-US" i="1">
                            <a:latin typeface="Cambria Math" panose="02040503050406030204" pitchFamily="18" charset="0"/>
                            <a:cs typeface="Times New Roman" panose="02020603050405020304" pitchFamily="18" charset="0"/>
                          </a:rPr>
                        </m:ctrlPr>
                      </m:sSubSupPr>
                      <m:e>
                        <m:r>
                          <a:rPr lang="en-US" i="1">
                            <a:latin typeface="Cambria Math" panose="02040503050406030204" pitchFamily="18" charset="0"/>
                            <a:ea typeface="Cambria Math" panose="02040503050406030204" pitchFamily="18" charset="0"/>
                            <a:cs typeface="Times New Roman" panose="02020603050405020304" pitchFamily="18" charset="0"/>
                          </a:rPr>
                          <m:t>ℒ</m:t>
                        </m:r>
                      </m:e>
                      <m:sub>
                        <m:r>
                          <a:rPr lang="en-US" i="1">
                            <a:latin typeface="Cambria Math" panose="02040503050406030204" pitchFamily="18" charset="0"/>
                            <a:ea typeface="Cambria Math" panose="02040503050406030204" pitchFamily="18" charset="0"/>
                            <a:cs typeface="Times New Roman" panose="02020603050405020304" pitchFamily="18" charset="0"/>
                          </a:rPr>
                          <m:t>𝑧</m:t>
                        </m:r>
                      </m:sub>
                      <m:sup>
                        <m:r>
                          <a:rPr lang="en-US" i="1">
                            <a:latin typeface="Cambria Math" panose="02040503050406030204" pitchFamily="18" charset="0"/>
                            <a:cs typeface="Times New Roman" panose="02020603050405020304" pitchFamily="18" charset="0"/>
                          </a:rPr>
                          <m:t>2</m:t>
                        </m:r>
                      </m:sup>
                    </m:sSubSup>
                  </m:oMath>
                </a14:m>
                <a:r>
                  <a:rPr lang="en-US" dirty="0"/>
                  <a:t>,</a:t>
                </a:r>
                <a:r>
                  <a:rPr lang="en-US" dirty="0">
                    <a:cs typeface="Times New Roman" panose="02020603050405020304" pitchFamily="18" charset="0"/>
                  </a:rPr>
                  <a:t> </a:t>
                </a:r>
                <a14:m>
                  <m:oMath xmlns:m="http://schemas.openxmlformats.org/officeDocument/2006/math">
                    <m:sSubSup>
                      <m:sSubSupPr>
                        <m:ctrlPr>
                          <a:rPr lang="en-US" i="1">
                            <a:latin typeface="Cambria Math" panose="02040503050406030204" pitchFamily="18" charset="0"/>
                            <a:cs typeface="Times New Roman" panose="02020603050405020304" pitchFamily="18" charset="0"/>
                          </a:rPr>
                        </m:ctrlPr>
                      </m:sSubSupPr>
                      <m:e>
                        <m:r>
                          <a:rPr lang="en-US" i="1">
                            <a:latin typeface="Cambria Math" panose="02040503050406030204" pitchFamily="18" charset="0"/>
                            <a:ea typeface="Cambria Math" panose="02040503050406030204" pitchFamily="18" charset="0"/>
                            <a:cs typeface="Times New Roman" panose="02020603050405020304" pitchFamily="18" charset="0"/>
                          </a:rPr>
                          <m:t>ℒ</m:t>
                        </m:r>
                      </m:e>
                      <m:sub>
                        <m:r>
                          <a:rPr lang="en-US" i="1">
                            <a:latin typeface="Cambria Math" panose="02040503050406030204" pitchFamily="18" charset="0"/>
                            <a:ea typeface="Cambria Math" panose="02040503050406030204" pitchFamily="18" charset="0"/>
                            <a:cs typeface="Times New Roman" panose="02020603050405020304" pitchFamily="18" charset="0"/>
                          </a:rPr>
                          <m:t>𝑧</m:t>
                        </m:r>
                      </m:sub>
                      <m:sup>
                        <m:r>
                          <a:rPr lang="en-US" i="1">
                            <a:latin typeface="Cambria Math" panose="02040503050406030204" pitchFamily="18" charset="0"/>
                            <a:ea typeface="Cambria Math" panose="02040503050406030204" pitchFamily="18" charset="0"/>
                            <a:cs typeface="Times New Roman" panose="02020603050405020304" pitchFamily="18" charset="0"/>
                          </a:rPr>
                          <m:t>3</m:t>
                        </m:r>
                      </m:sup>
                    </m:sSubSup>
                  </m:oMath>
                </a14:m>
                <a:endParaRPr lang="en-US" dirty="0"/>
              </a:p>
            </p:txBody>
          </p:sp>
        </mc:Choice>
        <mc:Fallback xmlns="">
          <p:sp>
            <p:nvSpPr>
              <p:cNvPr id="6" name="Rectangle 5">
                <a:extLst>
                  <a:ext uri="{FF2B5EF4-FFF2-40B4-BE49-F238E27FC236}">
                    <a16:creationId xmlns:a16="http://schemas.microsoft.com/office/drawing/2014/main" id="{23DEE8DF-9B02-E321-9C16-215893E935CF}"/>
                  </a:ext>
                </a:extLst>
              </p:cNvPr>
              <p:cNvSpPr>
                <a:spLocks noRot="1" noChangeAspect="1" noMove="1" noResize="1" noEditPoints="1" noAdjustHandles="1" noChangeArrowheads="1" noChangeShapeType="1" noTextEdit="1"/>
              </p:cNvSpPr>
              <p:nvPr/>
            </p:nvSpPr>
            <p:spPr>
              <a:xfrm>
                <a:off x="6476660" y="2941057"/>
                <a:ext cx="2010787" cy="614024"/>
              </a:xfrm>
              <a:prstGeom prst="rect">
                <a:avLst/>
              </a:prstGeom>
              <a:blipFill>
                <a:blip r:embed="rId4"/>
                <a:stretch>
                  <a:fillRect/>
                </a:stretch>
              </a:blipFill>
            </p:spPr>
            <p:txBody>
              <a:bodyPr/>
              <a:lstStyle/>
              <a:p>
                <a:r>
                  <a:rPr lang="en-US">
                    <a:noFill/>
                  </a:rPr>
                  <a:t> </a:t>
                </a:r>
              </a:p>
            </p:txBody>
          </p:sp>
        </mc:Fallback>
      </mc:AlternateContent>
      <p:sp>
        <p:nvSpPr>
          <p:cNvPr id="7" name="Right Arrow 6">
            <a:extLst>
              <a:ext uri="{FF2B5EF4-FFF2-40B4-BE49-F238E27FC236}">
                <a16:creationId xmlns:a16="http://schemas.microsoft.com/office/drawing/2014/main" id="{25DC85E6-414C-32EE-3FE5-2F67F71CADB9}"/>
              </a:ext>
            </a:extLst>
          </p:cNvPr>
          <p:cNvSpPr/>
          <p:nvPr/>
        </p:nvSpPr>
        <p:spPr>
          <a:xfrm>
            <a:off x="5569291" y="1837865"/>
            <a:ext cx="477545" cy="130695"/>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871DEE63-0E64-0F53-493E-AFB5DA753A87}"/>
              </a:ext>
            </a:extLst>
          </p:cNvPr>
          <p:cNvSpPr/>
          <p:nvPr/>
        </p:nvSpPr>
        <p:spPr>
          <a:xfrm>
            <a:off x="3666700" y="2889620"/>
            <a:ext cx="1585811" cy="947990"/>
          </a:xfrm>
          <a:prstGeom prst="round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MGBF</a:t>
            </a: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8F6F02F6-840E-0C5B-DD4B-DE01718D7EDC}"/>
                  </a:ext>
                </a:extLst>
              </p:cNvPr>
              <p:cNvSpPr/>
              <p:nvPr/>
            </p:nvSpPr>
            <p:spPr>
              <a:xfrm>
                <a:off x="6311590" y="1548654"/>
                <a:ext cx="2224712" cy="614024"/>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14:m>
                  <m:oMath xmlns:m="http://schemas.openxmlformats.org/officeDocument/2006/math">
                    <m:sSubSup>
                      <m:sSubSupPr>
                        <m:ctrlPr>
                          <a:rPr lang="en-US" i="1" smtClean="0">
                            <a:latin typeface="Cambria Math" panose="02040503050406030204" pitchFamily="18" charset="0"/>
                            <a:cs typeface="Times New Roman" panose="02020603050405020304" pitchFamily="18" charset="0"/>
                          </a:rPr>
                        </m:ctrlPr>
                      </m:sSubSupPr>
                      <m:e>
                        <m:r>
                          <a:rPr lang="en-US" i="1">
                            <a:latin typeface="Cambria Math" panose="02040503050406030204" pitchFamily="18" charset="0"/>
                            <a:ea typeface="Cambria Math" panose="02040503050406030204" pitchFamily="18" charset="0"/>
                            <a:cs typeface="Times New Roman" panose="02020603050405020304" pitchFamily="18" charset="0"/>
                          </a:rPr>
                          <m:t>𝜆</m:t>
                        </m:r>
                      </m:e>
                      <m:sub>
                        <m:r>
                          <a:rPr lang="en-US" i="1">
                            <a:latin typeface="Cambria Math" panose="02040503050406030204" pitchFamily="18" charset="0"/>
                            <a:cs typeface="Times New Roman" panose="02020603050405020304" pitchFamily="18" charset="0"/>
                          </a:rPr>
                          <m:t>𝑥</m:t>
                        </m:r>
                      </m:sub>
                      <m:sup>
                        <m:r>
                          <a:rPr lang="en-US" i="1">
                            <a:latin typeface="Cambria Math" panose="02040503050406030204" pitchFamily="18" charset="0"/>
                            <a:cs typeface="Times New Roman" panose="02020603050405020304" pitchFamily="18" charset="0"/>
                          </a:rPr>
                          <m:t>1</m:t>
                        </m:r>
                      </m:sup>
                    </m:sSubSup>
                  </m:oMath>
                </a14:m>
                <a:r>
                  <a:rPr lang="en-US" dirty="0"/>
                  <a:t>, </a:t>
                </a:r>
                <a14:m>
                  <m:oMath xmlns:m="http://schemas.openxmlformats.org/officeDocument/2006/math">
                    <m:sSubSup>
                      <m:sSubSupPr>
                        <m:ctrlPr>
                          <a:rPr lang="en-US" i="1" smtClean="0">
                            <a:latin typeface="Cambria Math" panose="02040503050406030204" pitchFamily="18" charset="0"/>
                            <a:cs typeface="Times New Roman" panose="02020603050405020304" pitchFamily="18" charset="0"/>
                          </a:rPr>
                        </m:ctrlPr>
                      </m:sSubSupPr>
                      <m:e>
                        <m:r>
                          <a:rPr lang="en-US" i="1">
                            <a:latin typeface="Cambria Math" panose="02040503050406030204" pitchFamily="18" charset="0"/>
                            <a:ea typeface="Cambria Math" panose="02040503050406030204" pitchFamily="18" charset="0"/>
                            <a:cs typeface="Times New Roman" panose="02020603050405020304" pitchFamily="18" charset="0"/>
                          </a:rPr>
                          <m:t>𝜆</m:t>
                        </m:r>
                      </m:e>
                      <m:sub>
                        <m:r>
                          <a:rPr lang="en-US" i="1">
                            <a:latin typeface="Cambria Math" panose="02040503050406030204" pitchFamily="18" charset="0"/>
                            <a:cs typeface="Times New Roman" panose="02020603050405020304" pitchFamily="18" charset="0"/>
                          </a:rPr>
                          <m:t>𝑥</m:t>
                        </m:r>
                      </m:sub>
                      <m:sup>
                        <m:r>
                          <a:rPr lang="en-US" b="0" i="1" smtClean="0">
                            <a:latin typeface="Cambria Math" panose="02040503050406030204" pitchFamily="18" charset="0"/>
                            <a:cs typeface="Times New Roman" panose="02020603050405020304" pitchFamily="18" charset="0"/>
                          </a:rPr>
                          <m:t>2</m:t>
                        </m:r>
                      </m:sup>
                    </m:sSubSup>
                  </m:oMath>
                </a14:m>
                <a:r>
                  <a:rPr lang="en-US" dirty="0"/>
                  <a:t>,</a:t>
                </a:r>
                <a:r>
                  <a:rPr lang="en-US" dirty="0">
                    <a:cs typeface="Times New Roman" panose="02020603050405020304" pitchFamily="18" charset="0"/>
                  </a:rPr>
                  <a:t> </a:t>
                </a:r>
                <a14:m>
                  <m:oMath xmlns:m="http://schemas.openxmlformats.org/officeDocument/2006/math">
                    <m:sSubSup>
                      <m:sSubSupPr>
                        <m:ctrlPr>
                          <a:rPr lang="en-US" i="1">
                            <a:latin typeface="Cambria Math" panose="02040503050406030204" pitchFamily="18" charset="0"/>
                            <a:cs typeface="Times New Roman" panose="02020603050405020304" pitchFamily="18" charset="0"/>
                          </a:rPr>
                        </m:ctrlPr>
                      </m:sSubSupPr>
                      <m:e>
                        <m:r>
                          <a:rPr lang="en-US" i="1">
                            <a:latin typeface="Cambria Math" panose="02040503050406030204" pitchFamily="18" charset="0"/>
                            <a:ea typeface="Cambria Math" panose="02040503050406030204" pitchFamily="18" charset="0"/>
                            <a:cs typeface="Times New Roman" panose="02020603050405020304" pitchFamily="18" charset="0"/>
                          </a:rPr>
                          <m:t>𝜆</m:t>
                        </m:r>
                      </m:e>
                      <m:sub>
                        <m:r>
                          <a:rPr lang="en-US" i="1">
                            <a:latin typeface="Cambria Math" panose="02040503050406030204" pitchFamily="18" charset="0"/>
                            <a:cs typeface="Times New Roman" panose="02020603050405020304" pitchFamily="18" charset="0"/>
                          </a:rPr>
                          <m:t>𝑥</m:t>
                        </m:r>
                      </m:sub>
                      <m:sup>
                        <m:r>
                          <a:rPr lang="en-US" b="0" i="1" smtClean="0">
                            <a:latin typeface="Cambria Math" panose="02040503050406030204" pitchFamily="18" charset="0"/>
                            <a:cs typeface="Times New Roman" panose="02020603050405020304" pitchFamily="18" charset="0"/>
                          </a:rPr>
                          <m:t>3</m:t>
                        </m:r>
                      </m:sup>
                    </m:sSubSup>
                    <m:r>
                      <a:rPr lang="en-US" b="0" i="0" smtClean="0">
                        <a:latin typeface="Cambria Math" panose="02040503050406030204" pitchFamily="18" charset="0"/>
                        <a:cs typeface="Times New Roman" panose="02020603050405020304" pitchFamily="18" charset="0"/>
                      </a:rPr>
                      <m:t>,</m:t>
                    </m:r>
                  </m:oMath>
                </a14:m>
                <a:r>
                  <a:rPr lang="en-US" dirty="0">
                    <a:cs typeface="Times New Roman" panose="02020603050405020304" pitchFamily="18" charset="0"/>
                  </a:rPr>
                  <a:t> </a:t>
                </a:r>
                <a14:m>
                  <m:oMath xmlns:m="http://schemas.openxmlformats.org/officeDocument/2006/math">
                    <m:sSubSup>
                      <m:sSubSupPr>
                        <m:ctrlPr>
                          <a:rPr lang="en-US" i="1">
                            <a:latin typeface="Cambria Math" panose="02040503050406030204" pitchFamily="18" charset="0"/>
                            <a:cs typeface="Times New Roman" panose="02020603050405020304" pitchFamily="18" charset="0"/>
                          </a:rPr>
                        </m:ctrlPr>
                      </m:sSubSupPr>
                      <m:e>
                        <m:r>
                          <a:rPr lang="en-US" i="1">
                            <a:latin typeface="Cambria Math" panose="02040503050406030204" pitchFamily="18" charset="0"/>
                            <a:ea typeface="Cambria Math" panose="02040503050406030204" pitchFamily="18" charset="0"/>
                            <a:cs typeface="Times New Roman" panose="02020603050405020304" pitchFamily="18" charset="0"/>
                          </a:rPr>
                          <m:t>𝜆</m:t>
                        </m:r>
                      </m:e>
                      <m:sub>
                        <m:r>
                          <a:rPr lang="en-US" b="0" i="1" smtClean="0">
                            <a:latin typeface="Cambria Math" panose="02040503050406030204" pitchFamily="18" charset="0"/>
                            <a:ea typeface="Cambria Math" panose="02040503050406030204" pitchFamily="18" charset="0"/>
                            <a:cs typeface="Times New Roman" panose="02020603050405020304" pitchFamily="18" charset="0"/>
                          </a:rPr>
                          <m:t>𝑧</m:t>
                        </m:r>
                      </m:sub>
                      <m:sup>
                        <m:r>
                          <a:rPr lang="en-US" i="1">
                            <a:latin typeface="Cambria Math" panose="02040503050406030204" pitchFamily="18" charset="0"/>
                            <a:cs typeface="Times New Roman" panose="02020603050405020304" pitchFamily="18" charset="0"/>
                          </a:rPr>
                          <m:t>1</m:t>
                        </m:r>
                      </m:sup>
                    </m:sSubSup>
                  </m:oMath>
                </a14:m>
                <a:r>
                  <a:rPr lang="en-US" dirty="0"/>
                  <a:t>,</a:t>
                </a:r>
                <a:r>
                  <a:rPr lang="en-US" dirty="0">
                    <a:cs typeface="Times New Roman" panose="02020603050405020304" pitchFamily="18" charset="0"/>
                  </a:rPr>
                  <a:t> </a:t>
                </a:r>
                <a14:m>
                  <m:oMath xmlns:m="http://schemas.openxmlformats.org/officeDocument/2006/math">
                    <m:sSubSup>
                      <m:sSubSupPr>
                        <m:ctrlPr>
                          <a:rPr lang="en-US" i="1">
                            <a:latin typeface="Cambria Math" panose="02040503050406030204" pitchFamily="18" charset="0"/>
                            <a:cs typeface="Times New Roman" panose="02020603050405020304" pitchFamily="18" charset="0"/>
                          </a:rPr>
                        </m:ctrlPr>
                      </m:sSubSupPr>
                      <m:e>
                        <m:r>
                          <a:rPr lang="en-US" i="1">
                            <a:latin typeface="Cambria Math" panose="02040503050406030204" pitchFamily="18" charset="0"/>
                            <a:ea typeface="Cambria Math" panose="02040503050406030204" pitchFamily="18" charset="0"/>
                            <a:cs typeface="Times New Roman" panose="02020603050405020304" pitchFamily="18" charset="0"/>
                          </a:rPr>
                          <m:t>𝜆</m:t>
                        </m:r>
                      </m:e>
                      <m:sub>
                        <m:r>
                          <a:rPr lang="en-US" b="0" i="1" smtClean="0">
                            <a:latin typeface="Cambria Math" panose="02040503050406030204" pitchFamily="18" charset="0"/>
                            <a:ea typeface="Cambria Math" panose="02040503050406030204" pitchFamily="18" charset="0"/>
                            <a:cs typeface="Times New Roman" panose="02020603050405020304" pitchFamily="18" charset="0"/>
                          </a:rPr>
                          <m:t>𝑧</m:t>
                        </m:r>
                      </m:sub>
                      <m:sup>
                        <m:r>
                          <a:rPr lang="en-US" b="0" i="1" smtClean="0">
                            <a:latin typeface="Cambria Math" panose="02040503050406030204" pitchFamily="18" charset="0"/>
                            <a:cs typeface="Times New Roman" panose="02020603050405020304" pitchFamily="18" charset="0"/>
                          </a:rPr>
                          <m:t>2</m:t>
                        </m:r>
                      </m:sup>
                    </m:sSubSup>
                  </m:oMath>
                </a14:m>
                <a:r>
                  <a:rPr lang="en-US" dirty="0"/>
                  <a:t>,</a:t>
                </a:r>
                <a:r>
                  <a:rPr lang="en-US" dirty="0">
                    <a:cs typeface="Times New Roman" panose="02020603050405020304" pitchFamily="18" charset="0"/>
                  </a:rPr>
                  <a:t> </a:t>
                </a:r>
                <a14:m>
                  <m:oMath xmlns:m="http://schemas.openxmlformats.org/officeDocument/2006/math">
                    <m:sSubSup>
                      <m:sSubSupPr>
                        <m:ctrlPr>
                          <a:rPr lang="en-US" i="1">
                            <a:latin typeface="Cambria Math" panose="02040503050406030204" pitchFamily="18" charset="0"/>
                            <a:cs typeface="Times New Roman" panose="02020603050405020304" pitchFamily="18" charset="0"/>
                          </a:rPr>
                        </m:ctrlPr>
                      </m:sSubSupPr>
                      <m:e>
                        <m:r>
                          <a:rPr lang="en-US" i="1">
                            <a:latin typeface="Cambria Math" panose="02040503050406030204" pitchFamily="18" charset="0"/>
                            <a:ea typeface="Cambria Math" panose="02040503050406030204" pitchFamily="18" charset="0"/>
                            <a:cs typeface="Times New Roman" panose="02020603050405020304" pitchFamily="18" charset="0"/>
                          </a:rPr>
                          <m:t>𝜆</m:t>
                        </m:r>
                      </m:e>
                      <m:sub>
                        <m:r>
                          <a:rPr lang="en-US" i="1">
                            <a:latin typeface="Cambria Math" panose="02040503050406030204" pitchFamily="18" charset="0"/>
                            <a:ea typeface="Cambria Math" panose="02040503050406030204" pitchFamily="18" charset="0"/>
                            <a:cs typeface="Times New Roman" panose="02020603050405020304" pitchFamily="18" charset="0"/>
                          </a:rPr>
                          <m:t>𝑧</m:t>
                        </m:r>
                      </m:sub>
                      <m:sup>
                        <m:r>
                          <a:rPr lang="en-US" b="0" i="1" smtClean="0">
                            <a:latin typeface="Cambria Math" panose="02040503050406030204" pitchFamily="18" charset="0"/>
                            <a:ea typeface="Cambria Math" panose="02040503050406030204" pitchFamily="18" charset="0"/>
                            <a:cs typeface="Times New Roman" panose="02020603050405020304" pitchFamily="18" charset="0"/>
                          </a:rPr>
                          <m:t>3</m:t>
                        </m:r>
                      </m:sup>
                    </m:sSubSup>
                  </m:oMath>
                </a14:m>
                <a:r>
                  <a:rPr lang="en-US" dirty="0"/>
                  <a:t> </a:t>
                </a:r>
              </a:p>
            </p:txBody>
          </p:sp>
        </mc:Choice>
        <mc:Fallback xmlns="">
          <p:sp>
            <p:nvSpPr>
              <p:cNvPr id="9" name="Rectangle 8">
                <a:extLst>
                  <a:ext uri="{FF2B5EF4-FFF2-40B4-BE49-F238E27FC236}">
                    <a16:creationId xmlns:a16="http://schemas.microsoft.com/office/drawing/2014/main" id="{8F6F02F6-840E-0C5B-DD4B-DE01718D7EDC}"/>
                  </a:ext>
                </a:extLst>
              </p:cNvPr>
              <p:cNvSpPr>
                <a:spLocks noRot="1" noChangeAspect="1" noMove="1" noResize="1" noEditPoints="1" noAdjustHandles="1" noChangeArrowheads="1" noChangeShapeType="1" noTextEdit="1"/>
              </p:cNvSpPr>
              <p:nvPr/>
            </p:nvSpPr>
            <p:spPr>
              <a:xfrm>
                <a:off x="6311590" y="1548654"/>
                <a:ext cx="2224712" cy="614024"/>
              </a:xfrm>
              <a:prstGeom prst="rect">
                <a:avLst/>
              </a:prstGeom>
              <a:blipFill>
                <a:blip r:embed="rId5"/>
                <a:stretch>
                  <a:fillRect/>
                </a:stretch>
              </a:blipFill>
            </p:spPr>
            <p:txBody>
              <a:bodyPr/>
              <a:lstStyle/>
              <a:p>
                <a:r>
                  <a:rPr lang="en-US">
                    <a:noFill/>
                  </a:rPr>
                  <a:t> </a:t>
                </a:r>
              </a:p>
            </p:txBody>
          </p:sp>
        </mc:Fallback>
      </mc:AlternateContent>
      <p:sp>
        <p:nvSpPr>
          <p:cNvPr id="10" name="Right Arrow 9">
            <a:extLst>
              <a:ext uri="{FF2B5EF4-FFF2-40B4-BE49-F238E27FC236}">
                <a16:creationId xmlns:a16="http://schemas.microsoft.com/office/drawing/2014/main" id="{19503B57-550A-ACB2-B71C-0D0DBE8B8550}"/>
              </a:ext>
            </a:extLst>
          </p:cNvPr>
          <p:cNvSpPr/>
          <p:nvPr/>
        </p:nvSpPr>
        <p:spPr>
          <a:xfrm rot="10800000">
            <a:off x="5625813" y="3256792"/>
            <a:ext cx="477545" cy="130695"/>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B3082D6D-404E-0171-2280-62101262FBB8}"/>
                  </a:ext>
                </a:extLst>
              </p:cNvPr>
              <p:cNvSpPr/>
              <p:nvPr/>
            </p:nvSpPr>
            <p:spPr>
              <a:xfrm>
                <a:off x="575368" y="2979667"/>
                <a:ext cx="2234552" cy="672903"/>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14:m>
                  <m:oMath xmlns:m="http://schemas.openxmlformats.org/officeDocument/2006/math">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𝑎</m:t>
                            </m:r>
                          </m:e>
                        </m:acc>
                      </m:e>
                      <m:sub>
                        <m:r>
                          <a:rPr lang="en-US" b="0" i="1" smtClean="0">
                            <a:latin typeface="Cambria Math" panose="02040503050406030204" pitchFamily="18" charset="0"/>
                          </a:rPr>
                          <m:t>𝑥</m:t>
                        </m:r>
                      </m:sub>
                    </m:sSub>
                  </m:oMath>
                </a14:m>
                <a:r>
                  <a:rPr lang="en-US" dirty="0"/>
                  <a:t>, </a:t>
                </a:r>
                <a14:m>
                  <m:oMath xmlns:m="http://schemas.openxmlformats.org/officeDocument/2006/math">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𝑎</m:t>
                            </m:r>
                          </m:e>
                        </m:acc>
                      </m:e>
                      <m:sub>
                        <m:r>
                          <a:rPr lang="en-US" b="0" i="1" smtClean="0">
                            <a:latin typeface="Cambria Math" panose="02040503050406030204" pitchFamily="18" charset="0"/>
                          </a:rPr>
                          <m:t>𝑧</m:t>
                        </m:r>
                      </m:sub>
                    </m:sSub>
                    <m:r>
                      <a:rPr lang="en-US" b="0" i="1" smtClean="0">
                        <a:latin typeface="Cambria Math" panose="02040503050406030204" pitchFamily="18" charset="0"/>
                      </a:rPr>
                      <m:t>, </m:t>
                    </m:r>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𝑤</m:t>
                            </m:r>
                          </m:e>
                        </m:acc>
                      </m:e>
                      <m:sub>
                        <m:r>
                          <a:rPr lang="en-US" b="0" i="1" smtClean="0">
                            <a:latin typeface="Cambria Math" panose="02040503050406030204" pitchFamily="18" charset="0"/>
                          </a:rPr>
                          <m:t>1</m:t>
                        </m:r>
                      </m:sub>
                    </m:sSub>
                    <m:r>
                      <a:rPr lang="en-US" b="0" i="1" smtClean="0">
                        <a:latin typeface="Cambria Math" panose="02040503050406030204" pitchFamily="18" charset="0"/>
                      </a:rPr>
                      <m:t>,</m:t>
                    </m:r>
                  </m:oMath>
                </a14:m>
                <a:r>
                  <a:rPr lang="en-US" dirty="0"/>
                  <a:t> </a:t>
                </a:r>
                <a14:m>
                  <m:oMath xmlns:m="http://schemas.openxmlformats.org/officeDocument/2006/math">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𝑤</m:t>
                            </m:r>
                          </m:e>
                        </m:acc>
                      </m:e>
                      <m:sub>
                        <m:r>
                          <a:rPr lang="en-US" b="0" i="1" smtClean="0">
                            <a:latin typeface="Cambria Math" panose="02040503050406030204" pitchFamily="18" charset="0"/>
                          </a:rPr>
                          <m:t>2</m:t>
                        </m:r>
                      </m:sub>
                    </m:sSub>
                    <m:r>
                      <a:rPr lang="en-US" b="0" i="1" smtClean="0">
                        <a:latin typeface="Cambria Math" panose="02040503050406030204" pitchFamily="18" charset="0"/>
                      </a:rPr>
                      <m:t>, </m:t>
                    </m:r>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𝑤</m:t>
                            </m:r>
                          </m:e>
                        </m:acc>
                      </m:e>
                      <m:sub>
                        <m:r>
                          <a:rPr lang="en-US" b="0" i="1" smtClean="0">
                            <a:latin typeface="Cambria Math" panose="02040503050406030204" pitchFamily="18" charset="0"/>
                          </a:rPr>
                          <m:t>3</m:t>
                        </m:r>
                      </m:sub>
                    </m:sSub>
                  </m:oMath>
                </a14:m>
                <a:r>
                  <a:rPr lang="en-US" dirty="0"/>
                  <a:t>, </a:t>
                </a:r>
                <a14:m>
                  <m:oMath xmlns:m="http://schemas.openxmlformats.org/officeDocument/2006/math">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𝑤</m:t>
                            </m:r>
                          </m:e>
                        </m:acc>
                      </m:e>
                      <m:sub>
                        <m:r>
                          <a:rPr lang="en-US" b="0" i="1" smtClean="0">
                            <a:latin typeface="Cambria Math" panose="02040503050406030204" pitchFamily="18" charset="0"/>
                          </a:rPr>
                          <m:t>4</m:t>
                        </m:r>
                      </m:sub>
                    </m:sSub>
                  </m:oMath>
                </a14:m>
                <a:endParaRPr lang="en-US" dirty="0"/>
              </a:p>
            </p:txBody>
          </p:sp>
        </mc:Choice>
        <mc:Fallback xmlns="">
          <p:sp>
            <p:nvSpPr>
              <p:cNvPr id="11" name="Rectangle 10">
                <a:extLst>
                  <a:ext uri="{FF2B5EF4-FFF2-40B4-BE49-F238E27FC236}">
                    <a16:creationId xmlns:a16="http://schemas.microsoft.com/office/drawing/2014/main" id="{B3082D6D-404E-0171-2280-62101262FBB8}"/>
                  </a:ext>
                </a:extLst>
              </p:cNvPr>
              <p:cNvSpPr>
                <a:spLocks noRot="1" noChangeAspect="1" noMove="1" noResize="1" noEditPoints="1" noAdjustHandles="1" noChangeArrowheads="1" noChangeShapeType="1" noTextEdit="1"/>
              </p:cNvSpPr>
              <p:nvPr/>
            </p:nvSpPr>
            <p:spPr>
              <a:xfrm>
                <a:off x="575368" y="2979667"/>
                <a:ext cx="2234552" cy="672903"/>
              </a:xfrm>
              <a:prstGeom prst="rect">
                <a:avLst/>
              </a:prstGeom>
              <a:blipFill>
                <a:blip r:embed="rId6"/>
                <a:stretch>
                  <a:fillRect/>
                </a:stretch>
              </a:blipFill>
            </p:spPr>
            <p:txBody>
              <a:bodyPr/>
              <a:lstStyle/>
              <a:p>
                <a:r>
                  <a:rPr lang="en-US">
                    <a:noFill/>
                  </a:rPr>
                  <a:t> </a:t>
                </a:r>
              </a:p>
            </p:txBody>
          </p:sp>
        </mc:Fallback>
      </mc:AlternateContent>
      <p:sp>
        <p:nvSpPr>
          <p:cNvPr id="12" name="Right Arrow 11">
            <a:extLst>
              <a:ext uri="{FF2B5EF4-FFF2-40B4-BE49-F238E27FC236}">
                <a16:creationId xmlns:a16="http://schemas.microsoft.com/office/drawing/2014/main" id="{22D262C9-2714-8596-EC5B-CB425961737C}"/>
              </a:ext>
            </a:extLst>
          </p:cNvPr>
          <p:cNvSpPr/>
          <p:nvPr/>
        </p:nvSpPr>
        <p:spPr>
          <a:xfrm rot="10800000">
            <a:off x="3075850" y="3203529"/>
            <a:ext cx="477545" cy="130695"/>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7901C81-D152-9A03-5E81-79EA228704C2}"/>
              </a:ext>
            </a:extLst>
          </p:cNvPr>
          <p:cNvSpPr/>
          <p:nvPr/>
        </p:nvSpPr>
        <p:spPr>
          <a:xfrm>
            <a:off x="361306" y="2688580"/>
            <a:ext cx="2693319" cy="1291290"/>
          </a:xfrm>
          <a:prstGeom prst="ellipse">
            <a:avLst/>
          </a:prstGeom>
          <a:solidFill>
            <a:srgbClr val="FFFF00">
              <a:alpha val="13225"/>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7DAA645-1F21-DD10-DF5B-C05D5E2A772E}"/>
              </a:ext>
            </a:extLst>
          </p:cNvPr>
          <p:cNvSpPr txBox="1"/>
          <p:nvPr/>
        </p:nvSpPr>
        <p:spPr>
          <a:xfrm>
            <a:off x="1692644" y="735582"/>
            <a:ext cx="5385816" cy="307777"/>
          </a:xfrm>
          <a:prstGeom prst="rect">
            <a:avLst/>
          </a:prstGeom>
          <a:noFill/>
        </p:spPr>
        <p:txBody>
          <a:bodyPr wrap="square" rtlCol="0">
            <a:spAutoFit/>
          </a:bodyPr>
          <a:lstStyle/>
          <a:p>
            <a:r>
              <a:rPr lang="en-US" dirty="0">
                <a:latin typeface="Palatino Linotype" panose="02040502050505030304" pitchFamily="18" charset="0"/>
              </a:rPr>
              <a:t>The essence of the problem can be described with this diagram </a:t>
            </a:r>
          </a:p>
        </p:txBody>
      </p:sp>
    </p:spTree>
    <p:extLst>
      <p:ext uri="{BB962C8B-B14F-4D97-AF65-F5344CB8AC3E}">
        <p14:creationId xmlns:p14="http://schemas.microsoft.com/office/powerpoint/2010/main" val="2193613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cxnSp>
        <p:nvCxnSpPr>
          <p:cNvPr id="365" name="Straight Connector 364">
            <a:extLst>
              <a:ext uri="{FF2B5EF4-FFF2-40B4-BE49-F238E27FC236}">
                <a16:creationId xmlns:a16="http://schemas.microsoft.com/office/drawing/2014/main" id="{0F5B42B5-0D1A-6BD5-0FEB-C3C0D1CC087A}"/>
              </a:ext>
            </a:extLst>
          </p:cNvPr>
          <p:cNvCxnSpPr>
            <a:cxnSpLocks/>
            <a:endCxn id="43" idx="3"/>
          </p:cNvCxnSpPr>
          <p:nvPr/>
        </p:nvCxnSpPr>
        <p:spPr>
          <a:xfrm flipV="1">
            <a:off x="4650698" y="3668924"/>
            <a:ext cx="962693" cy="822799"/>
          </a:xfrm>
          <a:prstGeom prst="line">
            <a:avLst/>
          </a:prstGeom>
        </p:spPr>
        <p:style>
          <a:lnRef idx="1">
            <a:schemeClr val="accent1"/>
          </a:lnRef>
          <a:fillRef idx="0">
            <a:schemeClr val="accent1"/>
          </a:fillRef>
          <a:effectRef idx="0">
            <a:schemeClr val="accent1"/>
          </a:effectRef>
          <a:fontRef idx="minor">
            <a:schemeClr val="tx1"/>
          </a:fontRef>
        </p:style>
      </p:cxnSp>
      <p:cxnSp>
        <p:nvCxnSpPr>
          <p:cNvPr id="368" name="Straight Connector 367">
            <a:extLst>
              <a:ext uri="{FF2B5EF4-FFF2-40B4-BE49-F238E27FC236}">
                <a16:creationId xmlns:a16="http://schemas.microsoft.com/office/drawing/2014/main" id="{5C9672C9-1316-AC6D-ED4F-65019007F178}"/>
              </a:ext>
            </a:extLst>
          </p:cNvPr>
          <p:cNvCxnSpPr>
            <a:cxnSpLocks/>
          </p:cNvCxnSpPr>
          <p:nvPr/>
        </p:nvCxnSpPr>
        <p:spPr>
          <a:xfrm flipV="1">
            <a:off x="4686194" y="2986300"/>
            <a:ext cx="1040544" cy="1530326"/>
          </a:xfrm>
          <a:prstGeom prst="line">
            <a:avLst/>
          </a:prstGeom>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601C012C-6ADA-D37B-336C-6A453B2E832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
        <p:nvSpPr>
          <p:cNvPr id="14" name="TextBox 13">
            <a:extLst>
              <a:ext uri="{FF2B5EF4-FFF2-40B4-BE49-F238E27FC236}">
                <a16:creationId xmlns:a16="http://schemas.microsoft.com/office/drawing/2014/main" id="{27DAA645-1F21-DD10-DF5B-C05D5E2A772E}"/>
              </a:ext>
            </a:extLst>
          </p:cNvPr>
          <p:cNvSpPr txBox="1"/>
          <p:nvPr/>
        </p:nvSpPr>
        <p:spPr>
          <a:xfrm>
            <a:off x="1739308" y="701526"/>
            <a:ext cx="5822780" cy="523220"/>
          </a:xfrm>
          <a:prstGeom prst="rect">
            <a:avLst/>
          </a:prstGeom>
          <a:noFill/>
        </p:spPr>
        <p:txBody>
          <a:bodyPr wrap="square" rtlCol="0">
            <a:spAutoFit/>
          </a:bodyPr>
          <a:lstStyle/>
          <a:p>
            <a:r>
              <a:rPr lang="en-US" dirty="0">
                <a:latin typeface="Palatino Linotype" panose="02040502050505030304" pitchFamily="18" charset="0"/>
                <a:ea typeface="Lato" panose="020F0502020204030203" pitchFamily="34" charset="0"/>
                <a:cs typeface="Lato" panose="020F0502020204030203" pitchFamily="34" charset="0"/>
              </a:rPr>
              <a:t>The problem could be solved by application of a </a:t>
            </a:r>
            <a:r>
              <a:rPr lang="en-US" dirty="0">
                <a:solidFill>
                  <a:srgbClr val="C00000"/>
                </a:solidFill>
                <a:latin typeface="Palatino Linotype" panose="02040502050505030304" pitchFamily="18" charset="0"/>
                <a:ea typeface="Lato" panose="020F0502020204030203" pitchFamily="34" charset="0"/>
                <a:cs typeface="Lato" panose="020F0502020204030203" pitchFamily="34" charset="0"/>
              </a:rPr>
              <a:t>deep neural net  (NN) </a:t>
            </a:r>
            <a:r>
              <a:rPr lang="en-US" dirty="0">
                <a:solidFill>
                  <a:schemeClr val="bg2"/>
                </a:solidFill>
                <a:latin typeface="Palatino Linotype" panose="02040502050505030304" pitchFamily="18" charset="0"/>
                <a:ea typeface="Lato" panose="020F0502020204030203" pitchFamily="34" charset="0"/>
                <a:cs typeface="Lato" panose="020F0502020204030203" pitchFamily="34" charset="0"/>
              </a:rPr>
              <a:t>in which we </a:t>
            </a:r>
            <a:r>
              <a:rPr lang="en-US" dirty="0">
                <a:solidFill>
                  <a:srgbClr val="C00000"/>
                </a:solidFill>
                <a:latin typeface="Palatino Linotype" panose="02040502050505030304" pitchFamily="18" charset="0"/>
                <a:ea typeface="Lato" panose="020F0502020204030203" pitchFamily="34" charset="0"/>
                <a:cs typeface="Lato" panose="020F0502020204030203" pitchFamily="34" charset="0"/>
              </a:rPr>
              <a:t>reorder unput and output parameters</a:t>
            </a:r>
          </a:p>
        </p:txBody>
      </p:sp>
      <p:sp>
        <p:nvSpPr>
          <p:cNvPr id="26" name="Oval 25">
            <a:extLst>
              <a:ext uri="{FF2B5EF4-FFF2-40B4-BE49-F238E27FC236}">
                <a16:creationId xmlns:a16="http://schemas.microsoft.com/office/drawing/2014/main" id="{406C1D13-9412-155C-C2F9-D3E6B65C6CD5}"/>
              </a:ext>
            </a:extLst>
          </p:cNvPr>
          <p:cNvSpPr/>
          <p:nvPr/>
        </p:nvSpPr>
        <p:spPr>
          <a:xfrm>
            <a:off x="2403666" y="4257348"/>
            <a:ext cx="502920" cy="484632"/>
          </a:xfrm>
          <a:prstGeom prst="ellipse">
            <a:avLst/>
          </a:prstGeom>
          <a:solidFill>
            <a:schemeClr val="accent5">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DDDCEAEF-9966-D98C-65BA-3D218B8D7331}"/>
              </a:ext>
            </a:extLst>
          </p:cNvPr>
          <p:cNvSpPr/>
          <p:nvPr/>
        </p:nvSpPr>
        <p:spPr>
          <a:xfrm>
            <a:off x="3372069" y="3502225"/>
            <a:ext cx="502920" cy="484632"/>
          </a:xfrm>
          <a:prstGeom prst="ellipse">
            <a:avLst/>
          </a:prstGeom>
          <a:solidFill>
            <a:schemeClr val="accent5">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21DCB988-05B1-EB4D-1CC3-0ABB8C0DD423}"/>
              </a:ext>
            </a:extLst>
          </p:cNvPr>
          <p:cNvSpPr/>
          <p:nvPr/>
        </p:nvSpPr>
        <p:spPr>
          <a:xfrm>
            <a:off x="4404360" y="2609849"/>
            <a:ext cx="502920" cy="484632"/>
          </a:xfrm>
          <a:prstGeom prst="ellipse">
            <a:avLst/>
          </a:prstGeom>
          <a:solidFill>
            <a:schemeClr val="accent5">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cxnSp>
        <p:nvCxnSpPr>
          <p:cNvPr id="47" name="Straight Connector 46">
            <a:extLst>
              <a:ext uri="{FF2B5EF4-FFF2-40B4-BE49-F238E27FC236}">
                <a16:creationId xmlns:a16="http://schemas.microsoft.com/office/drawing/2014/main" id="{50EA8CE9-EEF4-C0B2-9A74-14D1DC4957AD}"/>
              </a:ext>
            </a:extLst>
          </p:cNvPr>
          <p:cNvCxnSpPr>
            <a:cxnSpLocks/>
            <a:endCxn id="23" idx="2"/>
          </p:cNvCxnSpPr>
          <p:nvPr/>
        </p:nvCxnSpPr>
        <p:spPr>
          <a:xfrm>
            <a:off x="1887574" y="1711562"/>
            <a:ext cx="467300" cy="252352"/>
          </a:xfrm>
          <a:prstGeom prst="line">
            <a:avLst/>
          </a:prstGeom>
        </p:spPr>
        <p:style>
          <a:lnRef idx="1">
            <a:schemeClr val="accent3"/>
          </a:lnRef>
          <a:fillRef idx="0">
            <a:schemeClr val="accent3"/>
          </a:fillRef>
          <a:effectRef idx="0">
            <a:schemeClr val="accent3"/>
          </a:effectRef>
          <a:fontRef idx="minor">
            <a:schemeClr val="tx1"/>
          </a:fontRef>
        </p:style>
      </p:cxnSp>
      <p:cxnSp>
        <p:nvCxnSpPr>
          <p:cNvPr id="49" name="Straight Connector 48">
            <a:extLst>
              <a:ext uri="{FF2B5EF4-FFF2-40B4-BE49-F238E27FC236}">
                <a16:creationId xmlns:a16="http://schemas.microsoft.com/office/drawing/2014/main" id="{22ECA85E-9FD7-6C8E-E3D8-44E2F0640C84}"/>
              </a:ext>
            </a:extLst>
          </p:cNvPr>
          <p:cNvCxnSpPr>
            <a:cxnSpLocks/>
          </p:cNvCxnSpPr>
          <p:nvPr/>
        </p:nvCxnSpPr>
        <p:spPr>
          <a:xfrm>
            <a:off x="1796469" y="2401616"/>
            <a:ext cx="603294" cy="353960"/>
          </a:xfrm>
          <a:prstGeom prst="line">
            <a:avLst/>
          </a:prstGeom>
        </p:spPr>
        <p:style>
          <a:lnRef idx="1">
            <a:schemeClr val="accent3"/>
          </a:lnRef>
          <a:fillRef idx="0">
            <a:schemeClr val="accent3"/>
          </a:fillRef>
          <a:effectRef idx="0">
            <a:schemeClr val="accent3"/>
          </a:effectRef>
          <a:fontRef idx="minor">
            <a:schemeClr val="tx1"/>
          </a:fontRef>
        </p:style>
      </p:cxnSp>
      <p:cxnSp>
        <p:nvCxnSpPr>
          <p:cNvPr id="51" name="Straight Connector 50">
            <a:extLst>
              <a:ext uri="{FF2B5EF4-FFF2-40B4-BE49-F238E27FC236}">
                <a16:creationId xmlns:a16="http://schemas.microsoft.com/office/drawing/2014/main" id="{9524DDD3-E763-D62F-AB3C-3FCC3DFF3F77}"/>
              </a:ext>
            </a:extLst>
          </p:cNvPr>
          <p:cNvCxnSpPr>
            <a:cxnSpLocks/>
          </p:cNvCxnSpPr>
          <p:nvPr/>
        </p:nvCxnSpPr>
        <p:spPr>
          <a:xfrm>
            <a:off x="1826646" y="3659341"/>
            <a:ext cx="581905" cy="799211"/>
          </a:xfrm>
          <a:prstGeom prst="line">
            <a:avLst/>
          </a:prstGeom>
        </p:spPr>
        <p:style>
          <a:lnRef idx="1">
            <a:schemeClr val="accent3"/>
          </a:lnRef>
          <a:fillRef idx="0">
            <a:schemeClr val="accent3"/>
          </a:fillRef>
          <a:effectRef idx="0">
            <a:schemeClr val="accent3"/>
          </a:effectRef>
          <a:fontRef idx="minor">
            <a:schemeClr val="tx1"/>
          </a:fontRef>
        </p:style>
      </p:cxnSp>
      <p:cxnSp>
        <p:nvCxnSpPr>
          <p:cNvPr id="52" name="Straight Connector 51">
            <a:extLst>
              <a:ext uri="{FF2B5EF4-FFF2-40B4-BE49-F238E27FC236}">
                <a16:creationId xmlns:a16="http://schemas.microsoft.com/office/drawing/2014/main" id="{EF2CC95A-82A6-A0AF-2F12-E203CE851527}"/>
              </a:ext>
            </a:extLst>
          </p:cNvPr>
          <p:cNvCxnSpPr>
            <a:cxnSpLocks/>
          </p:cNvCxnSpPr>
          <p:nvPr/>
        </p:nvCxnSpPr>
        <p:spPr>
          <a:xfrm>
            <a:off x="1806689" y="3012887"/>
            <a:ext cx="679406" cy="661653"/>
          </a:xfrm>
          <a:prstGeom prst="line">
            <a:avLst/>
          </a:prstGeom>
        </p:spPr>
        <p:style>
          <a:lnRef idx="1">
            <a:schemeClr val="accent3"/>
          </a:lnRef>
          <a:fillRef idx="0">
            <a:schemeClr val="accent3"/>
          </a:fillRef>
          <a:effectRef idx="0">
            <a:schemeClr val="accent3"/>
          </a:effectRef>
          <a:fontRef idx="minor">
            <a:schemeClr val="tx1"/>
          </a:fontRef>
        </p:style>
      </p:cxnSp>
      <p:cxnSp>
        <p:nvCxnSpPr>
          <p:cNvPr id="55" name="Straight Connector 54">
            <a:extLst>
              <a:ext uri="{FF2B5EF4-FFF2-40B4-BE49-F238E27FC236}">
                <a16:creationId xmlns:a16="http://schemas.microsoft.com/office/drawing/2014/main" id="{1C3B1F1B-7A1A-D11F-72CA-C32445903C59}"/>
              </a:ext>
            </a:extLst>
          </p:cNvPr>
          <p:cNvCxnSpPr>
            <a:cxnSpLocks/>
          </p:cNvCxnSpPr>
          <p:nvPr/>
        </p:nvCxnSpPr>
        <p:spPr>
          <a:xfrm>
            <a:off x="1851368" y="1839311"/>
            <a:ext cx="567104" cy="899685"/>
          </a:xfrm>
          <a:prstGeom prst="line">
            <a:avLst/>
          </a:prstGeom>
        </p:spPr>
        <p:style>
          <a:lnRef idx="1">
            <a:schemeClr val="accent3"/>
          </a:lnRef>
          <a:fillRef idx="0">
            <a:schemeClr val="accent3"/>
          </a:fillRef>
          <a:effectRef idx="0">
            <a:schemeClr val="accent3"/>
          </a:effectRef>
          <a:fontRef idx="minor">
            <a:schemeClr val="tx1"/>
          </a:fontRef>
        </p:style>
      </p:cxnSp>
      <p:cxnSp>
        <p:nvCxnSpPr>
          <p:cNvPr id="61" name="Straight Connector 60">
            <a:extLst>
              <a:ext uri="{FF2B5EF4-FFF2-40B4-BE49-F238E27FC236}">
                <a16:creationId xmlns:a16="http://schemas.microsoft.com/office/drawing/2014/main" id="{167FDB82-E23E-9663-66A1-98B9A8DB99FA}"/>
              </a:ext>
            </a:extLst>
          </p:cNvPr>
          <p:cNvCxnSpPr>
            <a:cxnSpLocks/>
            <a:endCxn id="25" idx="1"/>
          </p:cNvCxnSpPr>
          <p:nvPr/>
        </p:nvCxnSpPr>
        <p:spPr>
          <a:xfrm>
            <a:off x="1842947" y="1855433"/>
            <a:ext cx="556909" cy="1711881"/>
          </a:xfrm>
          <a:prstGeom prst="line">
            <a:avLst/>
          </a:prstGeom>
        </p:spPr>
        <p:style>
          <a:lnRef idx="1">
            <a:schemeClr val="accent3"/>
          </a:lnRef>
          <a:fillRef idx="0">
            <a:schemeClr val="accent3"/>
          </a:fillRef>
          <a:effectRef idx="0">
            <a:schemeClr val="accent3"/>
          </a:effectRef>
          <a:fontRef idx="minor">
            <a:schemeClr val="tx1"/>
          </a:fontRef>
        </p:style>
      </p:cxnSp>
      <p:cxnSp>
        <p:nvCxnSpPr>
          <p:cNvPr id="128" name="Straight Connector 127">
            <a:extLst>
              <a:ext uri="{FF2B5EF4-FFF2-40B4-BE49-F238E27FC236}">
                <a16:creationId xmlns:a16="http://schemas.microsoft.com/office/drawing/2014/main" id="{4FA0A77D-44C2-345B-5152-F6D312A7E990}"/>
              </a:ext>
            </a:extLst>
          </p:cNvPr>
          <p:cNvCxnSpPr>
            <a:cxnSpLocks/>
            <a:endCxn id="26" idx="2"/>
          </p:cNvCxnSpPr>
          <p:nvPr/>
        </p:nvCxnSpPr>
        <p:spPr>
          <a:xfrm>
            <a:off x="1897241" y="4238416"/>
            <a:ext cx="506425" cy="261248"/>
          </a:xfrm>
          <a:prstGeom prst="line">
            <a:avLst/>
          </a:prstGeom>
        </p:spPr>
        <p:style>
          <a:lnRef idx="1">
            <a:schemeClr val="accent3"/>
          </a:lnRef>
          <a:fillRef idx="0">
            <a:schemeClr val="accent3"/>
          </a:fillRef>
          <a:effectRef idx="0">
            <a:schemeClr val="accent3"/>
          </a:effectRef>
          <a:fontRef idx="minor">
            <a:schemeClr val="tx1"/>
          </a:fontRef>
        </p:style>
      </p:cxnSp>
      <p:cxnSp>
        <p:nvCxnSpPr>
          <p:cNvPr id="131" name="Straight Connector 130">
            <a:extLst>
              <a:ext uri="{FF2B5EF4-FFF2-40B4-BE49-F238E27FC236}">
                <a16:creationId xmlns:a16="http://schemas.microsoft.com/office/drawing/2014/main" id="{A0E3BEE0-DF30-D909-288D-7D6F2FD42279}"/>
              </a:ext>
            </a:extLst>
          </p:cNvPr>
          <p:cNvCxnSpPr>
            <a:cxnSpLocks/>
          </p:cNvCxnSpPr>
          <p:nvPr/>
        </p:nvCxnSpPr>
        <p:spPr>
          <a:xfrm flipV="1">
            <a:off x="1872587" y="4424961"/>
            <a:ext cx="553332" cy="183331"/>
          </a:xfrm>
          <a:prstGeom prst="line">
            <a:avLst/>
          </a:prstGeom>
        </p:spPr>
        <p:style>
          <a:lnRef idx="1">
            <a:schemeClr val="accent3"/>
          </a:lnRef>
          <a:fillRef idx="0">
            <a:schemeClr val="accent3"/>
          </a:fillRef>
          <a:effectRef idx="0">
            <a:schemeClr val="accent3"/>
          </a:effectRef>
          <a:fontRef idx="minor">
            <a:schemeClr val="tx1"/>
          </a:fontRef>
        </p:style>
      </p:cxnSp>
      <p:sp>
        <p:nvSpPr>
          <p:cNvPr id="37" name="Oval 36">
            <a:extLst>
              <a:ext uri="{FF2B5EF4-FFF2-40B4-BE49-F238E27FC236}">
                <a16:creationId xmlns:a16="http://schemas.microsoft.com/office/drawing/2014/main" id="{577BCEAB-41D1-51F7-674E-3E26B422C32A}"/>
              </a:ext>
            </a:extLst>
          </p:cNvPr>
          <p:cNvSpPr/>
          <p:nvPr/>
        </p:nvSpPr>
        <p:spPr>
          <a:xfrm>
            <a:off x="4404360" y="3448049"/>
            <a:ext cx="502920" cy="484632"/>
          </a:xfrm>
          <a:prstGeom prst="ellipse">
            <a:avLst/>
          </a:prstGeom>
          <a:solidFill>
            <a:schemeClr val="accent5">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cxnSp>
        <p:nvCxnSpPr>
          <p:cNvPr id="135" name="Straight Connector 134">
            <a:extLst>
              <a:ext uri="{FF2B5EF4-FFF2-40B4-BE49-F238E27FC236}">
                <a16:creationId xmlns:a16="http://schemas.microsoft.com/office/drawing/2014/main" id="{EF745D5A-ED90-CADE-6CC4-0E01D4173961}"/>
              </a:ext>
            </a:extLst>
          </p:cNvPr>
          <p:cNvCxnSpPr>
            <a:cxnSpLocks/>
          </p:cNvCxnSpPr>
          <p:nvPr/>
        </p:nvCxnSpPr>
        <p:spPr>
          <a:xfrm>
            <a:off x="1775894" y="1910136"/>
            <a:ext cx="588609" cy="2569462"/>
          </a:xfrm>
          <a:prstGeom prst="line">
            <a:avLst/>
          </a:prstGeom>
        </p:spPr>
        <p:style>
          <a:lnRef idx="1">
            <a:schemeClr val="accent3"/>
          </a:lnRef>
          <a:fillRef idx="0">
            <a:schemeClr val="accent3"/>
          </a:fillRef>
          <a:effectRef idx="0">
            <a:schemeClr val="accent3"/>
          </a:effectRef>
          <a:fontRef idx="minor">
            <a:schemeClr val="tx1"/>
          </a:fontRef>
        </p:style>
      </p:cxnSp>
      <p:cxnSp>
        <p:nvCxnSpPr>
          <p:cNvPr id="139" name="Straight Connector 138">
            <a:extLst>
              <a:ext uri="{FF2B5EF4-FFF2-40B4-BE49-F238E27FC236}">
                <a16:creationId xmlns:a16="http://schemas.microsoft.com/office/drawing/2014/main" id="{ABA3984B-570C-4653-B88B-730E1C3B0319}"/>
              </a:ext>
            </a:extLst>
          </p:cNvPr>
          <p:cNvCxnSpPr>
            <a:cxnSpLocks/>
            <a:endCxn id="25" idx="1"/>
          </p:cNvCxnSpPr>
          <p:nvPr/>
        </p:nvCxnSpPr>
        <p:spPr>
          <a:xfrm>
            <a:off x="1823534" y="2439656"/>
            <a:ext cx="576322" cy="1127658"/>
          </a:xfrm>
          <a:prstGeom prst="line">
            <a:avLst/>
          </a:prstGeom>
        </p:spPr>
        <p:style>
          <a:lnRef idx="1">
            <a:schemeClr val="accent3"/>
          </a:lnRef>
          <a:fillRef idx="0">
            <a:schemeClr val="accent3"/>
          </a:fillRef>
          <a:effectRef idx="0">
            <a:schemeClr val="accent3"/>
          </a:effectRef>
          <a:fontRef idx="minor">
            <a:schemeClr val="tx1"/>
          </a:fontRef>
        </p:style>
      </p:cxnSp>
      <p:cxnSp>
        <p:nvCxnSpPr>
          <p:cNvPr id="143" name="Straight Connector 142">
            <a:extLst>
              <a:ext uri="{FF2B5EF4-FFF2-40B4-BE49-F238E27FC236}">
                <a16:creationId xmlns:a16="http://schemas.microsoft.com/office/drawing/2014/main" id="{5F6CE02F-2037-28B0-414F-5692E187405B}"/>
              </a:ext>
            </a:extLst>
          </p:cNvPr>
          <p:cNvCxnSpPr>
            <a:cxnSpLocks/>
            <a:stCxn id="18" idx="5"/>
            <a:endCxn id="26" idx="1"/>
          </p:cNvCxnSpPr>
          <p:nvPr/>
        </p:nvCxnSpPr>
        <p:spPr>
          <a:xfrm>
            <a:off x="1789439" y="2440578"/>
            <a:ext cx="687878" cy="1887743"/>
          </a:xfrm>
          <a:prstGeom prst="line">
            <a:avLst/>
          </a:prstGeom>
        </p:spPr>
        <p:style>
          <a:lnRef idx="1">
            <a:schemeClr val="accent3"/>
          </a:lnRef>
          <a:fillRef idx="0">
            <a:schemeClr val="accent3"/>
          </a:fillRef>
          <a:effectRef idx="0">
            <a:schemeClr val="accent3"/>
          </a:effectRef>
          <a:fontRef idx="minor">
            <a:schemeClr val="tx1"/>
          </a:fontRef>
        </p:style>
      </p:cxnSp>
      <p:cxnSp>
        <p:nvCxnSpPr>
          <p:cNvPr id="146" name="Straight Connector 145">
            <a:extLst>
              <a:ext uri="{FF2B5EF4-FFF2-40B4-BE49-F238E27FC236}">
                <a16:creationId xmlns:a16="http://schemas.microsoft.com/office/drawing/2014/main" id="{21AF82B3-F19C-2DA5-C34A-D8AE6DCE2CC0}"/>
              </a:ext>
            </a:extLst>
          </p:cNvPr>
          <p:cNvCxnSpPr>
            <a:cxnSpLocks/>
            <a:stCxn id="18" idx="6"/>
            <a:endCxn id="23" idx="2"/>
          </p:cNvCxnSpPr>
          <p:nvPr/>
        </p:nvCxnSpPr>
        <p:spPr>
          <a:xfrm flipV="1">
            <a:off x="1863090" y="1963914"/>
            <a:ext cx="491784" cy="305321"/>
          </a:xfrm>
          <a:prstGeom prst="line">
            <a:avLst/>
          </a:prstGeom>
        </p:spPr>
        <p:style>
          <a:lnRef idx="1">
            <a:schemeClr val="accent3"/>
          </a:lnRef>
          <a:fillRef idx="0">
            <a:schemeClr val="accent3"/>
          </a:fillRef>
          <a:effectRef idx="0">
            <a:schemeClr val="accent3"/>
          </a:effectRef>
          <a:fontRef idx="minor">
            <a:schemeClr val="tx1"/>
          </a:fontRef>
        </p:style>
      </p:cxnSp>
      <p:cxnSp>
        <p:nvCxnSpPr>
          <p:cNvPr id="156" name="Straight Connector 155">
            <a:extLst>
              <a:ext uri="{FF2B5EF4-FFF2-40B4-BE49-F238E27FC236}">
                <a16:creationId xmlns:a16="http://schemas.microsoft.com/office/drawing/2014/main" id="{537BEA0C-5537-0891-E0C1-DF9D5641D8DD}"/>
              </a:ext>
            </a:extLst>
          </p:cNvPr>
          <p:cNvCxnSpPr>
            <a:cxnSpLocks/>
            <a:stCxn id="19" idx="5"/>
            <a:endCxn id="24" idx="2"/>
          </p:cNvCxnSpPr>
          <p:nvPr/>
        </p:nvCxnSpPr>
        <p:spPr>
          <a:xfrm flipV="1">
            <a:off x="1794112" y="2930837"/>
            <a:ext cx="516467" cy="189026"/>
          </a:xfrm>
          <a:prstGeom prst="line">
            <a:avLst/>
          </a:prstGeom>
        </p:spPr>
        <p:style>
          <a:lnRef idx="1">
            <a:schemeClr val="accent3"/>
          </a:lnRef>
          <a:fillRef idx="0">
            <a:schemeClr val="accent3"/>
          </a:fillRef>
          <a:effectRef idx="0">
            <a:schemeClr val="accent3"/>
          </a:effectRef>
          <a:fontRef idx="minor">
            <a:schemeClr val="tx1"/>
          </a:fontRef>
        </p:style>
      </p:cxnSp>
      <p:cxnSp>
        <p:nvCxnSpPr>
          <p:cNvPr id="158" name="Straight Connector 157">
            <a:extLst>
              <a:ext uri="{FF2B5EF4-FFF2-40B4-BE49-F238E27FC236}">
                <a16:creationId xmlns:a16="http://schemas.microsoft.com/office/drawing/2014/main" id="{5E1736D5-C6ED-2F0B-1F9E-AA9508987851}"/>
              </a:ext>
            </a:extLst>
          </p:cNvPr>
          <p:cNvCxnSpPr>
            <a:cxnSpLocks/>
          </p:cNvCxnSpPr>
          <p:nvPr/>
        </p:nvCxnSpPr>
        <p:spPr>
          <a:xfrm flipV="1">
            <a:off x="1753676" y="1949714"/>
            <a:ext cx="784431" cy="1496350"/>
          </a:xfrm>
          <a:prstGeom prst="line">
            <a:avLst/>
          </a:prstGeom>
        </p:spPr>
        <p:style>
          <a:lnRef idx="1">
            <a:schemeClr val="accent3"/>
          </a:lnRef>
          <a:fillRef idx="0">
            <a:schemeClr val="accent3"/>
          </a:fillRef>
          <a:effectRef idx="0">
            <a:schemeClr val="accent3"/>
          </a:effectRef>
          <a:fontRef idx="minor">
            <a:schemeClr val="tx1"/>
          </a:fontRef>
        </p:style>
      </p:cxnSp>
      <p:cxnSp>
        <p:nvCxnSpPr>
          <p:cNvPr id="161" name="Straight Connector 160">
            <a:extLst>
              <a:ext uri="{FF2B5EF4-FFF2-40B4-BE49-F238E27FC236}">
                <a16:creationId xmlns:a16="http://schemas.microsoft.com/office/drawing/2014/main" id="{FB6409DF-7098-C6CE-AF47-20588223293C}"/>
              </a:ext>
            </a:extLst>
          </p:cNvPr>
          <p:cNvCxnSpPr>
            <a:cxnSpLocks/>
            <a:endCxn id="24" idx="2"/>
          </p:cNvCxnSpPr>
          <p:nvPr/>
        </p:nvCxnSpPr>
        <p:spPr>
          <a:xfrm flipV="1">
            <a:off x="1658191" y="2930837"/>
            <a:ext cx="652388" cy="699482"/>
          </a:xfrm>
          <a:prstGeom prst="line">
            <a:avLst/>
          </a:prstGeom>
        </p:spPr>
        <p:style>
          <a:lnRef idx="1">
            <a:schemeClr val="accent3"/>
          </a:lnRef>
          <a:fillRef idx="0">
            <a:schemeClr val="accent3"/>
          </a:fillRef>
          <a:effectRef idx="0">
            <a:schemeClr val="accent3"/>
          </a:effectRef>
          <a:fontRef idx="minor">
            <a:schemeClr val="tx1"/>
          </a:fontRef>
        </p:style>
      </p:cxnSp>
      <p:cxnSp>
        <p:nvCxnSpPr>
          <p:cNvPr id="164" name="Straight Connector 163">
            <a:extLst>
              <a:ext uri="{FF2B5EF4-FFF2-40B4-BE49-F238E27FC236}">
                <a16:creationId xmlns:a16="http://schemas.microsoft.com/office/drawing/2014/main" id="{BCAF6222-7C7B-D23B-57E7-D1FA565B5F97}"/>
              </a:ext>
            </a:extLst>
          </p:cNvPr>
          <p:cNvCxnSpPr>
            <a:cxnSpLocks/>
          </p:cNvCxnSpPr>
          <p:nvPr/>
        </p:nvCxnSpPr>
        <p:spPr>
          <a:xfrm>
            <a:off x="1793676" y="3579677"/>
            <a:ext cx="604707" cy="114614"/>
          </a:xfrm>
          <a:prstGeom prst="line">
            <a:avLst/>
          </a:prstGeom>
        </p:spPr>
        <p:style>
          <a:lnRef idx="1">
            <a:schemeClr val="accent3"/>
          </a:lnRef>
          <a:fillRef idx="0">
            <a:schemeClr val="accent3"/>
          </a:fillRef>
          <a:effectRef idx="0">
            <a:schemeClr val="accent3"/>
          </a:effectRef>
          <a:fontRef idx="minor">
            <a:schemeClr val="tx1"/>
          </a:fontRef>
        </p:style>
      </p:cxnSp>
      <mc:AlternateContent xmlns:mc="http://schemas.openxmlformats.org/markup-compatibility/2006" xmlns:a14="http://schemas.microsoft.com/office/drawing/2010/main">
        <mc:Choice Requires="a14">
          <p:sp>
            <p:nvSpPr>
              <p:cNvPr id="169" name="Oval 168">
                <a:extLst>
                  <a:ext uri="{FF2B5EF4-FFF2-40B4-BE49-F238E27FC236}">
                    <a16:creationId xmlns:a16="http://schemas.microsoft.com/office/drawing/2014/main" id="{842F3521-3FE2-2D12-EE39-AC78E4875FD9}"/>
                  </a:ext>
                </a:extLst>
              </p:cNvPr>
              <p:cNvSpPr/>
              <p:nvPr/>
            </p:nvSpPr>
            <p:spPr>
              <a:xfrm>
                <a:off x="5539740" y="3894582"/>
                <a:ext cx="502920" cy="484632"/>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2</m:t>
                          </m:r>
                        </m:sub>
                      </m:sSub>
                    </m:oMath>
                  </m:oMathPara>
                </a14:m>
                <a:endParaRPr lang="en-US" dirty="0"/>
              </a:p>
            </p:txBody>
          </p:sp>
        </mc:Choice>
        <mc:Fallback xmlns="">
          <p:sp>
            <p:nvSpPr>
              <p:cNvPr id="169" name="Oval 168">
                <a:extLst>
                  <a:ext uri="{FF2B5EF4-FFF2-40B4-BE49-F238E27FC236}">
                    <a16:creationId xmlns:a16="http://schemas.microsoft.com/office/drawing/2014/main" id="{842F3521-3FE2-2D12-EE39-AC78E4875FD9}"/>
                  </a:ext>
                </a:extLst>
              </p:cNvPr>
              <p:cNvSpPr>
                <a:spLocks noRot="1" noChangeAspect="1" noMove="1" noResize="1" noEditPoints="1" noAdjustHandles="1" noChangeArrowheads="1" noChangeShapeType="1" noTextEdit="1"/>
              </p:cNvSpPr>
              <p:nvPr/>
            </p:nvSpPr>
            <p:spPr>
              <a:xfrm>
                <a:off x="5539740" y="3894582"/>
                <a:ext cx="502920" cy="484632"/>
              </a:xfrm>
              <a:prstGeom prst="ellipse">
                <a:avLst/>
              </a:prstGeom>
              <a:blipFill>
                <a:blip r:embed="rId3"/>
                <a:stretch>
                  <a:fillRect/>
                </a:stretch>
              </a:blipFill>
            </p:spPr>
            <p:txBody>
              <a:bodyPr/>
              <a:lstStyle/>
              <a:p>
                <a:r>
                  <a:rPr lang="en-US">
                    <a:noFill/>
                  </a:rPr>
                  <a:t> </a:t>
                </a:r>
              </a:p>
            </p:txBody>
          </p:sp>
        </mc:Fallback>
      </mc:AlternateContent>
      <p:cxnSp>
        <p:nvCxnSpPr>
          <p:cNvPr id="173" name="Straight Connector 172">
            <a:extLst>
              <a:ext uri="{FF2B5EF4-FFF2-40B4-BE49-F238E27FC236}">
                <a16:creationId xmlns:a16="http://schemas.microsoft.com/office/drawing/2014/main" id="{2B5982E7-C033-382C-19B2-A7C5BD25F6DD}"/>
              </a:ext>
            </a:extLst>
          </p:cNvPr>
          <p:cNvCxnSpPr>
            <a:cxnSpLocks/>
            <a:endCxn id="25" idx="3"/>
          </p:cNvCxnSpPr>
          <p:nvPr/>
        </p:nvCxnSpPr>
        <p:spPr>
          <a:xfrm flipV="1">
            <a:off x="1757254" y="3910000"/>
            <a:ext cx="642602" cy="811797"/>
          </a:xfrm>
          <a:prstGeom prst="line">
            <a:avLst/>
          </a:prstGeom>
        </p:spPr>
        <p:style>
          <a:lnRef idx="1">
            <a:schemeClr val="accent3"/>
          </a:lnRef>
          <a:fillRef idx="0">
            <a:schemeClr val="accent3"/>
          </a:fillRef>
          <a:effectRef idx="0">
            <a:schemeClr val="accent3"/>
          </a:effectRef>
          <a:fontRef idx="minor">
            <a:schemeClr val="tx1"/>
          </a:fontRef>
        </p:style>
      </p:cxnSp>
      <p:cxnSp>
        <p:nvCxnSpPr>
          <p:cNvPr id="177" name="Straight Connector 176">
            <a:extLst>
              <a:ext uri="{FF2B5EF4-FFF2-40B4-BE49-F238E27FC236}">
                <a16:creationId xmlns:a16="http://schemas.microsoft.com/office/drawing/2014/main" id="{811763AC-A4C2-FCB5-3BD3-067FFC7500E6}"/>
              </a:ext>
            </a:extLst>
          </p:cNvPr>
          <p:cNvCxnSpPr>
            <a:cxnSpLocks/>
            <a:stCxn id="21" idx="6"/>
            <a:endCxn id="24" idx="3"/>
          </p:cNvCxnSpPr>
          <p:nvPr/>
        </p:nvCxnSpPr>
        <p:spPr>
          <a:xfrm flipV="1">
            <a:off x="1876044" y="3102180"/>
            <a:ext cx="508186" cy="1003475"/>
          </a:xfrm>
          <a:prstGeom prst="line">
            <a:avLst/>
          </a:prstGeom>
        </p:spPr>
        <p:style>
          <a:lnRef idx="1">
            <a:schemeClr val="accent3"/>
          </a:lnRef>
          <a:fillRef idx="0">
            <a:schemeClr val="accent3"/>
          </a:fillRef>
          <a:effectRef idx="0">
            <a:schemeClr val="accent3"/>
          </a:effectRef>
          <a:fontRef idx="minor">
            <a:schemeClr val="tx1"/>
          </a:fontRef>
        </p:style>
      </p:cxnSp>
      <p:cxnSp>
        <p:nvCxnSpPr>
          <p:cNvPr id="180" name="Straight Connector 179">
            <a:extLst>
              <a:ext uri="{FF2B5EF4-FFF2-40B4-BE49-F238E27FC236}">
                <a16:creationId xmlns:a16="http://schemas.microsoft.com/office/drawing/2014/main" id="{E543165B-1E4D-6391-958D-A6FABD7488EA}"/>
              </a:ext>
            </a:extLst>
          </p:cNvPr>
          <p:cNvCxnSpPr>
            <a:cxnSpLocks/>
            <a:endCxn id="25" idx="3"/>
          </p:cNvCxnSpPr>
          <p:nvPr/>
        </p:nvCxnSpPr>
        <p:spPr>
          <a:xfrm flipV="1">
            <a:off x="1836591" y="3910000"/>
            <a:ext cx="563265" cy="258516"/>
          </a:xfrm>
          <a:prstGeom prst="line">
            <a:avLst/>
          </a:prstGeom>
        </p:spPr>
        <p:style>
          <a:lnRef idx="1">
            <a:schemeClr val="accent3"/>
          </a:lnRef>
          <a:fillRef idx="0">
            <a:schemeClr val="accent3"/>
          </a:fillRef>
          <a:effectRef idx="0">
            <a:schemeClr val="accent3"/>
          </a:effectRef>
          <a:fontRef idx="minor">
            <a:schemeClr val="tx1"/>
          </a:fontRef>
        </p:style>
      </p:cxnSp>
      <p:cxnSp>
        <p:nvCxnSpPr>
          <p:cNvPr id="183" name="Straight Connector 182">
            <a:extLst>
              <a:ext uri="{FF2B5EF4-FFF2-40B4-BE49-F238E27FC236}">
                <a16:creationId xmlns:a16="http://schemas.microsoft.com/office/drawing/2014/main" id="{B349C03E-5FFA-6D49-AB67-E07B40EF5511}"/>
              </a:ext>
            </a:extLst>
          </p:cNvPr>
          <p:cNvCxnSpPr>
            <a:cxnSpLocks/>
            <a:endCxn id="23" idx="3"/>
          </p:cNvCxnSpPr>
          <p:nvPr/>
        </p:nvCxnSpPr>
        <p:spPr>
          <a:xfrm flipV="1">
            <a:off x="1681446" y="2135257"/>
            <a:ext cx="747079" cy="1968508"/>
          </a:xfrm>
          <a:prstGeom prst="line">
            <a:avLst/>
          </a:prstGeom>
        </p:spPr>
        <p:style>
          <a:lnRef idx="1">
            <a:schemeClr val="accent3"/>
          </a:lnRef>
          <a:fillRef idx="0">
            <a:schemeClr val="accent3"/>
          </a:fillRef>
          <a:effectRef idx="0">
            <a:schemeClr val="accent3"/>
          </a:effectRef>
          <a:fontRef idx="minor">
            <a:schemeClr val="tx1"/>
          </a:fontRef>
        </p:style>
      </p:cxnSp>
      <p:cxnSp>
        <p:nvCxnSpPr>
          <p:cNvPr id="185" name="Straight Connector 184">
            <a:extLst>
              <a:ext uri="{FF2B5EF4-FFF2-40B4-BE49-F238E27FC236}">
                <a16:creationId xmlns:a16="http://schemas.microsoft.com/office/drawing/2014/main" id="{B47C6D0F-BD22-F272-89D9-3F8CD276B734}"/>
              </a:ext>
            </a:extLst>
          </p:cNvPr>
          <p:cNvCxnSpPr>
            <a:cxnSpLocks/>
          </p:cNvCxnSpPr>
          <p:nvPr/>
        </p:nvCxnSpPr>
        <p:spPr>
          <a:xfrm flipV="1">
            <a:off x="1767145" y="2056315"/>
            <a:ext cx="704452" cy="2539486"/>
          </a:xfrm>
          <a:prstGeom prst="line">
            <a:avLst/>
          </a:prstGeom>
        </p:spPr>
        <p:style>
          <a:lnRef idx="1">
            <a:schemeClr val="accent3"/>
          </a:lnRef>
          <a:fillRef idx="0">
            <a:schemeClr val="accent3"/>
          </a:fillRef>
          <a:effectRef idx="0">
            <a:schemeClr val="accent3"/>
          </a:effectRef>
          <a:fontRef idx="minor">
            <a:schemeClr val="tx1"/>
          </a:fontRef>
        </p:style>
      </p:cxnSp>
      <p:cxnSp>
        <p:nvCxnSpPr>
          <p:cNvPr id="188" name="Straight Connector 187">
            <a:extLst>
              <a:ext uri="{FF2B5EF4-FFF2-40B4-BE49-F238E27FC236}">
                <a16:creationId xmlns:a16="http://schemas.microsoft.com/office/drawing/2014/main" id="{4539ECE6-0AD4-2938-51E4-757B175B0B5F}"/>
              </a:ext>
            </a:extLst>
          </p:cNvPr>
          <p:cNvCxnSpPr>
            <a:cxnSpLocks/>
            <a:stCxn id="19" idx="7"/>
            <a:endCxn id="23" idx="3"/>
          </p:cNvCxnSpPr>
          <p:nvPr/>
        </p:nvCxnSpPr>
        <p:spPr>
          <a:xfrm flipV="1">
            <a:off x="1794112" y="2135257"/>
            <a:ext cx="634413" cy="641920"/>
          </a:xfrm>
          <a:prstGeom prst="line">
            <a:avLst/>
          </a:prstGeom>
        </p:spPr>
        <p:style>
          <a:lnRef idx="1">
            <a:schemeClr val="accent3"/>
          </a:lnRef>
          <a:fillRef idx="0">
            <a:schemeClr val="accent3"/>
          </a:fillRef>
          <a:effectRef idx="0">
            <a:schemeClr val="accent3"/>
          </a:effectRef>
          <a:fontRef idx="minor">
            <a:schemeClr val="tx1"/>
          </a:fontRef>
        </p:style>
      </p:cxnSp>
      <p:cxnSp>
        <p:nvCxnSpPr>
          <p:cNvPr id="191" name="Straight Connector 190">
            <a:extLst>
              <a:ext uri="{FF2B5EF4-FFF2-40B4-BE49-F238E27FC236}">
                <a16:creationId xmlns:a16="http://schemas.microsoft.com/office/drawing/2014/main" id="{D7132305-39E2-ED3E-55D5-B7C49F62A151}"/>
              </a:ext>
            </a:extLst>
          </p:cNvPr>
          <p:cNvCxnSpPr>
            <a:cxnSpLocks/>
          </p:cNvCxnSpPr>
          <p:nvPr/>
        </p:nvCxnSpPr>
        <p:spPr>
          <a:xfrm>
            <a:off x="1844069" y="3038063"/>
            <a:ext cx="592884" cy="1314857"/>
          </a:xfrm>
          <a:prstGeom prst="line">
            <a:avLst/>
          </a:prstGeom>
        </p:spPr>
        <p:style>
          <a:lnRef idx="1">
            <a:schemeClr val="accent3"/>
          </a:lnRef>
          <a:fillRef idx="0">
            <a:schemeClr val="accent3"/>
          </a:fillRef>
          <a:effectRef idx="0">
            <a:schemeClr val="accent3"/>
          </a:effectRef>
          <a:fontRef idx="minor">
            <a:schemeClr val="tx1"/>
          </a:fontRef>
        </p:style>
      </p:cxnSp>
      <p:cxnSp>
        <p:nvCxnSpPr>
          <p:cNvPr id="216" name="Straight Connector 215">
            <a:extLst>
              <a:ext uri="{FF2B5EF4-FFF2-40B4-BE49-F238E27FC236}">
                <a16:creationId xmlns:a16="http://schemas.microsoft.com/office/drawing/2014/main" id="{37B380AE-0993-48B7-6294-CA1D02ACA189}"/>
              </a:ext>
            </a:extLst>
          </p:cNvPr>
          <p:cNvCxnSpPr>
            <a:cxnSpLocks/>
            <a:stCxn id="194" idx="7"/>
            <a:endCxn id="24" idx="3"/>
          </p:cNvCxnSpPr>
          <p:nvPr/>
        </p:nvCxnSpPr>
        <p:spPr>
          <a:xfrm flipV="1">
            <a:off x="1791900" y="3102180"/>
            <a:ext cx="592330" cy="1483518"/>
          </a:xfrm>
          <a:prstGeom prst="line">
            <a:avLst/>
          </a:prstGeom>
        </p:spPr>
        <p:style>
          <a:lnRef idx="1">
            <a:schemeClr val="accent3"/>
          </a:lnRef>
          <a:fillRef idx="0">
            <a:schemeClr val="accent3"/>
          </a:fillRef>
          <a:effectRef idx="0">
            <a:schemeClr val="accent3"/>
          </a:effectRef>
          <a:fontRef idx="minor">
            <a:schemeClr val="tx1"/>
          </a:fontRef>
        </p:style>
      </p:cxnSp>
      <p:cxnSp>
        <p:nvCxnSpPr>
          <p:cNvPr id="226" name="Straight Connector 225">
            <a:extLst>
              <a:ext uri="{FF2B5EF4-FFF2-40B4-BE49-F238E27FC236}">
                <a16:creationId xmlns:a16="http://schemas.microsoft.com/office/drawing/2014/main" id="{349369F0-B1F6-B193-888D-8599D536C797}"/>
              </a:ext>
            </a:extLst>
          </p:cNvPr>
          <p:cNvCxnSpPr>
            <a:cxnSpLocks/>
            <a:stCxn id="23" idx="6"/>
            <a:endCxn id="27" idx="2"/>
          </p:cNvCxnSpPr>
          <p:nvPr/>
        </p:nvCxnSpPr>
        <p:spPr>
          <a:xfrm>
            <a:off x="2857794" y="1963914"/>
            <a:ext cx="511770" cy="24776"/>
          </a:xfrm>
          <a:prstGeom prst="line">
            <a:avLst/>
          </a:prstGeom>
        </p:spPr>
        <p:style>
          <a:lnRef idx="1">
            <a:schemeClr val="accent4"/>
          </a:lnRef>
          <a:fillRef idx="0">
            <a:schemeClr val="accent4"/>
          </a:fillRef>
          <a:effectRef idx="0">
            <a:schemeClr val="accent4"/>
          </a:effectRef>
          <a:fontRef idx="minor">
            <a:schemeClr val="tx1"/>
          </a:fontRef>
        </p:style>
      </p:cxnSp>
      <p:cxnSp>
        <p:nvCxnSpPr>
          <p:cNvPr id="230" name="Straight Connector 229">
            <a:extLst>
              <a:ext uri="{FF2B5EF4-FFF2-40B4-BE49-F238E27FC236}">
                <a16:creationId xmlns:a16="http://schemas.microsoft.com/office/drawing/2014/main" id="{966621FE-A9DC-5EF7-A780-FB9BACE20C0A}"/>
              </a:ext>
            </a:extLst>
          </p:cNvPr>
          <p:cNvCxnSpPr>
            <a:cxnSpLocks/>
            <a:stCxn id="23" idx="5"/>
            <a:endCxn id="28" idx="1"/>
          </p:cNvCxnSpPr>
          <p:nvPr/>
        </p:nvCxnSpPr>
        <p:spPr>
          <a:xfrm>
            <a:off x="2784143" y="2135257"/>
            <a:ext cx="668831" cy="626578"/>
          </a:xfrm>
          <a:prstGeom prst="line">
            <a:avLst/>
          </a:prstGeom>
        </p:spPr>
        <p:style>
          <a:lnRef idx="1">
            <a:schemeClr val="accent4"/>
          </a:lnRef>
          <a:fillRef idx="0">
            <a:schemeClr val="accent4"/>
          </a:fillRef>
          <a:effectRef idx="0">
            <a:schemeClr val="accent4"/>
          </a:effectRef>
          <a:fontRef idx="minor">
            <a:schemeClr val="tx1"/>
          </a:fontRef>
        </p:style>
      </p:cxnSp>
      <p:cxnSp>
        <p:nvCxnSpPr>
          <p:cNvPr id="233" name="Straight Connector 232">
            <a:extLst>
              <a:ext uri="{FF2B5EF4-FFF2-40B4-BE49-F238E27FC236}">
                <a16:creationId xmlns:a16="http://schemas.microsoft.com/office/drawing/2014/main" id="{173B36A8-9E65-D4CB-645F-BDEDB5F1FD01}"/>
              </a:ext>
            </a:extLst>
          </p:cNvPr>
          <p:cNvCxnSpPr>
            <a:cxnSpLocks/>
            <a:endCxn id="29" idx="1"/>
          </p:cNvCxnSpPr>
          <p:nvPr/>
        </p:nvCxnSpPr>
        <p:spPr>
          <a:xfrm>
            <a:off x="2701772" y="2226147"/>
            <a:ext cx="743948" cy="1347051"/>
          </a:xfrm>
          <a:prstGeom prst="line">
            <a:avLst/>
          </a:prstGeom>
        </p:spPr>
        <p:style>
          <a:lnRef idx="1">
            <a:schemeClr val="accent4"/>
          </a:lnRef>
          <a:fillRef idx="0">
            <a:schemeClr val="accent4"/>
          </a:fillRef>
          <a:effectRef idx="0">
            <a:schemeClr val="accent4"/>
          </a:effectRef>
          <a:fontRef idx="minor">
            <a:schemeClr val="tx1"/>
          </a:fontRef>
        </p:style>
      </p:cxnSp>
      <p:cxnSp>
        <p:nvCxnSpPr>
          <p:cNvPr id="240" name="Straight Connector 239">
            <a:extLst>
              <a:ext uri="{FF2B5EF4-FFF2-40B4-BE49-F238E27FC236}">
                <a16:creationId xmlns:a16="http://schemas.microsoft.com/office/drawing/2014/main" id="{2CEC3D6A-0C8D-D9C9-CC88-1126E1D9B071}"/>
              </a:ext>
            </a:extLst>
          </p:cNvPr>
          <p:cNvCxnSpPr>
            <a:cxnSpLocks/>
            <a:stCxn id="23" idx="4"/>
          </p:cNvCxnSpPr>
          <p:nvPr/>
        </p:nvCxnSpPr>
        <p:spPr>
          <a:xfrm>
            <a:off x="2606334" y="2206230"/>
            <a:ext cx="928384" cy="2150947"/>
          </a:xfrm>
          <a:prstGeom prst="line">
            <a:avLst/>
          </a:prstGeom>
        </p:spPr>
        <p:style>
          <a:lnRef idx="1">
            <a:schemeClr val="accent4"/>
          </a:lnRef>
          <a:fillRef idx="0">
            <a:schemeClr val="accent4"/>
          </a:fillRef>
          <a:effectRef idx="0">
            <a:schemeClr val="accent4"/>
          </a:effectRef>
          <a:fontRef idx="minor">
            <a:schemeClr val="tx1"/>
          </a:fontRef>
        </p:style>
      </p:cxnSp>
      <p:cxnSp>
        <p:nvCxnSpPr>
          <p:cNvPr id="245" name="Straight Connector 244">
            <a:extLst>
              <a:ext uri="{FF2B5EF4-FFF2-40B4-BE49-F238E27FC236}">
                <a16:creationId xmlns:a16="http://schemas.microsoft.com/office/drawing/2014/main" id="{D96E6C72-FBA4-0F22-35F5-CA5C4A6BC56A}"/>
              </a:ext>
            </a:extLst>
          </p:cNvPr>
          <p:cNvCxnSpPr>
            <a:cxnSpLocks/>
            <a:endCxn id="35" idx="2"/>
          </p:cNvCxnSpPr>
          <p:nvPr/>
        </p:nvCxnSpPr>
        <p:spPr>
          <a:xfrm>
            <a:off x="3928103" y="1933038"/>
            <a:ext cx="479645"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246" name="Straight Connector 245">
            <a:extLst>
              <a:ext uri="{FF2B5EF4-FFF2-40B4-BE49-F238E27FC236}">
                <a16:creationId xmlns:a16="http://schemas.microsoft.com/office/drawing/2014/main" id="{D7DC1EF5-28A8-CD69-FA76-503EA78000D4}"/>
              </a:ext>
            </a:extLst>
          </p:cNvPr>
          <p:cNvCxnSpPr>
            <a:cxnSpLocks/>
            <a:endCxn id="27" idx="3"/>
          </p:cNvCxnSpPr>
          <p:nvPr/>
        </p:nvCxnSpPr>
        <p:spPr>
          <a:xfrm flipV="1">
            <a:off x="2729663" y="2160033"/>
            <a:ext cx="713552" cy="556777"/>
          </a:xfrm>
          <a:prstGeom prst="line">
            <a:avLst/>
          </a:prstGeom>
        </p:spPr>
        <p:style>
          <a:lnRef idx="1">
            <a:schemeClr val="accent4"/>
          </a:lnRef>
          <a:fillRef idx="0">
            <a:schemeClr val="accent4"/>
          </a:fillRef>
          <a:effectRef idx="0">
            <a:schemeClr val="accent4"/>
          </a:effectRef>
          <a:fontRef idx="minor">
            <a:schemeClr val="tx1"/>
          </a:fontRef>
        </p:style>
      </p:cxnSp>
      <p:cxnSp>
        <p:nvCxnSpPr>
          <p:cNvPr id="252" name="Straight Connector 251">
            <a:extLst>
              <a:ext uri="{FF2B5EF4-FFF2-40B4-BE49-F238E27FC236}">
                <a16:creationId xmlns:a16="http://schemas.microsoft.com/office/drawing/2014/main" id="{7524F557-70D6-002F-6EC3-FBDD4C8F5B2A}"/>
              </a:ext>
            </a:extLst>
          </p:cNvPr>
          <p:cNvCxnSpPr>
            <a:cxnSpLocks/>
            <a:stCxn id="24" idx="6"/>
          </p:cNvCxnSpPr>
          <p:nvPr/>
        </p:nvCxnSpPr>
        <p:spPr>
          <a:xfrm flipV="1">
            <a:off x="2813499" y="2780940"/>
            <a:ext cx="645950" cy="149897"/>
          </a:xfrm>
          <a:prstGeom prst="line">
            <a:avLst/>
          </a:prstGeom>
        </p:spPr>
        <p:style>
          <a:lnRef idx="1">
            <a:schemeClr val="accent4"/>
          </a:lnRef>
          <a:fillRef idx="0">
            <a:schemeClr val="accent4"/>
          </a:fillRef>
          <a:effectRef idx="0">
            <a:schemeClr val="accent4"/>
          </a:effectRef>
          <a:fontRef idx="minor">
            <a:schemeClr val="tx1"/>
          </a:fontRef>
        </p:style>
      </p:cxnSp>
      <p:cxnSp>
        <p:nvCxnSpPr>
          <p:cNvPr id="256" name="Straight Connector 255">
            <a:extLst>
              <a:ext uri="{FF2B5EF4-FFF2-40B4-BE49-F238E27FC236}">
                <a16:creationId xmlns:a16="http://schemas.microsoft.com/office/drawing/2014/main" id="{8CEE59A7-9159-B2B0-8078-FA03E33D86AE}"/>
              </a:ext>
            </a:extLst>
          </p:cNvPr>
          <p:cNvCxnSpPr>
            <a:cxnSpLocks/>
            <a:stCxn id="24" idx="5"/>
            <a:endCxn id="29" idx="1"/>
          </p:cNvCxnSpPr>
          <p:nvPr/>
        </p:nvCxnSpPr>
        <p:spPr>
          <a:xfrm>
            <a:off x="2739848" y="3102180"/>
            <a:ext cx="705872" cy="471018"/>
          </a:xfrm>
          <a:prstGeom prst="line">
            <a:avLst/>
          </a:prstGeom>
        </p:spPr>
        <p:style>
          <a:lnRef idx="1">
            <a:schemeClr val="accent4"/>
          </a:lnRef>
          <a:fillRef idx="0">
            <a:schemeClr val="accent4"/>
          </a:fillRef>
          <a:effectRef idx="0">
            <a:schemeClr val="accent4"/>
          </a:effectRef>
          <a:fontRef idx="minor">
            <a:schemeClr val="tx1"/>
          </a:fontRef>
        </p:style>
      </p:cxnSp>
      <p:cxnSp>
        <p:nvCxnSpPr>
          <p:cNvPr id="260" name="Straight Connector 259">
            <a:extLst>
              <a:ext uri="{FF2B5EF4-FFF2-40B4-BE49-F238E27FC236}">
                <a16:creationId xmlns:a16="http://schemas.microsoft.com/office/drawing/2014/main" id="{CD0C8251-C57C-8A11-A86E-06B2E9A3E2CE}"/>
              </a:ext>
            </a:extLst>
          </p:cNvPr>
          <p:cNvCxnSpPr>
            <a:cxnSpLocks/>
          </p:cNvCxnSpPr>
          <p:nvPr/>
        </p:nvCxnSpPr>
        <p:spPr>
          <a:xfrm>
            <a:off x="2689412" y="3173153"/>
            <a:ext cx="788479" cy="1176927"/>
          </a:xfrm>
          <a:prstGeom prst="line">
            <a:avLst/>
          </a:prstGeom>
        </p:spPr>
        <p:style>
          <a:lnRef idx="1">
            <a:schemeClr val="accent4"/>
          </a:lnRef>
          <a:fillRef idx="0">
            <a:schemeClr val="accent4"/>
          </a:fillRef>
          <a:effectRef idx="0">
            <a:schemeClr val="accent4"/>
          </a:effectRef>
          <a:fontRef idx="minor">
            <a:schemeClr val="tx1"/>
          </a:fontRef>
        </p:style>
      </p:cxnSp>
      <p:cxnSp>
        <p:nvCxnSpPr>
          <p:cNvPr id="263" name="Straight Connector 262">
            <a:extLst>
              <a:ext uri="{FF2B5EF4-FFF2-40B4-BE49-F238E27FC236}">
                <a16:creationId xmlns:a16="http://schemas.microsoft.com/office/drawing/2014/main" id="{64AA3424-28A9-7C19-7588-0D7CBF76DA12}"/>
              </a:ext>
            </a:extLst>
          </p:cNvPr>
          <p:cNvCxnSpPr>
            <a:cxnSpLocks/>
            <a:endCxn id="27" idx="3"/>
          </p:cNvCxnSpPr>
          <p:nvPr/>
        </p:nvCxnSpPr>
        <p:spPr>
          <a:xfrm flipV="1">
            <a:off x="2699907" y="2160033"/>
            <a:ext cx="743308" cy="1312736"/>
          </a:xfrm>
          <a:prstGeom prst="line">
            <a:avLst/>
          </a:prstGeom>
        </p:spPr>
        <p:style>
          <a:lnRef idx="1">
            <a:schemeClr val="accent4"/>
          </a:lnRef>
          <a:fillRef idx="0">
            <a:schemeClr val="accent4"/>
          </a:fillRef>
          <a:effectRef idx="0">
            <a:schemeClr val="accent4"/>
          </a:effectRef>
          <a:fontRef idx="minor">
            <a:schemeClr val="tx1"/>
          </a:fontRef>
        </p:style>
      </p:cxnSp>
      <p:cxnSp>
        <p:nvCxnSpPr>
          <p:cNvPr id="266" name="Straight Connector 265">
            <a:extLst>
              <a:ext uri="{FF2B5EF4-FFF2-40B4-BE49-F238E27FC236}">
                <a16:creationId xmlns:a16="http://schemas.microsoft.com/office/drawing/2014/main" id="{8B70CA95-EB9E-50BD-3660-F703A4E4F30A}"/>
              </a:ext>
            </a:extLst>
          </p:cNvPr>
          <p:cNvCxnSpPr>
            <a:cxnSpLocks/>
            <a:endCxn id="28" idx="3"/>
          </p:cNvCxnSpPr>
          <p:nvPr/>
        </p:nvCxnSpPr>
        <p:spPr>
          <a:xfrm flipV="1">
            <a:off x="2775919" y="3104521"/>
            <a:ext cx="677055" cy="517861"/>
          </a:xfrm>
          <a:prstGeom prst="line">
            <a:avLst/>
          </a:prstGeom>
        </p:spPr>
        <p:style>
          <a:lnRef idx="1">
            <a:schemeClr val="accent4"/>
          </a:lnRef>
          <a:fillRef idx="0">
            <a:schemeClr val="accent4"/>
          </a:fillRef>
          <a:effectRef idx="0">
            <a:schemeClr val="accent4"/>
          </a:effectRef>
          <a:fontRef idx="minor">
            <a:schemeClr val="tx1"/>
          </a:fontRef>
        </p:style>
      </p:cxnSp>
      <p:cxnSp>
        <p:nvCxnSpPr>
          <p:cNvPr id="269" name="Straight Connector 268">
            <a:extLst>
              <a:ext uri="{FF2B5EF4-FFF2-40B4-BE49-F238E27FC236}">
                <a16:creationId xmlns:a16="http://schemas.microsoft.com/office/drawing/2014/main" id="{4964F090-7FFB-F8B0-46C2-4234402825FC}"/>
              </a:ext>
            </a:extLst>
          </p:cNvPr>
          <p:cNvCxnSpPr>
            <a:cxnSpLocks/>
            <a:stCxn id="25" idx="6"/>
            <a:endCxn id="29" idx="2"/>
          </p:cNvCxnSpPr>
          <p:nvPr/>
        </p:nvCxnSpPr>
        <p:spPr>
          <a:xfrm>
            <a:off x="2829125" y="3738657"/>
            <a:ext cx="542944" cy="5884"/>
          </a:xfrm>
          <a:prstGeom prst="line">
            <a:avLst/>
          </a:prstGeom>
        </p:spPr>
        <p:style>
          <a:lnRef idx="1">
            <a:schemeClr val="accent4"/>
          </a:lnRef>
          <a:fillRef idx="0">
            <a:schemeClr val="accent4"/>
          </a:fillRef>
          <a:effectRef idx="0">
            <a:schemeClr val="accent4"/>
          </a:effectRef>
          <a:fontRef idx="minor">
            <a:schemeClr val="tx1"/>
          </a:fontRef>
        </p:style>
      </p:cxnSp>
      <p:cxnSp>
        <p:nvCxnSpPr>
          <p:cNvPr id="273" name="Straight Connector 272">
            <a:extLst>
              <a:ext uri="{FF2B5EF4-FFF2-40B4-BE49-F238E27FC236}">
                <a16:creationId xmlns:a16="http://schemas.microsoft.com/office/drawing/2014/main" id="{139E099B-64BC-5B4C-ED26-292F830BD6C2}"/>
              </a:ext>
            </a:extLst>
          </p:cNvPr>
          <p:cNvCxnSpPr>
            <a:cxnSpLocks/>
          </p:cNvCxnSpPr>
          <p:nvPr/>
        </p:nvCxnSpPr>
        <p:spPr>
          <a:xfrm>
            <a:off x="2857794" y="3882563"/>
            <a:ext cx="627789" cy="583361"/>
          </a:xfrm>
          <a:prstGeom prst="line">
            <a:avLst/>
          </a:prstGeom>
        </p:spPr>
        <p:style>
          <a:lnRef idx="1">
            <a:schemeClr val="accent4"/>
          </a:lnRef>
          <a:fillRef idx="0">
            <a:schemeClr val="accent4"/>
          </a:fillRef>
          <a:effectRef idx="0">
            <a:schemeClr val="accent4"/>
          </a:effectRef>
          <a:fontRef idx="minor">
            <a:schemeClr val="tx1"/>
          </a:fontRef>
        </p:style>
      </p:cxnSp>
      <p:cxnSp>
        <p:nvCxnSpPr>
          <p:cNvPr id="279" name="Straight Connector 278">
            <a:extLst>
              <a:ext uri="{FF2B5EF4-FFF2-40B4-BE49-F238E27FC236}">
                <a16:creationId xmlns:a16="http://schemas.microsoft.com/office/drawing/2014/main" id="{9F8B5C63-E9E1-A078-B36B-64196D60B845}"/>
              </a:ext>
            </a:extLst>
          </p:cNvPr>
          <p:cNvCxnSpPr>
            <a:cxnSpLocks/>
          </p:cNvCxnSpPr>
          <p:nvPr/>
        </p:nvCxnSpPr>
        <p:spPr>
          <a:xfrm flipV="1">
            <a:off x="2908248" y="4523105"/>
            <a:ext cx="549546" cy="32114"/>
          </a:xfrm>
          <a:prstGeom prst="line">
            <a:avLst/>
          </a:prstGeom>
        </p:spPr>
        <p:style>
          <a:lnRef idx="1">
            <a:schemeClr val="accent4"/>
          </a:lnRef>
          <a:fillRef idx="0">
            <a:schemeClr val="accent4"/>
          </a:fillRef>
          <a:effectRef idx="0">
            <a:schemeClr val="accent4"/>
          </a:effectRef>
          <a:fontRef idx="minor">
            <a:schemeClr val="tx1"/>
          </a:fontRef>
        </p:style>
      </p:cxnSp>
      <p:cxnSp>
        <p:nvCxnSpPr>
          <p:cNvPr id="284" name="Straight Connector 283">
            <a:extLst>
              <a:ext uri="{FF2B5EF4-FFF2-40B4-BE49-F238E27FC236}">
                <a16:creationId xmlns:a16="http://schemas.microsoft.com/office/drawing/2014/main" id="{6613E2C4-6DBE-BF90-4B4B-0F263C781A46}"/>
              </a:ext>
            </a:extLst>
          </p:cNvPr>
          <p:cNvCxnSpPr>
            <a:cxnSpLocks/>
            <a:endCxn id="29" idx="3"/>
          </p:cNvCxnSpPr>
          <p:nvPr/>
        </p:nvCxnSpPr>
        <p:spPr>
          <a:xfrm flipV="1">
            <a:off x="2911718" y="3915884"/>
            <a:ext cx="534002" cy="603012"/>
          </a:xfrm>
          <a:prstGeom prst="line">
            <a:avLst/>
          </a:prstGeom>
        </p:spPr>
        <p:style>
          <a:lnRef idx="1">
            <a:schemeClr val="accent4"/>
          </a:lnRef>
          <a:fillRef idx="0">
            <a:schemeClr val="accent4"/>
          </a:fillRef>
          <a:effectRef idx="0">
            <a:schemeClr val="accent4"/>
          </a:effectRef>
          <a:fontRef idx="minor">
            <a:schemeClr val="tx1"/>
          </a:fontRef>
        </p:style>
      </p:cxnSp>
      <p:cxnSp>
        <p:nvCxnSpPr>
          <p:cNvPr id="286" name="Straight Connector 285">
            <a:extLst>
              <a:ext uri="{FF2B5EF4-FFF2-40B4-BE49-F238E27FC236}">
                <a16:creationId xmlns:a16="http://schemas.microsoft.com/office/drawing/2014/main" id="{741E7E5E-ACAB-002C-5D9E-A4034481DBA5}"/>
              </a:ext>
            </a:extLst>
          </p:cNvPr>
          <p:cNvCxnSpPr>
            <a:cxnSpLocks/>
            <a:endCxn id="28" idx="4"/>
          </p:cNvCxnSpPr>
          <p:nvPr/>
        </p:nvCxnSpPr>
        <p:spPr>
          <a:xfrm flipV="1">
            <a:off x="2825360" y="3175494"/>
            <a:ext cx="805423" cy="1196912"/>
          </a:xfrm>
          <a:prstGeom prst="line">
            <a:avLst/>
          </a:prstGeom>
        </p:spPr>
        <p:style>
          <a:lnRef idx="1">
            <a:schemeClr val="accent4"/>
          </a:lnRef>
          <a:fillRef idx="0">
            <a:schemeClr val="accent4"/>
          </a:fillRef>
          <a:effectRef idx="0">
            <a:schemeClr val="accent4"/>
          </a:effectRef>
          <a:fontRef idx="minor">
            <a:schemeClr val="tx1"/>
          </a:fontRef>
        </p:style>
      </p:cxnSp>
      <p:cxnSp>
        <p:nvCxnSpPr>
          <p:cNvPr id="289" name="Straight Connector 288">
            <a:extLst>
              <a:ext uri="{FF2B5EF4-FFF2-40B4-BE49-F238E27FC236}">
                <a16:creationId xmlns:a16="http://schemas.microsoft.com/office/drawing/2014/main" id="{C93DF7EF-DC3B-3347-DA5D-B13A0AB295E9}"/>
              </a:ext>
            </a:extLst>
          </p:cNvPr>
          <p:cNvCxnSpPr>
            <a:cxnSpLocks/>
          </p:cNvCxnSpPr>
          <p:nvPr/>
        </p:nvCxnSpPr>
        <p:spPr>
          <a:xfrm flipV="1">
            <a:off x="2849873" y="2233367"/>
            <a:ext cx="733228" cy="1995940"/>
          </a:xfrm>
          <a:prstGeom prst="line">
            <a:avLst/>
          </a:prstGeom>
        </p:spPr>
        <p:style>
          <a:lnRef idx="1">
            <a:schemeClr val="accent4"/>
          </a:lnRef>
          <a:fillRef idx="0">
            <a:schemeClr val="accent4"/>
          </a:fillRef>
          <a:effectRef idx="0">
            <a:schemeClr val="accent4"/>
          </a:effectRef>
          <a:fontRef idx="minor">
            <a:schemeClr val="tx1"/>
          </a:fontRef>
        </p:style>
      </p:cxnSp>
      <p:cxnSp>
        <p:nvCxnSpPr>
          <p:cNvPr id="298" name="Straight Connector 297">
            <a:extLst>
              <a:ext uri="{FF2B5EF4-FFF2-40B4-BE49-F238E27FC236}">
                <a16:creationId xmlns:a16="http://schemas.microsoft.com/office/drawing/2014/main" id="{AFC8E4BB-E2CE-ED17-83FD-36BC5D5984C3}"/>
              </a:ext>
            </a:extLst>
          </p:cNvPr>
          <p:cNvCxnSpPr>
            <a:cxnSpLocks/>
          </p:cNvCxnSpPr>
          <p:nvPr/>
        </p:nvCxnSpPr>
        <p:spPr>
          <a:xfrm>
            <a:off x="3834295" y="2121726"/>
            <a:ext cx="738397" cy="504120"/>
          </a:xfrm>
          <a:prstGeom prst="line">
            <a:avLst/>
          </a:prstGeom>
        </p:spPr>
        <p:style>
          <a:lnRef idx="1">
            <a:schemeClr val="accent4"/>
          </a:lnRef>
          <a:fillRef idx="0">
            <a:schemeClr val="accent4"/>
          </a:fillRef>
          <a:effectRef idx="0">
            <a:schemeClr val="accent4"/>
          </a:effectRef>
          <a:fontRef idx="minor">
            <a:schemeClr val="tx1"/>
          </a:fontRef>
        </p:style>
      </p:cxnSp>
      <p:cxnSp>
        <p:nvCxnSpPr>
          <p:cNvPr id="300" name="Straight Connector 299">
            <a:extLst>
              <a:ext uri="{FF2B5EF4-FFF2-40B4-BE49-F238E27FC236}">
                <a16:creationId xmlns:a16="http://schemas.microsoft.com/office/drawing/2014/main" id="{BD2715F1-C032-8278-6D63-579FC7CF629F}"/>
              </a:ext>
            </a:extLst>
          </p:cNvPr>
          <p:cNvCxnSpPr>
            <a:cxnSpLocks/>
            <a:endCxn id="37" idx="1"/>
          </p:cNvCxnSpPr>
          <p:nvPr/>
        </p:nvCxnSpPr>
        <p:spPr>
          <a:xfrm>
            <a:off x="3811752" y="2160033"/>
            <a:ext cx="666259" cy="1358989"/>
          </a:xfrm>
          <a:prstGeom prst="line">
            <a:avLst/>
          </a:prstGeom>
        </p:spPr>
        <p:style>
          <a:lnRef idx="1">
            <a:schemeClr val="accent4"/>
          </a:lnRef>
          <a:fillRef idx="0">
            <a:schemeClr val="accent4"/>
          </a:fillRef>
          <a:effectRef idx="0">
            <a:schemeClr val="accent4"/>
          </a:effectRef>
          <a:fontRef idx="minor">
            <a:schemeClr val="tx1"/>
          </a:fontRef>
        </p:style>
      </p:cxnSp>
      <p:cxnSp>
        <p:nvCxnSpPr>
          <p:cNvPr id="302" name="Straight Connector 301">
            <a:extLst>
              <a:ext uri="{FF2B5EF4-FFF2-40B4-BE49-F238E27FC236}">
                <a16:creationId xmlns:a16="http://schemas.microsoft.com/office/drawing/2014/main" id="{1C60DBCA-F911-D178-6AE7-F11C34C75B6E}"/>
              </a:ext>
            </a:extLst>
          </p:cNvPr>
          <p:cNvCxnSpPr>
            <a:cxnSpLocks/>
            <a:endCxn id="38" idx="1"/>
          </p:cNvCxnSpPr>
          <p:nvPr/>
        </p:nvCxnSpPr>
        <p:spPr>
          <a:xfrm>
            <a:off x="3660057" y="2052271"/>
            <a:ext cx="779916" cy="2347023"/>
          </a:xfrm>
          <a:prstGeom prst="line">
            <a:avLst/>
          </a:prstGeom>
        </p:spPr>
        <p:style>
          <a:lnRef idx="1">
            <a:schemeClr val="accent4"/>
          </a:lnRef>
          <a:fillRef idx="0">
            <a:schemeClr val="accent4"/>
          </a:fillRef>
          <a:effectRef idx="0">
            <a:schemeClr val="accent4"/>
          </a:effectRef>
          <a:fontRef idx="minor">
            <a:schemeClr val="tx1"/>
          </a:fontRef>
        </p:style>
      </p:cxnSp>
      <p:cxnSp>
        <p:nvCxnSpPr>
          <p:cNvPr id="304" name="Straight Connector 303">
            <a:extLst>
              <a:ext uri="{FF2B5EF4-FFF2-40B4-BE49-F238E27FC236}">
                <a16:creationId xmlns:a16="http://schemas.microsoft.com/office/drawing/2014/main" id="{2AE56396-A0D6-0EB5-6BB6-0C1CDC92B622}"/>
              </a:ext>
            </a:extLst>
          </p:cNvPr>
          <p:cNvCxnSpPr>
            <a:cxnSpLocks/>
            <a:endCxn id="36" idx="2"/>
          </p:cNvCxnSpPr>
          <p:nvPr/>
        </p:nvCxnSpPr>
        <p:spPr>
          <a:xfrm flipV="1">
            <a:off x="3882243" y="2852165"/>
            <a:ext cx="522117" cy="87784"/>
          </a:xfrm>
          <a:prstGeom prst="line">
            <a:avLst/>
          </a:prstGeom>
        </p:spPr>
        <p:style>
          <a:lnRef idx="1">
            <a:schemeClr val="accent4"/>
          </a:lnRef>
          <a:fillRef idx="0">
            <a:schemeClr val="accent4"/>
          </a:fillRef>
          <a:effectRef idx="0">
            <a:schemeClr val="accent4"/>
          </a:effectRef>
          <a:fontRef idx="minor">
            <a:schemeClr val="tx1"/>
          </a:fontRef>
        </p:style>
      </p:cxnSp>
      <p:cxnSp>
        <p:nvCxnSpPr>
          <p:cNvPr id="306" name="Straight Connector 305">
            <a:extLst>
              <a:ext uri="{FF2B5EF4-FFF2-40B4-BE49-F238E27FC236}">
                <a16:creationId xmlns:a16="http://schemas.microsoft.com/office/drawing/2014/main" id="{74013C75-5FCD-E4C3-6A95-CBCE97230D65}"/>
              </a:ext>
            </a:extLst>
          </p:cNvPr>
          <p:cNvCxnSpPr>
            <a:cxnSpLocks/>
            <a:endCxn id="37" idx="1"/>
          </p:cNvCxnSpPr>
          <p:nvPr/>
        </p:nvCxnSpPr>
        <p:spPr>
          <a:xfrm>
            <a:off x="3811752" y="3094481"/>
            <a:ext cx="666259" cy="424541"/>
          </a:xfrm>
          <a:prstGeom prst="line">
            <a:avLst/>
          </a:prstGeom>
        </p:spPr>
        <p:style>
          <a:lnRef idx="1">
            <a:schemeClr val="accent4"/>
          </a:lnRef>
          <a:fillRef idx="0">
            <a:schemeClr val="accent4"/>
          </a:fillRef>
          <a:effectRef idx="0">
            <a:schemeClr val="accent4"/>
          </a:effectRef>
          <a:fontRef idx="minor">
            <a:schemeClr val="tx1"/>
          </a:fontRef>
        </p:style>
      </p:cxnSp>
      <p:cxnSp>
        <p:nvCxnSpPr>
          <p:cNvPr id="308" name="Straight Connector 307">
            <a:extLst>
              <a:ext uri="{FF2B5EF4-FFF2-40B4-BE49-F238E27FC236}">
                <a16:creationId xmlns:a16="http://schemas.microsoft.com/office/drawing/2014/main" id="{E49B9941-7FF3-86FB-B097-9F3056D18AEE}"/>
              </a:ext>
            </a:extLst>
          </p:cNvPr>
          <p:cNvCxnSpPr>
            <a:cxnSpLocks/>
            <a:endCxn id="38" idx="0"/>
          </p:cNvCxnSpPr>
          <p:nvPr/>
        </p:nvCxnSpPr>
        <p:spPr>
          <a:xfrm>
            <a:off x="3714096" y="3215090"/>
            <a:ext cx="903686" cy="1113231"/>
          </a:xfrm>
          <a:prstGeom prst="line">
            <a:avLst/>
          </a:prstGeom>
        </p:spPr>
        <p:style>
          <a:lnRef idx="1">
            <a:schemeClr val="accent4"/>
          </a:lnRef>
          <a:fillRef idx="0">
            <a:schemeClr val="accent4"/>
          </a:fillRef>
          <a:effectRef idx="0">
            <a:schemeClr val="accent4"/>
          </a:effectRef>
          <a:fontRef idx="minor">
            <a:schemeClr val="tx1"/>
          </a:fontRef>
        </p:style>
      </p:cxnSp>
      <p:cxnSp>
        <p:nvCxnSpPr>
          <p:cNvPr id="310" name="Straight Connector 309">
            <a:extLst>
              <a:ext uri="{FF2B5EF4-FFF2-40B4-BE49-F238E27FC236}">
                <a16:creationId xmlns:a16="http://schemas.microsoft.com/office/drawing/2014/main" id="{6E668134-E269-28EC-E1B8-46CE33646CE2}"/>
              </a:ext>
            </a:extLst>
          </p:cNvPr>
          <p:cNvCxnSpPr>
            <a:cxnSpLocks/>
            <a:endCxn id="37" idx="2"/>
          </p:cNvCxnSpPr>
          <p:nvPr/>
        </p:nvCxnSpPr>
        <p:spPr>
          <a:xfrm flipV="1">
            <a:off x="3872484" y="3690365"/>
            <a:ext cx="531876" cy="70325"/>
          </a:xfrm>
          <a:prstGeom prst="line">
            <a:avLst/>
          </a:prstGeom>
        </p:spPr>
        <p:style>
          <a:lnRef idx="1">
            <a:schemeClr val="accent4"/>
          </a:lnRef>
          <a:fillRef idx="0">
            <a:schemeClr val="accent4"/>
          </a:fillRef>
          <a:effectRef idx="0">
            <a:schemeClr val="accent4"/>
          </a:effectRef>
          <a:fontRef idx="minor">
            <a:schemeClr val="tx1"/>
          </a:fontRef>
        </p:style>
      </p:cxnSp>
      <p:cxnSp>
        <p:nvCxnSpPr>
          <p:cNvPr id="311" name="Straight Connector 310">
            <a:extLst>
              <a:ext uri="{FF2B5EF4-FFF2-40B4-BE49-F238E27FC236}">
                <a16:creationId xmlns:a16="http://schemas.microsoft.com/office/drawing/2014/main" id="{B982E234-22EF-D89B-F5D0-CC9DA9F732D2}"/>
              </a:ext>
            </a:extLst>
          </p:cNvPr>
          <p:cNvCxnSpPr>
            <a:cxnSpLocks/>
            <a:stCxn id="28" idx="7"/>
          </p:cNvCxnSpPr>
          <p:nvPr/>
        </p:nvCxnSpPr>
        <p:spPr>
          <a:xfrm flipV="1">
            <a:off x="3808592" y="2125079"/>
            <a:ext cx="728062" cy="636756"/>
          </a:xfrm>
          <a:prstGeom prst="line">
            <a:avLst/>
          </a:prstGeom>
        </p:spPr>
        <p:style>
          <a:lnRef idx="1">
            <a:schemeClr val="accent4"/>
          </a:lnRef>
          <a:fillRef idx="0">
            <a:schemeClr val="accent4"/>
          </a:fillRef>
          <a:effectRef idx="0">
            <a:schemeClr val="accent4"/>
          </a:effectRef>
          <a:fontRef idx="minor">
            <a:schemeClr val="tx1"/>
          </a:fontRef>
        </p:style>
      </p:cxnSp>
      <p:cxnSp>
        <p:nvCxnSpPr>
          <p:cNvPr id="313" name="Straight Connector 312">
            <a:extLst>
              <a:ext uri="{FF2B5EF4-FFF2-40B4-BE49-F238E27FC236}">
                <a16:creationId xmlns:a16="http://schemas.microsoft.com/office/drawing/2014/main" id="{E8B3CC4E-4DED-530B-10FD-15B0819B08D7}"/>
              </a:ext>
            </a:extLst>
          </p:cNvPr>
          <p:cNvCxnSpPr>
            <a:cxnSpLocks/>
            <a:stCxn id="29" idx="7"/>
          </p:cNvCxnSpPr>
          <p:nvPr/>
        </p:nvCxnSpPr>
        <p:spPr>
          <a:xfrm flipV="1">
            <a:off x="3801338" y="2125079"/>
            <a:ext cx="735316" cy="1448119"/>
          </a:xfrm>
          <a:prstGeom prst="line">
            <a:avLst/>
          </a:prstGeom>
        </p:spPr>
        <p:style>
          <a:lnRef idx="1">
            <a:schemeClr val="accent4"/>
          </a:lnRef>
          <a:fillRef idx="0">
            <a:schemeClr val="accent4"/>
          </a:fillRef>
          <a:effectRef idx="0">
            <a:schemeClr val="accent4"/>
          </a:effectRef>
          <a:fontRef idx="minor">
            <a:schemeClr val="tx1"/>
          </a:fontRef>
        </p:style>
      </p:cxnSp>
      <p:cxnSp>
        <p:nvCxnSpPr>
          <p:cNvPr id="315" name="Straight Connector 314">
            <a:extLst>
              <a:ext uri="{FF2B5EF4-FFF2-40B4-BE49-F238E27FC236}">
                <a16:creationId xmlns:a16="http://schemas.microsoft.com/office/drawing/2014/main" id="{6F603652-AB7C-6DA7-EEFA-130BA6C63460}"/>
              </a:ext>
            </a:extLst>
          </p:cNvPr>
          <p:cNvCxnSpPr>
            <a:cxnSpLocks/>
            <a:stCxn id="30" idx="7"/>
          </p:cNvCxnSpPr>
          <p:nvPr/>
        </p:nvCxnSpPr>
        <p:spPr>
          <a:xfrm flipV="1">
            <a:off x="3852847" y="2125079"/>
            <a:ext cx="683807" cy="2233811"/>
          </a:xfrm>
          <a:prstGeom prst="line">
            <a:avLst/>
          </a:prstGeom>
        </p:spPr>
        <p:style>
          <a:lnRef idx="1">
            <a:schemeClr val="accent4"/>
          </a:lnRef>
          <a:fillRef idx="0">
            <a:schemeClr val="accent4"/>
          </a:fillRef>
          <a:effectRef idx="0">
            <a:schemeClr val="accent4"/>
          </a:effectRef>
          <a:fontRef idx="minor">
            <a:schemeClr val="tx1"/>
          </a:fontRef>
        </p:style>
      </p:cxnSp>
      <p:cxnSp>
        <p:nvCxnSpPr>
          <p:cNvPr id="317" name="Straight Connector 316">
            <a:extLst>
              <a:ext uri="{FF2B5EF4-FFF2-40B4-BE49-F238E27FC236}">
                <a16:creationId xmlns:a16="http://schemas.microsoft.com/office/drawing/2014/main" id="{108B1DE1-DECA-BA44-D37B-6164FA6A7237}"/>
              </a:ext>
            </a:extLst>
          </p:cNvPr>
          <p:cNvCxnSpPr>
            <a:cxnSpLocks/>
          </p:cNvCxnSpPr>
          <p:nvPr/>
        </p:nvCxnSpPr>
        <p:spPr>
          <a:xfrm flipV="1">
            <a:off x="3897387" y="3074366"/>
            <a:ext cx="580624" cy="574223"/>
          </a:xfrm>
          <a:prstGeom prst="line">
            <a:avLst/>
          </a:prstGeom>
        </p:spPr>
        <p:style>
          <a:lnRef idx="1">
            <a:schemeClr val="accent4"/>
          </a:lnRef>
          <a:fillRef idx="0">
            <a:schemeClr val="accent4"/>
          </a:fillRef>
          <a:effectRef idx="0">
            <a:schemeClr val="accent4"/>
          </a:effectRef>
          <a:fontRef idx="minor">
            <a:schemeClr val="tx1"/>
          </a:fontRef>
        </p:style>
      </p:cxnSp>
      <p:cxnSp>
        <p:nvCxnSpPr>
          <p:cNvPr id="318" name="Straight Connector 317">
            <a:extLst>
              <a:ext uri="{FF2B5EF4-FFF2-40B4-BE49-F238E27FC236}">
                <a16:creationId xmlns:a16="http://schemas.microsoft.com/office/drawing/2014/main" id="{5379D98C-DFE6-C074-183E-4BCF57D78B08}"/>
              </a:ext>
            </a:extLst>
          </p:cNvPr>
          <p:cNvCxnSpPr>
            <a:cxnSpLocks/>
            <a:endCxn id="37" idx="3"/>
          </p:cNvCxnSpPr>
          <p:nvPr/>
        </p:nvCxnSpPr>
        <p:spPr>
          <a:xfrm flipV="1">
            <a:off x="3882243" y="3861708"/>
            <a:ext cx="595768" cy="517506"/>
          </a:xfrm>
          <a:prstGeom prst="line">
            <a:avLst/>
          </a:prstGeom>
        </p:spPr>
        <p:style>
          <a:lnRef idx="1">
            <a:schemeClr val="accent4"/>
          </a:lnRef>
          <a:fillRef idx="0">
            <a:schemeClr val="accent4"/>
          </a:fillRef>
          <a:effectRef idx="0">
            <a:schemeClr val="accent4"/>
          </a:effectRef>
          <a:fontRef idx="minor">
            <a:schemeClr val="tx1"/>
          </a:fontRef>
        </p:style>
      </p:cxnSp>
      <p:cxnSp>
        <p:nvCxnSpPr>
          <p:cNvPr id="320" name="Straight Connector 319">
            <a:extLst>
              <a:ext uri="{FF2B5EF4-FFF2-40B4-BE49-F238E27FC236}">
                <a16:creationId xmlns:a16="http://schemas.microsoft.com/office/drawing/2014/main" id="{286C5498-0220-716D-8803-B78DEF4109B8}"/>
              </a:ext>
            </a:extLst>
          </p:cNvPr>
          <p:cNvCxnSpPr>
            <a:cxnSpLocks/>
          </p:cNvCxnSpPr>
          <p:nvPr/>
        </p:nvCxnSpPr>
        <p:spPr>
          <a:xfrm flipV="1">
            <a:off x="3723863" y="4514083"/>
            <a:ext cx="836860" cy="42821"/>
          </a:xfrm>
          <a:prstGeom prst="line">
            <a:avLst/>
          </a:prstGeom>
        </p:spPr>
        <p:style>
          <a:lnRef idx="1">
            <a:schemeClr val="accent4"/>
          </a:lnRef>
          <a:fillRef idx="0">
            <a:schemeClr val="accent4"/>
          </a:fillRef>
          <a:effectRef idx="0">
            <a:schemeClr val="accent4"/>
          </a:effectRef>
          <a:fontRef idx="minor">
            <a:schemeClr val="tx1"/>
          </a:fontRef>
        </p:style>
      </p:cxnSp>
      <p:cxnSp>
        <p:nvCxnSpPr>
          <p:cNvPr id="323" name="Straight Connector 322">
            <a:extLst>
              <a:ext uri="{FF2B5EF4-FFF2-40B4-BE49-F238E27FC236}">
                <a16:creationId xmlns:a16="http://schemas.microsoft.com/office/drawing/2014/main" id="{9CD973C0-B904-1952-E9FE-A48D2EEE6105}"/>
              </a:ext>
            </a:extLst>
          </p:cNvPr>
          <p:cNvCxnSpPr>
            <a:cxnSpLocks/>
            <a:endCxn id="36" idx="4"/>
          </p:cNvCxnSpPr>
          <p:nvPr/>
        </p:nvCxnSpPr>
        <p:spPr>
          <a:xfrm flipV="1">
            <a:off x="3769664" y="3094481"/>
            <a:ext cx="886156" cy="1211883"/>
          </a:xfrm>
          <a:prstGeom prst="line">
            <a:avLst/>
          </a:prstGeom>
        </p:spPr>
        <p:style>
          <a:lnRef idx="1">
            <a:schemeClr val="accent4"/>
          </a:lnRef>
          <a:fillRef idx="0">
            <a:schemeClr val="accent4"/>
          </a:fillRef>
          <a:effectRef idx="0">
            <a:schemeClr val="accent4"/>
          </a:effectRef>
          <a:fontRef idx="minor">
            <a:schemeClr val="tx1"/>
          </a:fontRef>
        </p:style>
      </p:cxnSp>
      <p:cxnSp>
        <p:nvCxnSpPr>
          <p:cNvPr id="325" name="Straight Connector 324">
            <a:extLst>
              <a:ext uri="{FF2B5EF4-FFF2-40B4-BE49-F238E27FC236}">
                <a16:creationId xmlns:a16="http://schemas.microsoft.com/office/drawing/2014/main" id="{A74B6A1B-EF24-9966-D9F1-605EEEF659BB}"/>
              </a:ext>
            </a:extLst>
          </p:cNvPr>
          <p:cNvCxnSpPr>
            <a:cxnSpLocks/>
            <a:stCxn id="35" idx="6"/>
            <a:endCxn id="168" idx="2"/>
          </p:cNvCxnSpPr>
          <p:nvPr/>
        </p:nvCxnSpPr>
        <p:spPr>
          <a:xfrm flipV="1">
            <a:off x="4910668" y="1752519"/>
            <a:ext cx="629072" cy="180519"/>
          </a:xfrm>
          <a:prstGeom prst="line">
            <a:avLst/>
          </a:prstGeom>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id="{7650B252-BC7E-A9FD-02BC-5F752020C8B2}"/>
              </a:ext>
            </a:extLst>
          </p:cNvPr>
          <p:cNvCxnSpPr>
            <a:cxnSpLocks/>
            <a:endCxn id="167" idx="3"/>
          </p:cNvCxnSpPr>
          <p:nvPr/>
        </p:nvCxnSpPr>
        <p:spPr>
          <a:xfrm flipV="1">
            <a:off x="4831633" y="2511290"/>
            <a:ext cx="762201" cy="227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id="{A7577617-716B-07F9-2017-04E33A239136}"/>
              </a:ext>
            </a:extLst>
          </p:cNvPr>
          <p:cNvCxnSpPr>
            <a:cxnSpLocks/>
            <a:endCxn id="43" idx="2"/>
          </p:cNvCxnSpPr>
          <p:nvPr/>
        </p:nvCxnSpPr>
        <p:spPr>
          <a:xfrm flipV="1">
            <a:off x="4923056" y="3497581"/>
            <a:ext cx="616684" cy="165348"/>
          </a:xfrm>
          <a:prstGeom prst="line">
            <a:avLst/>
          </a:prstGeom>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a16="http://schemas.microsoft.com/office/drawing/2014/main" id="{2F3F7243-2A03-8427-C703-7F5611646AB4}"/>
              </a:ext>
            </a:extLst>
          </p:cNvPr>
          <p:cNvCxnSpPr>
            <a:cxnSpLocks/>
          </p:cNvCxnSpPr>
          <p:nvPr/>
        </p:nvCxnSpPr>
        <p:spPr>
          <a:xfrm flipV="1">
            <a:off x="4707329" y="4264752"/>
            <a:ext cx="808404" cy="268934"/>
          </a:xfrm>
          <a:prstGeom prst="line">
            <a:avLst/>
          </a:prstGeom>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39B18B51-934B-2DDF-4572-BA832B048CD3}"/>
              </a:ext>
            </a:extLst>
          </p:cNvPr>
          <p:cNvCxnSpPr>
            <a:cxnSpLocks/>
            <a:stCxn id="38" idx="5"/>
            <a:endCxn id="170" idx="2"/>
          </p:cNvCxnSpPr>
          <p:nvPr/>
        </p:nvCxnSpPr>
        <p:spPr>
          <a:xfrm>
            <a:off x="4795591" y="4741980"/>
            <a:ext cx="744149" cy="7871"/>
          </a:xfrm>
          <a:prstGeom prst="line">
            <a:avLst/>
          </a:prstGeom>
        </p:spPr>
        <p:style>
          <a:lnRef idx="1">
            <a:schemeClr val="accent1"/>
          </a:lnRef>
          <a:fillRef idx="0">
            <a:schemeClr val="accent1"/>
          </a:fillRef>
          <a:effectRef idx="0">
            <a:schemeClr val="accent1"/>
          </a:effectRef>
          <a:fontRef idx="minor">
            <a:schemeClr val="tx1"/>
          </a:fontRef>
        </p:style>
      </p:cxnSp>
      <p:cxnSp>
        <p:nvCxnSpPr>
          <p:cNvPr id="342" name="Straight Connector 341">
            <a:extLst>
              <a:ext uri="{FF2B5EF4-FFF2-40B4-BE49-F238E27FC236}">
                <a16:creationId xmlns:a16="http://schemas.microsoft.com/office/drawing/2014/main" id="{1DD3B207-93F8-57AA-4D10-9244B016E05A}"/>
              </a:ext>
            </a:extLst>
          </p:cNvPr>
          <p:cNvCxnSpPr>
            <a:cxnSpLocks/>
          </p:cNvCxnSpPr>
          <p:nvPr/>
        </p:nvCxnSpPr>
        <p:spPr>
          <a:xfrm>
            <a:off x="4815718" y="2110112"/>
            <a:ext cx="700015" cy="98435"/>
          </a:xfrm>
          <a:prstGeom prst="line">
            <a:avLst/>
          </a:prstGeom>
        </p:spPr>
        <p:style>
          <a:lnRef idx="1">
            <a:schemeClr val="accent1"/>
          </a:lnRef>
          <a:fillRef idx="0">
            <a:schemeClr val="accent1"/>
          </a:fillRef>
          <a:effectRef idx="0">
            <a:schemeClr val="accent1"/>
          </a:effectRef>
          <a:fontRef idx="minor">
            <a:schemeClr val="tx1"/>
          </a:fontRef>
        </p:style>
      </p:cxnSp>
      <p:cxnSp>
        <p:nvCxnSpPr>
          <p:cNvPr id="343" name="Straight Connector 342">
            <a:extLst>
              <a:ext uri="{FF2B5EF4-FFF2-40B4-BE49-F238E27FC236}">
                <a16:creationId xmlns:a16="http://schemas.microsoft.com/office/drawing/2014/main" id="{FF4F20DB-9C5E-604F-F2D6-A5EBA620CBBD}"/>
              </a:ext>
            </a:extLst>
          </p:cNvPr>
          <p:cNvCxnSpPr>
            <a:cxnSpLocks/>
            <a:endCxn id="42" idx="3"/>
          </p:cNvCxnSpPr>
          <p:nvPr/>
        </p:nvCxnSpPr>
        <p:spPr>
          <a:xfrm>
            <a:off x="4885018" y="2874786"/>
            <a:ext cx="728373" cy="186064"/>
          </a:xfrm>
          <a:prstGeom prst="line">
            <a:avLst/>
          </a:prstGeom>
        </p:spPr>
        <p:style>
          <a:lnRef idx="1">
            <a:schemeClr val="accent1"/>
          </a:lnRef>
          <a:fillRef idx="0">
            <a:schemeClr val="accent1"/>
          </a:fillRef>
          <a:effectRef idx="0">
            <a:schemeClr val="accent1"/>
          </a:effectRef>
          <a:fontRef idx="minor">
            <a:schemeClr val="tx1"/>
          </a:fontRef>
        </p:style>
      </p:cxnSp>
      <p:cxnSp>
        <p:nvCxnSpPr>
          <p:cNvPr id="345" name="Straight Connector 344">
            <a:extLst>
              <a:ext uri="{FF2B5EF4-FFF2-40B4-BE49-F238E27FC236}">
                <a16:creationId xmlns:a16="http://schemas.microsoft.com/office/drawing/2014/main" id="{CFEBCD51-4775-FA4A-7F04-3EC0E82E2DEC}"/>
              </a:ext>
            </a:extLst>
          </p:cNvPr>
          <p:cNvCxnSpPr>
            <a:cxnSpLocks/>
            <a:endCxn id="43" idx="1"/>
          </p:cNvCxnSpPr>
          <p:nvPr/>
        </p:nvCxnSpPr>
        <p:spPr>
          <a:xfrm>
            <a:off x="4839725" y="3011489"/>
            <a:ext cx="773666" cy="314749"/>
          </a:xfrm>
          <a:prstGeom prst="line">
            <a:avLst/>
          </a:prstGeom>
        </p:spPr>
        <p:style>
          <a:lnRef idx="1">
            <a:schemeClr val="accent1"/>
          </a:lnRef>
          <a:fillRef idx="0">
            <a:schemeClr val="accent1"/>
          </a:fillRef>
          <a:effectRef idx="0">
            <a:schemeClr val="accent1"/>
          </a:effectRef>
          <a:fontRef idx="minor">
            <a:schemeClr val="tx1"/>
          </a:fontRef>
        </p:style>
      </p:cxnSp>
      <p:cxnSp>
        <p:nvCxnSpPr>
          <p:cNvPr id="347" name="Straight Connector 346">
            <a:extLst>
              <a:ext uri="{FF2B5EF4-FFF2-40B4-BE49-F238E27FC236}">
                <a16:creationId xmlns:a16="http://schemas.microsoft.com/office/drawing/2014/main" id="{266D65D3-C0E8-1457-5D69-EE3623C03D52}"/>
              </a:ext>
            </a:extLst>
          </p:cNvPr>
          <p:cNvCxnSpPr>
            <a:cxnSpLocks/>
          </p:cNvCxnSpPr>
          <p:nvPr/>
        </p:nvCxnSpPr>
        <p:spPr>
          <a:xfrm>
            <a:off x="4854196" y="3737390"/>
            <a:ext cx="728373" cy="186064"/>
          </a:xfrm>
          <a:prstGeom prst="line">
            <a:avLst/>
          </a:prstGeom>
        </p:spPr>
        <p:style>
          <a:lnRef idx="1">
            <a:schemeClr val="accent1"/>
          </a:lnRef>
          <a:fillRef idx="0">
            <a:schemeClr val="accent1"/>
          </a:fillRef>
          <a:effectRef idx="0">
            <a:schemeClr val="accent1"/>
          </a:effectRef>
          <a:fontRef idx="minor">
            <a:schemeClr val="tx1"/>
          </a:fontRef>
        </p:style>
      </p:cxnSp>
      <p:cxnSp>
        <p:nvCxnSpPr>
          <p:cNvPr id="348" name="Straight Connector 347">
            <a:extLst>
              <a:ext uri="{FF2B5EF4-FFF2-40B4-BE49-F238E27FC236}">
                <a16:creationId xmlns:a16="http://schemas.microsoft.com/office/drawing/2014/main" id="{2FEFDCC9-347B-3FC5-7975-9CDBF5ADB97D}"/>
              </a:ext>
            </a:extLst>
          </p:cNvPr>
          <p:cNvCxnSpPr>
            <a:cxnSpLocks/>
            <a:stCxn id="37" idx="5"/>
            <a:endCxn id="170" idx="1"/>
          </p:cNvCxnSpPr>
          <p:nvPr/>
        </p:nvCxnSpPr>
        <p:spPr>
          <a:xfrm>
            <a:off x="4833629" y="3861708"/>
            <a:ext cx="779762" cy="716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2" name="Straight Connector 351">
            <a:extLst>
              <a:ext uri="{FF2B5EF4-FFF2-40B4-BE49-F238E27FC236}">
                <a16:creationId xmlns:a16="http://schemas.microsoft.com/office/drawing/2014/main" id="{9C478215-82D3-F6AF-92AE-B94C3C58DD55}"/>
              </a:ext>
            </a:extLst>
          </p:cNvPr>
          <p:cNvCxnSpPr>
            <a:cxnSpLocks/>
            <a:endCxn id="42" idx="2"/>
          </p:cNvCxnSpPr>
          <p:nvPr/>
        </p:nvCxnSpPr>
        <p:spPr>
          <a:xfrm>
            <a:off x="4799124" y="2123156"/>
            <a:ext cx="740616" cy="766351"/>
          </a:xfrm>
          <a:prstGeom prst="line">
            <a:avLst/>
          </a:prstGeom>
        </p:spPr>
        <p:style>
          <a:lnRef idx="1">
            <a:schemeClr val="accent1"/>
          </a:lnRef>
          <a:fillRef idx="0">
            <a:schemeClr val="accent1"/>
          </a:fillRef>
          <a:effectRef idx="0">
            <a:schemeClr val="accent1"/>
          </a:effectRef>
          <a:fontRef idx="minor">
            <a:schemeClr val="tx1"/>
          </a:fontRef>
        </p:style>
      </p:cxnSp>
      <p:cxnSp>
        <p:nvCxnSpPr>
          <p:cNvPr id="355" name="Straight Connector 354">
            <a:extLst>
              <a:ext uri="{FF2B5EF4-FFF2-40B4-BE49-F238E27FC236}">
                <a16:creationId xmlns:a16="http://schemas.microsoft.com/office/drawing/2014/main" id="{90EBF44E-8FBA-AA36-576B-8FC6D119794A}"/>
              </a:ext>
            </a:extLst>
          </p:cNvPr>
          <p:cNvCxnSpPr>
            <a:cxnSpLocks/>
            <a:endCxn id="169" idx="1"/>
          </p:cNvCxnSpPr>
          <p:nvPr/>
        </p:nvCxnSpPr>
        <p:spPr>
          <a:xfrm>
            <a:off x="4799661" y="3015970"/>
            <a:ext cx="813730" cy="94958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7" name="Straight Connector 356">
            <a:extLst>
              <a:ext uri="{FF2B5EF4-FFF2-40B4-BE49-F238E27FC236}">
                <a16:creationId xmlns:a16="http://schemas.microsoft.com/office/drawing/2014/main" id="{CEFBB99A-1F3A-1773-3BC0-294CC75FBF8C}"/>
              </a:ext>
            </a:extLst>
          </p:cNvPr>
          <p:cNvCxnSpPr>
            <a:cxnSpLocks/>
            <a:endCxn id="43" idx="2"/>
          </p:cNvCxnSpPr>
          <p:nvPr/>
        </p:nvCxnSpPr>
        <p:spPr>
          <a:xfrm>
            <a:off x="4732927" y="2176548"/>
            <a:ext cx="806813" cy="1321033"/>
          </a:xfrm>
          <a:prstGeom prst="line">
            <a:avLst/>
          </a:prstGeom>
        </p:spPr>
        <p:style>
          <a:lnRef idx="1">
            <a:schemeClr val="accent1"/>
          </a:lnRef>
          <a:fillRef idx="0">
            <a:schemeClr val="accent1"/>
          </a:fillRef>
          <a:effectRef idx="0">
            <a:schemeClr val="accent1"/>
          </a:effectRef>
          <a:fontRef idx="minor">
            <a:schemeClr val="tx1"/>
          </a:fontRef>
        </p:style>
      </p:cxnSp>
      <p:cxnSp>
        <p:nvCxnSpPr>
          <p:cNvPr id="359" name="Straight Connector 358">
            <a:extLst>
              <a:ext uri="{FF2B5EF4-FFF2-40B4-BE49-F238E27FC236}">
                <a16:creationId xmlns:a16="http://schemas.microsoft.com/office/drawing/2014/main" id="{127C8422-6288-AE54-B2E2-6662ED6ED7B0}"/>
              </a:ext>
            </a:extLst>
          </p:cNvPr>
          <p:cNvCxnSpPr>
            <a:cxnSpLocks/>
          </p:cNvCxnSpPr>
          <p:nvPr/>
        </p:nvCxnSpPr>
        <p:spPr>
          <a:xfrm>
            <a:off x="4709986" y="3033030"/>
            <a:ext cx="895722" cy="1545478"/>
          </a:xfrm>
          <a:prstGeom prst="line">
            <a:avLst/>
          </a:prstGeom>
        </p:spPr>
        <p:style>
          <a:lnRef idx="1">
            <a:schemeClr val="accent1"/>
          </a:lnRef>
          <a:fillRef idx="0">
            <a:schemeClr val="accent1"/>
          </a:fillRef>
          <a:effectRef idx="0">
            <a:schemeClr val="accent1"/>
          </a:effectRef>
          <a:fontRef idx="minor">
            <a:schemeClr val="tx1"/>
          </a:fontRef>
        </p:style>
      </p:cxnSp>
      <p:cxnSp>
        <p:nvCxnSpPr>
          <p:cNvPr id="361" name="Straight Connector 360">
            <a:extLst>
              <a:ext uri="{FF2B5EF4-FFF2-40B4-BE49-F238E27FC236}">
                <a16:creationId xmlns:a16="http://schemas.microsoft.com/office/drawing/2014/main" id="{AABC5E8B-C520-8777-41C7-56D0EE26E67B}"/>
              </a:ext>
            </a:extLst>
          </p:cNvPr>
          <p:cNvCxnSpPr>
            <a:cxnSpLocks/>
            <a:endCxn id="169" idx="1"/>
          </p:cNvCxnSpPr>
          <p:nvPr/>
        </p:nvCxnSpPr>
        <p:spPr>
          <a:xfrm>
            <a:off x="4703166" y="2178163"/>
            <a:ext cx="910225" cy="1787392"/>
          </a:xfrm>
          <a:prstGeom prst="line">
            <a:avLst/>
          </a:prstGeom>
        </p:spPr>
        <p:style>
          <a:lnRef idx="1">
            <a:schemeClr val="accent1"/>
          </a:lnRef>
          <a:fillRef idx="0">
            <a:schemeClr val="accent1"/>
          </a:fillRef>
          <a:effectRef idx="0">
            <a:schemeClr val="accent1"/>
          </a:effectRef>
          <a:fontRef idx="minor">
            <a:schemeClr val="tx1"/>
          </a:fontRef>
        </p:style>
      </p:cxnSp>
      <p:cxnSp>
        <p:nvCxnSpPr>
          <p:cNvPr id="363" name="Straight Connector 362">
            <a:extLst>
              <a:ext uri="{FF2B5EF4-FFF2-40B4-BE49-F238E27FC236}">
                <a16:creationId xmlns:a16="http://schemas.microsoft.com/office/drawing/2014/main" id="{EC5800C4-89B1-B3A1-6251-E50B6CFAE611}"/>
              </a:ext>
            </a:extLst>
          </p:cNvPr>
          <p:cNvCxnSpPr>
            <a:cxnSpLocks/>
            <a:endCxn id="170" idx="1"/>
          </p:cNvCxnSpPr>
          <p:nvPr/>
        </p:nvCxnSpPr>
        <p:spPr>
          <a:xfrm>
            <a:off x="4613739" y="2171331"/>
            <a:ext cx="999652" cy="2407177"/>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0" name="Oval 169">
                <a:extLst>
                  <a:ext uri="{FF2B5EF4-FFF2-40B4-BE49-F238E27FC236}">
                    <a16:creationId xmlns:a16="http://schemas.microsoft.com/office/drawing/2014/main" id="{DF92E950-BB08-2DBA-1799-110DA7F328EB}"/>
                  </a:ext>
                </a:extLst>
              </p:cNvPr>
              <p:cNvSpPr/>
              <p:nvPr/>
            </p:nvSpPr>
            <p:spPr>
              <a:xfrm>
                <a:off x="5539740" y="4507535"/>
                <a:ext cx="502920" cy="484632"/>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2</m:t>
                          </m:r>
                        </m:sub>
                      </m:sSub>
                    </m:oMath>
                  </m:oMathPara>
                </a14:m>
                <a:endParaRPr lang="en-US" dirty="0"/>
              </a:p>
            </p:txBody>
          </p:sp>
        </mc:Choice>
        <mc:Fallback xmlns="">
          <p:sp>
            <p:nvSpPr>
              <p:cNvPr id="170" name="Oval 169">
                <a:extLst>
                  <a:ext uri="{FF2B5EF4-FFF2-40B4-BE49-F238E27FC236}">
                    <a16:creationId xmlns:a16="http://schemas.microsoft.com/office/drawing/2014/main" id="{DF92E950-BB08-2DBA-1799-110DA7F328EB}"/>
                  </a:ext>
                </a:extLst>
              </p:cNvPr>
              <p:cNvSpPr>
                <a:spLocks noRot="1" noChangeAspect="1" noMove="1" noResize="1" noEditPoints="1" noAdjustHandles="1" noChangeArrowheads="1" noChangeShapeType="1" noTextEdit="1"/>
              </p:cNvSpPr>
              <p:nvPr/>
            </p:nvSpPr>
            <p:spPr>
              <a:xfrm>
                <a:off x="5539740" y="4507535"/>
                <a:ext cx="502920" cy="484632"/>
              </a:xfrm>
              <a:prstGeom prst="ellipse">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Oval 42">
                <a:extLst>
                  <a:ext uri="{FF2B5EF4-FFF2-40B4-BE49-F238E27FC236}">
                    <a16:creationId xmlns:a16="http://schemas.microsoft.com/office/drawing/2014/main" id="{A6B0E075-2AAC-2270-87DF-213366602DFC}"/>
                  </a:ext>
                </a:extLst>
              </p:cNvPr>
              <p:cNvSpPr/>
              <p:nvPr/>
            </p:nvSpPr>
            <p:spPr>
              <a:xfrm>
                <a:off x="5539740" y="3255265"/>
                <a:ext cx="502920" cy="484632"/>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2</m:t>
                          </m:r>
                        </m:sub>
                      </m:sSub>
                    </m:oMath>
                  </m:oMathPara>
                </a14:m>
                <a:endParaRPr lang="en-US" dirty="0"/>
              </a:p>
            </p:txBody>
          </p:sp>
        </mc:Choice>
        <mc:Fallback xmlns="">
          <p:sp>
            <p:nvSpPr>
              <p:cNvPr id="43" name="Oval 42">
                <a:extLst>
                  <a:ext uri="{FF2B5EF4-FFF2-40B4-BE49-F238E27FC236}">
                    <a16:creationId xmlns:a16="http://schemas.microsoft.com/office/drawing/2014/main" id="{A6B0E075-2AAC-2270-87DF-213366602DFC}"/>
                  </a:ext>
                </a:extLst>
              </p:cNvPr>
              <p:cNvSpPr>
                <a:spLocks noRot="1" noChangeAspect="1" noMove="1" noResize="1" noEditPoints="1" noAdjustHandles="1" noChangeArrowheads="1" noChangeShapeType="1" noTextEdit="1"/>
              </p:cNvSpPr>
              <p:nvPr/>
            </p:nvSpPr>
            <p:spPr>
              <a:xfrm>
                <a:off x="5539740" y="3255265"/>
                <a:ext cx="502920" cy="484632"/>
              </a:xfrm>
              <a:prstGeom prst="ellipse">
                <a:avLst/>
              </a:prstGeom>
              <a:blipFill>
                <a:blip r:embed="rId5"/>
                <a:stretch>
                  <a:fillRect/>
                </a:stretch>
              </a:blipFill>
            </p:spPr>
            <p:txBody>
              <a:bodyPr/>
              <a:lstStyle/>
              <a:p>
                <a:r>
                  <a:rPr lang="en-US">
                    <a:noFill/>
                  </a:rPr>
                  <a:t> </a:t>
                </a:r>
              </a:p>
            </p:txBody>
          </p:sp>
        </mc:Fallback>
      </mc:AlternateContent>
      <p:sp>
        <p:nvSpPr>
          <p:cNvPr id="35" name="Oval 34">
            <a:extLst>
              <a:ext uri="{FF2B5EF4-FFF2-40B4-BE49-F238E27FC236}">
                <a16:creationId xmlns:a16="http://schemas.microsoft.com/office/drawing/2014/main" id="{45F68A51-55B7-1E92-5241-56D350437BED}"/>
              </a:ext>
            </a:extLst>
          </p:cNvPr>
          <p:cNvSpPr/>
          <p:nvPr/>
        </p:nvSpPr>
        <p:spPr>
          <a:xfrm>
            <a:off x="4407748" y="1690722"/>
            <a:ext cx="502920" cy="484632"/>
          </a:xfrm>
          <a:prstGeom prst="ellipse">
            <a:avLst/>
          </a:prstGeom>
          <a:solidFill>
            <a:schemeClr val="accent5">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cxnSp>
        <p:nvCxnSpPr>
          <p:cNvPr id="371" name="Straight Connector 370">
            <a:extLst>
              <a:ext uri="{FF2B5EF4-FFF2-40B4-BE49-F238E27FC236}">
                <a16:creationId xmlns:a16="http://schemas.microsoft.com/office/drawing/2014/main" id="{ABB985CC-DF34-9DAE-9DA1-691DD3A4C49B}"/>
              </a:ext>
            </a:extLst>
          </p:cNvPr>
          <p:cNvCxnSpPr>
            <a:cxnSpLocks/>
          </p:cNvCxnSpPr>
          <p:nvPr/>
        </p:nvCxnSpPr>
        <p:spPr>
          <a:xfrm flipV="1">
            <a:off x="4672382" y="2368138"/>
            <a:ext cx="1009834" cy="2196663"/>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7" name="Oval 166">
                <a:extLst>
                  <a:ext uri="{FF2B5EF4-FFF2-40B4-BE49-F238E27FC236}">
                    <a16:creationId xmlns:a16="http://schemas.microsoft.com/office/drawing/2014/main" id="{262D4487-1C05-0792-F4C5-E8FF65FD45FA}"/>
                  </a:ext>
                </a:extLst>
              </p:cNvPr>
              <p:cNvSpPr/>
              <p:nvPr/>
            </p:nvSpPr>
            <p:spPr>
              <a:xfrm>
                <a:off x="5520183" y="2097631"/>
                <a:ext cx="502920" cy="484632"/>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i="1" smtClean="0">
                              <a:solidFill>
                                <a:schemeClr val="bg1"/>
                              </a:solidFill>
                              <a:latin typeface="Cambria Math" panose="02040503050406030204" pitchFamily="18" charset="0"/>
                              <a:cs typeface="Times New Roman" panose="02020603050405020304" pitchFamily="18" charset="0"/>
                            </a:rPr>
                          </m:ctrlPr>
                        </m:sSubSupPr>
                        <m:e>
                          <m:r>
                            <a:rPr lang="en-US" i="1">
                              <a:solidFill>
                                <a:schemeClr val="bg1"/>
                              </a:solidFill>
                              <a:latin typeface="Cambria Math" panose="02040503050406030204" pitchFamily="18" charset="0"/>
                              <a:cs typeface="Times New Roman" panose="02020603050405020304" pitchFamily="18" charset="0"/>
                            </a:rPr>
                            <m:t>𝑎</m:t>
                          </m:r>
                        </m:e>
                        <m:sub>
                          <m:r>
                            <a:rPr lang="en-US" i="1">
                              <a:solidFill>
                                <a:schemeClr val="bg1"/>
                              </a:solidFill>
                              <a:latin typeface="Cambria Math" panose="02040503050406030204" pitchFamily="18" charset="0"/>
                              <a:cs typeface="Times New Roman" panose="02020603050405020304" pitchFamily="18" charset="0"/>
                            </a:rPr>
                            <m:t>0</m:t>
                          </m:r>
                        </m:sub>
                        <m:sup>
                          <m:r>
                            <a:rPr lang="en-US" b="0" i="1" smtClean="0">
                              <a:solidFill>
                                <a:schemeClr val="bg1"/>
                              </a:solidFill>
                              <a:latin typeface="Cambria Math" panose="02040503050406030204" pitchFamily="18" charset="0"/>
                              <a:cs typeface="Times New Roman" panose="02020603050405020304" pitchFamily="18" charset="0"/>
                            </a:rPr>
                            <m:t>𝑣</m:t>
                          </m:r>
                        </m:sup>
                      </m:sSubSup>
                    </m:oMath>
                  </m:oMathPara>
                </a14:m>
                <a:endParaRPr lang="en-US" dirty="0"/>
              </a:p>
            </p:txBody>
          </p:sp>
        </mc:Choice>
        <mc:Fallback xmlns="">
          <p:sp>
            <p:nvSpPr>
              <p:cNvPr id="167" name="Oval 166">
                <a:extLst>
                  <a:ext uri="{FF2B5EF4-FFF2-40B4-BE49-F238E27FC236}">
                    <a16:creationId xmlns:a16="http://schemas.microsoft.com/office/drawing/2014/main" id="{262D4487-1C05-0792-F4C5-E8FF65FD45FA}"/>
                  </a:ext>
                </a:extLst>
              </p:cNvPr>
              <p:cNvSpPr>
                <a:spLocks noRot="1" noChangeAspect="1" noMove="1" noResize="1" noEditPoints="1" noAdjustHandles="1" noChangeArrowheads="1" noChangeShapeType="1" noTextEdit="1"/>
              </p:cNvSpPr>
              <p:nvPr/>
            </p:nvSpPr>
            <p:spPr>
              <a:xfrm>
                <a:off x="5520183" y="2097631"/>
                <a:ext cx="502920" cy="484632"/>
              </a:xfrm>
              <a:prstGeom prst="ellipse">
                <a:avLst/>
              </a:prstGeom>
              <a:blipFill>
                <a:blip r:embed="rId6"/>
                <a:stretch>
                  <a:fillRect/>
                </a:stretch>
              </a:blipFill>
            </p:spPr>
            <p:txBody>
              <a:bodyPr/>
              <a:lstStyle/>
              <a:p>
                <a:r>
                  <a:rPr lang="en-US">
                    <a:noFill/>
                  </a:rPr>
                  <a:t> </a:t>
                </a:r>
              </a:p>
            </p:txBody>
          </p:sp>
        </mc:Fallback>
      </mc:AlternateContent>
      <p:cxnSp>
        <p:nvCxnSpPr>
          <p:cNvPr id="373" name="Straight Connector 372">
            <a:extLst>
              <a:ext uri="{FF2B5EF4-FFF2-40B4-BE49-F238E27FC236}">
                <a16:creationId xmlns:a16="http://schemas.microsoft.com/office/drawing/2014/main" id="{72B27756-AD96-7BC6-5DA2-A4D1B6AD7A24}"/>
              </a:ext>
            </a:extLst>
          </p:cNvPr>
          <p:cNvCxnSpPr>
            <a:cxnSpLocks/>
            <a:endCxn id="168" idx="3"/>
          </p:cNvCxnSpPr>
          <p:nvPr/>
        </p:nvCxnSpPr>
        <p:spPr>
          <a:xfrm flipV="1">
            <a:off x="4591244" y="1923862"/>
            <a:ext cx="1022147" cy="2585626"/>
          </a:xfrm>
          <a:prstGeom prst="line">
            <a:avLst/>
          </a:prstGeom>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ACECA082-5F56-50A8-E4D6-3FDE47196622}"/>
              </a:ext>
            </a:extLst>
          </p:cNvPr>
          <p:cNvSpPr/>
          <p:nvPr/>
        </p:nvSpPr>
        <p:spPr>
          <a:xfrm>
            <a:off x="4366322" y="4328321"/>
            <a:ext cx="502920" cy="484632"/>
          </a:xfrm>
          <a:prstGeom prst="ellipse">
            <a:avLst/>
          </a:prstGeom>
          <a:solidFill>
            <a:schemeClr val="accent5">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5" name="Oval 14">
                <a:extLst>
                  <a:ext uri="{FF2B5EF4-FFF2-40B4-BE49-F238E27FC236}">
                    <a16:creationId xmlns:a16="http://schemas.microsoft.com/office/drawing/2014/main" id="{C1C31042-0D47-B36F-0DBF-E14C4256E1A6}"/>
                  </a:ext>
                </a:extLst>
              </p:cNvPr>
              <p:cNvSpPr/>
              <p:nvPr/>
            </p:nvSpPr>
            <p:spPr>
              <a:xfrm>
                <a:off x="1387857" y="1446150"/>
                <a:ext cx="502920" cy="484632"/>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cs typeface="Times New Roman" panose="02020603050405020304" pitchFamily="18" charset="0"/>
                            </a:rPr>
                          </m:ctrlPr>
                        </m:sSubSupPr>
                        <m:e>
                          <m:r>
                            <a:rPr lang="en-US" i="1">
                              <a:latin typeface="Cambria Math" panose="02040503050406030204" pitchFamily="18" charset="0"/>
                              <a:ea typeface="Cambria Math" panose="02040503050406030204" pitchFamily="18" charset="0"/>
                              <a:cs typeface="Times New Roman" panose="02020603050405020304" pitchFamily="18" charset="0"/>
                            </a:rPr>
                            <m:t>𝜆</m:t>
                          </m:r>
                        </m:e>
                        <m:sub>
                          <m:r>
                            <a:rPr lang="en-US" i="1">
                              <a:latin typeface="Cambria Math" panose="02040503050406030204" pitchFamily="18" charset="0"/>
                              <a:cs typeface="Times New Roman" panose="02020603050405020304" pitchFamily="18" charset="0"/>
                            </a:rPr>
                            <m:t>𝑥</m:t>
                          </m:r>
                        </m:sub>
                        <m:sup>
                          <m:r>
                            <a:rPr lang="en-US" i="1">
                              <a:latin typeface="Cambria Math" panose="02040503050406030204" pitchFamily="18" charset="0"/>
                              <a:cs typeface="Times New Roman" panose="02020603050405020304" pitchFamily="18" charset="0"/>
                            </a:rPr>
                            <m:t>1</m:t>
                          </m:r>
                        </m:sup>
                      </m:sSubSup>
                    </m:oMath>
                  </m:oMathPara>
                </a14:m>
                <a:endParaRPr lang="en-US" dirty="0"/>
              </a:p>
            </p:txBody>
          </p:sp>
        </mc:Choice>
        <mc:Fallback xmlns="">
          <p:sp>
            <p:nvSpPr>
              <p:cNvPr id="15" name="Oval 14">
                <a:extLst>
                  <a:ext uri="{FF2B5EF4-FFF2-40B4-BE49-F238E27FC236}">
                    <a16:creationId xmlns:a16="http://schemas.microsoft.com/office/drawing/2014/main" id="{C1C31042-0D47-B36F-0DBF-E14C4256E1A6}"/>
                  </a:ext>
                </a:extLst>
              </p:cNvPr>
              <p:cNvSpPr>
                <a:spLocks noRot="1" noChangeAspect="1" noMove="1" noResize="1" noEditPoints="1" noAdjustHandles="1" noChangeArrowheads="1" noChangeShapeType="1" noTextEdit="1"/>
              </p:cNvSpPr>
              <p:nvPr/>
            </p:nvSpPr>
            <p:spPr>
              <a:xfrm>
                <a:off x="1387857" y="1446150"/>
                <a:ext cx="502920" cy="484632"/>
              </a:xfrm>
              <a:prstGeom prst="ellipse">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Oval 17">
                <a:extLst>
                  <a:ext uri="{FF2B5EF4-FFF2-40B4-BE49-F238E27FC236}">
                    <a16:creationId xmlns:a16="http://schemas.microsoft.com/office/drawing/2014/main" id="{7F09F59D-6B40-7411-8E22-39B10BBF2E22}"/>
                  </a:ext>
                </a:extLst>
              </p:cNvPr>
              <p:cNvSpPr/>
              <p:nvPr/>
            </p:nvSpPr>
            <p:spPr>
              <a:xfrm>
                <a:off x="1360170" y="2026919"/>
                <a:ext cx="502920" cy="484632"/>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cs typeface="Times New Roman" panose="02020603050405020304" pitchFamily="18" charset="0"/>
                            </a:rPr>
                          </m:ctrlPr>
                        </m:sSubSupPr>
                        <m:e>
                          <m:r>
                            <a:rPr lang="en-US" i="1">
                              <a:latin typeface="Cambria Math" panose="02040503050406030204" pitchFamily="18" charset="0"/>
                              <a:ea typeface="Cambria Math" panose="02040503050406030204" pitchFamily="18" charset="0"/>
                              <a:cs typeface="Times New Roman" panose="02020603050405020304" pitchFamily="18" charset="0"/>
                            </a:rPr>
                            <m:t>𝜆</m:t>
                          </m:r>
                        </m:e>
                        <m:sub>
                          <m:r>
                            <a:rPr lang="en-US" i="1">
                              <a:latin typeface="Cambria Math" panose="02040503050406030204" pitchFamily="18" charset="0"/>
                              <a:cs typeface="Times New Roman" panose="02020603050405020304" pitchFamily="18" charset="0"/>
                            </a:rPr>
                            <m:t>𝑥</m:t>
                          </m:r>
                        </m:sub>
                        <m:sup>
                          <m:r>
                            <a:rPr lang="en-US" i="1">
                              <a:latin typeface="Cambria Math" panose="02040503050406030204" pitchFamily="18" charset="0"/>
                              <a:cs typeface="Times New Roman" panose="02020603050405020304" pitchFamily="18" charset="0"/>
                            </a:rPr>
                            <m:t>2</m:t>
                          </m:r>
                        </m:sup>
                      </m:sSubSup>
                    </m:oMath>
                  </m:oMathPara>
                </a14:m>
                <a:endParaRPr lang="en-US" dirty="0"/>
              </a:p>
            </p:txBody>
          </p:sp>
        </mc:Choice>
        <mc:Fallback xmlns="">
          <p:sp>
            <p:nvSpPr>
              <p:cNvPr id="18" name="Oval 17">
                <a:extLst>
                  <a:ext uri="{FF2B5EF4-FFF2-40B4-BE49-F238E27FC236}">
                    <a16:creationId xmlns:a16="http://schemas.microsoft.com/office/drawing/2014/main" id="{7F09F59D-6B40-7411-8E22-39B10BBF2E22}"/>
                  </a:ext>
                </a:extLst>
              </p:cNvPr>
              <p:cNvSpPr>
                <a:spLocks noRot="1" noChangeAspect="1" noMove="1" noResize="1" noEditPoints="1" noAdjustHandles="1" noChangeArrowheads="1" noChangeShapeType="1" noTextEdit="1"/>
              </p:cNvSpPr>
              <p:nvPr/>
            </p:nvSpPr>
            <p:spPr>
              <a:xfrm>
                <a:off x="1360170" y="2026919"/>
                <a:ext cx="502920" cy="484632"/>
              </a:xfrm>
              <a:prstGeom prst="ellipse">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Oval 19">
                <a:extLst>
                  <a:ext uri="{FF2B5EF4-FFF2-40B4-BE49-F238E27FC236}">
                    <a16:creationId xmlns:a16="http://schemas.microsoft.com/office/drawing/2014/main" id="{CCEF0222-5CEF-EEEA-B0FB-0BE93D98CA62}"/>
                  </a:ext>
                </a:extLst>
              </p:cNvPr>
              <p:cNvSpPr/>
              <p:nvPr/>
            </p:nvSpPr>
            <p:spPr>
              <a:xfrm>
                <a:off x="1373124" y="3255265"/>
                <a:ext cx="502920" cy="484632"/>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cs typeface="Times New Roman" panose="02020603050405020304" pitchFamily="18" charset="0"/>
                            </a:rPr>
                          </m:ctrlPr>
                        </m:sSubSupPr>
                        <m:e>
                          <m:r>
                            <a:rPr lang="en-US" i="1">
                              <a:latin typeface="Cambria Math" panose="02040503050406030204" pitchFamily="18" charset="0"/>
                              <a:ea typeface="Cambria Math" panose="02040503050406030204" pitchFamily="18" charset="0"/>
                              <a:cs typeface="Times New Roman" panose="02020603050405020304" pitchFamily="18" charset="0"/>
                            </a:rPr>
                            <m:t>𝜆</m:t>
                          </m:r>
                        </m:e>
                        <m:sub>
                          <m:r>
                            <a:rPr lang="en-US" b="0" i="1" smtClean="0">
                              <a:latin typeface="Cambria Math" panose="02040503050406030204" pitchFamily="18" charset="0"/>
                              <a:ea typeface="Cambria Math" panose="02040503050406030204" pitchFamily="18" charset="0"/>
                              <a:cs typeface="Times New Roman" panose="02020603050405020304" pitchFamily="18" charset="0"/>
                            </a:rPr>
                            <m:t>𝑧</m:t>
                          </m:r>
                        </m:sub>
                        <m:sup>
                          <m:r>
                            <a:rPr lang="en-US" b="0" i="1" smtClean="0">
                              <a:latin typeface="Cambria Math" panose="02040503050406030204" pitchFamily="18" charset="0"/>
                              <a:cs typeface="Times New Roman" panose="02020603050405020304" pitchFamily="18" charset="0"/>
                            </a:rPr>
                            <m:t>1</m:t>
                          </m:r>
                        </m:sup>
                      </m:sSubSup>
                    </m:oMath>
                  </m:oMathPara>
                </a14:m>
                <a:endParaRPr lang="en-US" dirty="0"/>
              </a:p>
            </p:txBody>
          </p:sp>
        </mc:Choice>
        <mc:Fallback xmlns="">
          <p:sp>
            <p:nvSpPr>
              <p:cNvPr id="20" name="Oval 19">
                <a:extLst>
                  <a:ext uri="{FF2B5EF4-FFF2-40B4-BE49-F238E27FC236}">
                    <a16:creationId xmlns:a16="http://schemas.microsoft.com/office/drawing/2014/main" id="{CCEF0222-5CEF-EEEA-B0FB-0BE93D98CA62}"/>
                  </a:ext>
                </a:extLst>
              </p:cNvPr>
              <p:cNvSpPr>
                <a:spLocks noRot="1" noChangeAspect="1" noMove="1" noResize="1" noEditPoints="1" noAdjustHandles="1" noChangeArrowheads="1" noChangeShapeType="1" noTextEdit="1"/>
              </p:cNvSpPr>
              <p:nvPr/>
            </p:nvSpPr>
            <p:spPr>
              <a:xfrm>
                <a:off x="1373124" y="3255265"/>
                <a:ext cx="502920" cy="484632"/>
              </a:xfrm>
              <a:prstGeom prst="ellipse">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4" name="Oval 193">
                <a:extLst>
                  <a:ext uri="{FF2B5EF4-FFF2-40B4-BE49-F238E27FC236}">
                    <a16:creationId xmlns:a16="http://schemas.microsoft.com/office/drawing/2014/main" id="{31B5C92F-1A6E-1167-2635-3D8FB00CAED4}"/>
                  </a:ext>
                </a:extLst>
              </p:cNvPr>
              <p:cNvSpPr/>
              <p:nvPr/>
            </p:nvSpPr>
            <p:spPr>
              <a:xfrm>
                <a:off x="1362631" y="4514725"/>
                <a:ext cx="502920" cy="484632"/>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cs typeface="Times New Roman" panose="02020603050405020304" pitchFamily="18" charset="0"/>
                            </a:rPr>
                          </m:ctrlPr>
                        </m:sSubSupPr>
                        <m:e>
                          <m:r>
                            <a:rPr lang="en-US" i="1">
                              <a:latin typeface="Cambria Math" panose="02040503050406030204" pitchFamily="18" charset="0"/>
                              <a:ea typeface="Cambria Math" panose="02040503050406030204" pitchFamily="18" charset="0"/>
                              <a:cs typeface="Times New Roman" panose="02020603050405020304" pitchFamily="18" charset="0"/>
                            </a:rPr>
                            <m:t>𝜆</m:t>
                          </m:r>
                        </m:e>
                        <m:sub>
                          <m:r>
                            <a:rPr lang="en-US" i="1">
                              <a:latin typeface="Cambria Math" panose="02040503050406030204" pitchFamily="18" charset="0"/>
                              <a:ea typeface="Cambria Math" panose="02040503050406030204" pitchFamily="18" charset="0"/>
                              <a:cs typeface="Times New Roman" panose="02020603050405020304" pitchFamily="18" charset="0"/>
                            </a:rPr>
                            <m:t>𝑧</m:t>
                          </m:r>
                        </m:sub>
                        <m:sup>
                          <m:r>
                            <a:rPr lang="en-US" b="0" i="1" smtClean="0">
                              <a:latin typeface="Cambria Math" panose="02040503050406030204" pitchFamily="18" charset="0"/>
                              <a:ea typeface="Cambria Math" panose="02040503050406030204" pitchFamily="18" charset="0"/>
                              <a:cs typeface="Times New Roman" panose="02020603050405020304" pitchFamily="18" charset="0"/>
                            </a:rPr>
                            <m:t>3</m:t>
                          </m:r>
                        </m:sup>
                      </m:sSubSup>
                    </m:oMath>
                  </m:oMathPara>
                </a14:m>
                <a:endParaRPr lang="en-US" dirty="0"/>
              </a:p>
            </p:txBody>
          </p:sp>
        </mc:Choice>
        <mc:Fallback xmlns="">
          <p:sp>
            <p:nvSpPr>
              <p:cNvPr id="194" name="Oval 193">
                <a:extLst>
                  <a:ext uri="{FF2B5EF4-FFF2-40B4-BE49-F238E27FC236}">
                    <a16:creationId xmlns:a16="http://schemas.microsoft.com/office/drawing/2014/main" id="{31B5C92F-1A6E-1167-2635-3D8FB00CAED4}"/>
                  </a:ext>
                </a:extLst>
              </p:cNvPr>
              <p:cNvSpPr>
                <a:spLocks noRot="1" noChangeAspect="1" noMove="1" noResize="1" noEditPoints="1" noAdjustHandles="1" noChangeArrowheads="1" noChangeShapeType="1" noTextEdit="1"/>
              </p:cNvSpPr>
              <p:nvPr/>
            </p:nvSpPr>
            <p:spPr>
              <a:xfrm>
                <a:off x="1362631" y="4514725"/>
                <a:ext cx="502920" cy="484632"/>
              </a:xfrm>
              <a:prstGeom prst="ellipse">
                <a:avLst/>
              </a:prstGeom>
              <a:blipFill>
                <a:blip r:embed="rId10"/>
                <a:stretch>
                  <a:fillRect/>
                </a:stretch>
              </a:blipFill>
            </p:spPr>
            <p:txBody>
              <a:bodyPr/>
              <a:lstStyle/>
              <a:p>
                <a:r>
                  <a:rPr lang="en-US">
                    <a:noFill/>
                  </a:rPr>
                  <a:t> </a:t>
                </a:r>
              </a:p>
            </p:txBody>
          </p:sp>
        </mc:Fallback>
      </mc:AlternateContent>
      <p:sp>
        <p:nvSpPr>
          <p:cNvPr id="27" name="Oval 26">
            <a:extLst>
              <a:ext uri="{FF2B5EF4-FFF2-40B4-BE49-F238E27FC236}">
                <a16:creationId xmlns:a16="http://schemas.microsoft.com/office/drawing/2014/main" id="{7EABE5FB-FBD4-B3DE-0474-3B053A6234D1}"/>
              </a:ext>
            </a:extLst>
          </p:cNvPr>
          <p:cNvSpPr/>
          <p:nvPr/>
        </p:nvSpPr>
        <p:spPr>
          <a:xfrm>
            <a:off x="3369564" y="1746374"/>
            <a:ext cx="502920" cy="484632"/>
          </a:xfrm>
          <a:prstGeom prst="ellipse">
            <a:avLst/>
          </a:prstGeom>
          <a:solidFill>
            <a:schemeClr val="accent5">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cxnSp>
        <p:nvCxnSpPr>
          <p:cNvPr id="385" name="Straight Connector 384">
            <a:extLst>
              <a:ext uri="{FF2B5EF4-FFF2-40B4-BE49-F238E27FC236}">
                <a16:creationId xmlns:a16="http://schemas.microsoft.com/office/drawing/2014/main" id="{ED04DBD0-0C77-B023-59BA-6ED877932393}"/>
              </a:ext>
            </a:extLst>
          </p:cNvPr>
          <p:cNvCxnSpPr>
            <a:cxnSpLocks/>
          </p:cNvCxnSpPr>
          <p:nvPr/>
        </p:nvCxnSpPr>
        <p:spPr>
          <a:xfrm flipH="1">
            <a:off x="4743830" y="1704462"/>
            <a:ext cx="989800" cy="1783563"/>
          </a:xfrm>
          <a:prstGeom prst="line">
            <a:avLst/>
          </a:prstGeom>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5A1F8889-5766-51FD-D45E-F5CD819C7ECF}"/>
              </a:ext>
            </a:extLst>
          </p:cNvPr>
          <p:cNvSpPr/>
          <p:nvPr/>
        </p:nvSpPr>
        <p:spPr>
          <a:xfrm>
            <a:off x="3423578" y="4287917"/>
            <a:ext cx="502920" cy="484632"/>
          </a:xfrm>
          <a:prstGeom prst="ellipse">
            <a:avLst/>
          </a:prstGeom>
          <a:solidFill>
            <a:schemeClr val="accent5">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cxnSp>
        <p:nvCxnSpPr>
          <p:cNvPr id="379" name="Straight Connector 378">
            <a:extLst>
              <a:ext uri="{FF2B5EF4-FFF2-40B4-BE49-F238E27FC236}">
                <a16:creationId xmlns:a16="http://schemas.microsoft.com/office/drawing/2014/main" id="{7434A52E-9726-55D8-A7A3-557D6DB99D7D}"/>
              </a:ext>
            </a:extLst>
          </p:cNvPr>
          <p:cNvCxnSpPr>
            <a:cxnSpLocks/>
            <a:stCxn id="37" idx="7"/>
          </p:cNvCxnSpPr>
          <p:nvPr/>
        </p:nvCxnSpPr>
        <p:spPr>
          <a:xfrm flipV="1">
            <a:off x="4833629" y="2930837"/>
            <a:ext cx="848587" cy="588185"/>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8" name="Oval 167">
                <a:extLst>
                  <a:ext uri="{FF2B5EF4-FFF2-40B4-BE49-F238E27FC236}">
                    <a16:creationId xmlns:a16="http://schemas.microsoft.com/office/drawing/2014/main" id="{289D9E50-557C-D8AB-1BE5-2A285B55989E}"/>
                  </a:ext>
                </a:extLst>
              </p:cNvPr>
              <p:cNvSpPr/>
              <p:nvPr/>
            </p:nvSpPr>
            <p:spPr>
              <a:xfrm>
                <a:off x="5539740" y="1510203"/>
                <a:ext cx="502920" cy="484632"/>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400" i="1" smtClean="0">
                              <a:solidFill>
                                <a:schemeClr val="bg1"/>
                              </a:solidFill>
                              <a:latin typeface="Cambria Math" panose="02040503050406030204" pitchFamily="18" charset="0"/>
                              <a:cs typeface="Times New Roman" panose="02020603050405020304" pitchFamily="18" charset="0"/>
                            </a:rPr>
                          </m:ctrlPr>
                        </m:sSubSupPr>
                        <m:e>
                          <m:r>
                            <a:rPr lang="en-US" sz="1400" i="1">
                              <a:solidFill>
                                <a:schemeClr val="bg1"/>
                              </a:solidFill>
                              <a:latin typeface="Cambria Math" panose="02040503050406030204" pitchFamily="18" charset="0"/>
                              <a:cs typeface="Times New Roman" panose="02020603050405020304" pitchFamily="18" charset="0"/>
                            </a:rPr>
                            <m:t>𝑎</m:t>
                          </m:r>
                        </m:e>
                        <m:sub>
                          <m:r>
                            <a:rPr lang="en-US" sz="1400" i="1">
                              <a:solidFill>
                                <a:schemeClr val="bg1"/>
                              </a:solidFill>
                              <a:latin typeface="Cambria Math" panose="02040503050406030204" pitchFamily="18" charset="0"/>
                              <a:cs typeface="Times New Roman" panose="02020603050405020304" pitchFamily="18" charset="0"/>
                            </a:rPr>
                            <m:t>0</m:t>
                          </m:r>
                        </m:sub>
                        <m:sup>
                          <m:r>
                            <a:rPr lang="en-US" sz="1400" i="1">
                              <a:solidFill>
                                <a:schemeClr val="bg1"/>
                              </a:solidFill>
                              <a:latin typeface="Cambria Math" panose="02040503050406030204" pitchFamily="18" charset="0"/>
                              <a:cs typeface="Times New Roman" panose="02020603050405020304" pitchFamily="18" charset="0"/>
                            </a:rPr>
                            <m:t>h</m:t>
                          </m:r>
                        </m:sup>
                      </m:sSubSup>
                    </m:oMath>
                  </m:oMathPara>
                </a14:m>
                <a:endParaRPr lang="en-US" dirty="0"/>
              </a:p>
            </p:txBody>
          </p:sp>
        </mc:Choice>
        <mc:Fallback xmlns="">
          <p:sp>
            <p:nvSpPr>
              <p:cNvPr id="168" name="Oval 167">
                <a:extLst>
                  <a:ext uri="{FF2B5EF4-FFF2-40B4-BE49-F238E27FC236}">
                    <a16:creationId xmlns:a16="http://schemas.microsoft.com/office/drawing/2014/main" id="{289D9E50-557C-D8AB-1BE5-2A285B55989E}"/>
                  </a:ext>
                </a:extLst>
              </p:cNvPr>
              <p:cNvSpPr>
                <a:spLocks noRot="1" noChangeAspect="1" noMove="1" noResize="1" noEditPoints="1" noAdjustHandles="1" noChangeArrowheads="1" noChangeShapeType="1" noTextEdit="1"/>
              </p:cNvSpPr>
              <p:nvPr/>
            </p:nvSpPr>
            <p:spPr>
              <a:xfrm>
                <a:off x="5539740" y="1510203"/>
                <a:ext cx="502920" cy="484632"/>
              </a:xfrm>
              <a:prstGeom prst="ellipse">
                <a:avLst/>
              </a:prstGeom>
              <a:blipFill>
                <a:blip r:embed="rId11"/>
                <a:stretch>
                  <a:fillRect/>
                </a:stretch>
              </a:blipFill>
            </p:spPr>
            <p:txBody>
              <a:bodyPr/>
              <a:lstStyle/>
              <a:p>
                <a:r>
                  <a:rPr lang="en-US">
                    <a:noFill/>
                  </a:rPr>
                  <a:t> </a:t>
                </a:r>
              </a:p>
            </p:txBody>
          </p:sp>
        </mc:Fallback>
      </mc:AlternateContent>
      <p:sp>
        <p:nvSpPr>
          <p:cNvPr id="28" name="Oval 27">
            <a:extLst>
              <a:ext uri="{FF2B5EF4-FFF2-40B4-BE49-F238E27FC236}">
                <a16:creationId xmlns:a16="http://schemas.microsoft.com/office/drawing/2014/main" id="{E418D75F-7578-E416-FBE1-9589BAC09F55}"/>
              </a:ext>
            </a:extLst>
          </p:cNvPr>
          <p:cNvSpPr/>
          <p:nvPr/>
        </p:nvSpPr>
        <p:spPr>
          <a:xfrm>
            <a:off x="3379323" y="2690862"/>
            <a:ext cx="502920" cy="484632"/>
          </a:xfrm>
          <a:prstGeom prst="ellipse">
            <a:avLst/>
          </a:prstGeom>
          <a:solidFill>
            <a:schemeClr val="accent5">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95" name="TextBox 394">
            <a:extLst>
              <a:ext uri="{FF2B5EF4-FFF2-40B4-BE49-F238E27FC236}">
                <a16:creationId xmlns:a16="http://schemas.microsoft.com/office/drawing/2014/main" id="{F237B2E6-EFBC-7077-771D-91372D929AB1}"/>
              </a:ext>
            </a:extLst>
          </p:cNvPr>
          <p:cNvSpPr txBox="1"/>
          <p:nvPr/>
        </p:nvSpPr>
        <p:spPr>
          <a:xfrm>
            <a:off x="6394050" y="1179851"/>
            <a:ext cx="2588116" cy="1754326"/>
          </a:xfrm>
          <a:prstGeom prst="rect">
            <a:avLst/>
          </a:prstGeom>
          <a:noFill/>
        </p:spPr>
        <p:txBody>
          <a:bodyPr wrap="square" rtlCol="0">
            <a:spAutoFit/>
          </a:bodyPr>
          <a:lstStyle/>
          <a:p>
            <a:r>
              <a:rPr lang="en-US" sz="1200" dirty="0">
                <a:latin typeface="Palatino Linotype" panose="02040502050505030304" pitchFamily="18" charset="0"/>
              </a:rPr>
              <a:t>NN in a way emulates an inverse of MGBF by a nonlinear regression function.</a:t>
            </a:r>
          </a:p>
          <a:p>
            <a:endParaRPr lang="en-US" sz="1200" dirty="0">
              <a:latin typeface="Palatino Linotype" panose="02040502050505030304" pitchFamily="18" charset="0"/>
            </a:endParaRPr>
          </a:p>
          <a:p>
            <a:r>
              <a:rPr lang="en-US" sz="1200" dirty="0">
                <a:latin typeface="Palatino Linotype" panose="02040502050505030304" pitchFamily="18" charset="0"/>
              </a:rPr>
              <a:t>We use half of data derived by running standalone version of MGBF for training (finding weighs and biases of NN) and half for testing  </a:t>
            </a:r>
          </a:p>
        </p:txBody>
      </p:sp>
      <p:sp>
        <p:nvSpPr>
          <p:cNvPr id="23" name="Oval 22">
            <a:extLst>
              <a:ext uri="{FF2B5EF4-FFF2-40B4-BE49-F238E27FC236}">
                <a16:creationId xmlns:a16="http://schemas.microsoft.com/office/drawing/2014/main" id="{A9CEE8F2-A07A-9169-7135-9FE0502EF75D}"/>
              </a:ext>
            </a:extLst>
          </p:cNvPr>
          <p:cNvSpPr/>
          <p:nvPr/>
        </p:nvSpPr>
        <p:spPr>
          <a:xfrm>
            <a:off x="2354874" y="1721598"/>
            <a:ext cx="502920" cy="484632"/>
          </a:xfrm>
          <a:prstGeom prst="ellipse">
            <a:avLst/>
          </a:prstGeom>
          <a:solidFill>
            <a:schemeClr val="accent5">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42" name="Oval 41">
                <a:extLst>
                  <a:ext uri="{FF2B5EF4-FFF2-40B4-BE49-F238E27FC236}">
                    <a16:creationId xmlns:a16="http://schemas.microsoft.com/office/drawing/2014/main" id="{EB1E560A-04B3-59F8-F118-A0A3F4E4D4EB}"/>
                  </a:ext>
                </a:extLst>
              </p:cNvPr>
              <p:cNvSpPr/>
              <p:nvPr/>
            </p:nvSpPr>
            <p:spPr>
              <a:xfrm>
                <a:off x="5539740" y="2647191"/>
                <a:ext cx="502920" cy="484632"/>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1</m:t>
                          </m:r>
                        </m:sub>
                      </m:sSub>
                    </m:oMath>
                  </m:oMathPara>
                </a14:m>
                <a:endParaRPr lang="en-US" dirty="0"/>
              </a:p>
            </p:txBody>
          </p:sp>
        </mc:Choice>
        <mc:Fallback xmlns="">
          <p:sp>
            <p:nvSpPr>
              <p:cNvPr id="42" name="Oval 41">
                <a:extLst>
                  <a:ext uri="{FF2B5EF4-FFF2-40B4-BE49-F238E27FC236}">
                    <a16:creationId xmlns:a16="http://schemas.microsoft.com/office/drawing/2014/main" id="{EB1E560A-04B3-59F8-F118-A0A3F4E4D4EB}"/>
                  </a:ext>
                </a:extLst>
              </p:cNvPr>
              <p:cNvSpPr>
                <a:spLocks noRot="1" noChangeAspect="1" noMove="1" noResize="1" noEditPoints="1" noAdjustHandles="1" noChangeArrowheads="1" noChangeShapeType="1" noTextEdit="1"/>
              </p:cNvSpPr>
              <p:nvPr/>
            </p:nvSpPr>
            <p:spPr>
              <a:xfrm>
                <a:off x="5539740" y="2647191"/>
                <a:ext cx="502920" cy="484632"/>
              </a:xfrm>
              <a:prstGeom prst="ellipse">
                <a:avLst/>
              </a:prstGeom>
              <a:blipFill>
                <a:blip r:embed="rId12"/>
                <a:stretch>
                  <a:fillRect/>
                </a:stretch>
              </a:blipFill>
            </p:spPr>
            <p:txBody>
              <a:bodyPr/>
              <a:lstStyle/>
              <a:p>
                <a:r>
                  <a:rPr lang="en-US">
                    <a:noFill/>
                  </a:rPr>
                  <a:t> </a:t>
                </a:r>
              </a:p>
            </p:txBody>
          </p:sp>
        </mc:Fallback>
      </mc:AlternateContent>
      <p:sp>
        <p:nvSpPr>
          <p:cNvPr id="25" name="Oval 24">
            <a:extLst>
              <a:ext uri="{FF2B5EF4-FFF2-40B4-BE49-F238E27FC236}">
                <a16:creationId xmlns:a16="http://schemas.microsoft.com/office/drawing/2014/main" id="{C3F53967-6E2D-D99F-87AB-76E5728BB819}"/>
              </a:ext>
            </a:extLst>
          </p:cNvPr>
          <p:cNvSpPr/>
          <p:nvPr/>
        </p:nvSpPr>
        <p:spPr>
          <a:xfrm>
            <a:off x="2326205" y="3496341"/>
            <a:ext cx="502920" cy="484632"/>
          </a:xfrm>
          <a:prstGeom prst="ellipse">
            <a:avLst/>
          </a:prstGeom>
          <a:solidFill>
            <a:schemeClr val="accent5">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20AB5805-E5E4-BCE9-D26A-4A25734FCF79}"/>
              </a:ext>
            </a:extLst>
          </p:cNvPr>
          <p:cNvSpPr/>
          <p:nvPr/>
        </p:nvSpPr>
        <p:spPr>
          <a:xfrm>
            <a:off x="2310579" y="2688521"/>
            <a:ext cx="502920" cy="484632"/>
          </a:xfrm>
          <a:prstGeom prst="ellipse">
            <a:avLst/>
          </a:prstGeom>
          <a:solidFill>
            <a:schemeClr val="accent5">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21" name="Oval 20">
                <a:extLst>
                  <a:ext uri="{FF2B5EF4-FFF2-40B4-BE49-F238E27FC236}">
                    <a16:creationId xmlns:a16="http://schemas.microsoft.com/office/drawing/2014/main" id="{2DCB016D-135F-E7AB-3ADC-A5D1C40A813C}"/>
                  </a:ext>
                </a:extLst>
              </p:cNvPr>
              <p:cNvSpPr/>
              <p:nvPr/>
            </p:nvSpPr>
            <p:spPr>
              <a:xfrm>
                <a:off x="1373124" y="3863339"/>
                <a:ext cx="502920" cy="484632"/>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cs typeface="Times New Roman" panose="02020603050405020304" pitchFamily="18" charset="0"/>
                            </a:rPr>
                          </m:ctrlPr>
                        </m:sSubSupPr>
                        <m:e>
                          <m:r>
                            <a:rPr lang="en-US" i="1">
                              <a:latin typeface="Cambria Math" panose="02040503050406030204" pitchFamily="18" charset="0"/>
                              <a:ea typeface="Cambria Math" panose="02040503050406030204" pitchFamily="18" charset="0"/>
                              <a:cs typeface="Times New Roman" panose="02020603050405020304" pitchFamily="18" charset="0"/>
                            </a:rPr>
                            <m:t>𝜆</m:t>
                          </m:r>
                        </m:e>
                        <m:sub>
                          <m:r>
                            <a:rPr lang="en-US" i="1">
                              <a:latin typeface="Cambria Math" panose="02040503050406030204" pitchFamily="18" charset="0"/>
                              <a:ea typeface="Cambria Math" panose="02040503050406030204" pitchFamily="18" charset="0"/>
                              <a:cs typeface="Times New Roman" panose="02020603050405020304" pitchFamily="18" charset="0"/>
                            </a:rPr>
                            <m:t>𝑧</m:t>
                          </m:r>
                        </m:sub>
                        <m:sup>
                          <m:r>
                            <a:rPr lang="en-US" b="0" i="1" smtClean="0">
                              <a:latin typeface="Cambria Math" panose="02040503050406030204" pitchFamily="18" charset="0"/>
                              <a:ea typeface="Cambria Math" panose="02040503050406030204" pitchFamily="18" charset="0"/>
                              <a:cs typeface="Times New Roman" panose="02020603050405020304" pitchFamily="18" charset="0"/>
                            </a:rPr>
                            <m:t>2</m:t>
                          </m:r>
                        </m:sup>
                      </m:sSubSup>
                    </m:oMath>
                  </m:oMathPara>
                </a14:m>
                <a:endParaRPr lang="en-US" dirty="0"/>
              </a:p>
            </p:txBody>
          </p:sp>
        </mc:Choice>
        <mc:Fallback xmlns="">
          <p:sp>
            <p:nvSpPr>
              <p:cNvPr id="21" name="Oval 20">
                <a:extLst>
                  <a:ext uri="{FF2B5EF4-FFF2-40B4-BE49-F238E27FC236}">
                    <a16:creationId xmlns:a16="http://schemas.microsoft.com/office/drawing/2014/main" id="{2DCB016D-135F-E7AB-3ADC-A5D1C40A813C}"/>
                  </a:ext>
                </a:extLst>
              </p:cNvPr>
              <p:cNvSpPr>
                <a:spLocks noRot="1" noChangeAspect="1" noMove="1" noResize="1" noEditPoints="1" noAdjustHandles="1" noChangeArrowheads="1" noChangeShapeType="1" noTextEdit="1"/>
              </p:cNvSpPr>
              <p:nvPr/>
            </p:nvSpPr>
            <p:spPr>
              <a:xfrm>
                <a:off x="1373124" y="3863339"/>
                <a:ext cx="502920" cy="484632"/>
              </a:xfrm>
              <a:prstGeom prst="ellipse">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Oval 18">
                <a:extLst>
                  <a:ext uri="{FF2B5EF4-FFF2-40B4-BE49-F238E27FC236}">
                    <a16:creationId xmlns:a16="http://schemas.microsoft.com/office/drawing/2014/main" id="{46C952ED-F342-611D-303A-3A10491BE136}"/>
                  </a:ext>
                </a:extLst>
              </p:cNvPr>
              <p:cNvSpPr/>
              <p:nvPr/>
            </p:nvSpPr>
            <p:spPr>
              <a:xfrm>
                <a:off x="1364843" y="2706204"/>
                <a:ext cx="502920" cy="484632"/>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cs typeface="Times New Roman" panose="02020603050405020304" pitchFamily="18" charset="0"/>
                            </a:rPr>
                          </m:ctrlPr>
                        </m:sSubSupPr>
                        <m:e>
                          <m:r>
                            <a:rPr lang="en-US" i="1">
                              <a:latin typeface="Cambria Math" panose="02040503050406030204" pitchFamily="18" charset="0"/>
                              <a:ea typeface="Cambria Math" panose="02040503050406030204" pitchFamily="18" charset="0"/>
                              <a:cs typeface="Times New Roman" panose="02020603050405020304" pitchFamily="18" charset="0"/>
                            </a:rPr>
                            <m:t>𝜆</m:t>
                          </m:r>
                        </m:e>
                        <m:sub>
                          <m:r>
                            <a:rPr lang="en-US" i="1">
                              <a:latin typeface="Cambria Math" panose="02040503050406030204" pitchFamily="18" charset="0"/>
                              <a:cs typeface="Times New Roman" panose="02020603050405020304" pitchFamily="18" charset="0"/>
                            </a:rPr>
                            <m:t>𝑥</m:t>
                          </m:r>
                        </m:sub>
                        <m:sup>
                          <m:r>
                            <a:rPr lang="en-US" b="0" i="1" smtClean="0">
                              <a:latin typeface="Cambria Math" panose="02040503050406030204" pitchFamily="18" charset="0"/>
                              <a:cs typeface="Times New Roman" panose="02020603050405020304" pitchFamily="18" charset="0"/>
                            </a:rPr>
                            <m:t>3</m:t>
                          </m:r>
                        </m:sup>
                      </m:sSubSup>
                    </m:oMath>
                  </m:oMathPara>
                </a14:m>
                <a:endParaRPr lang="en-US" dirty="0"/>
              </a:p>
            </p:txBody>
          </p:sp>
        </mc:Choice>
        <mc:Fallback xmlns="">
          <p:sp>
            <p:nvSpPr>
              <p:cNvPr id="19" name="Oval 18">
                <a:extLst>
                  <a:ext uri="{FF2B5EF4-FFF2-40B4-BE49-F238E27FC236}">
                    <a16:creationId xmlns:a16="http://schemas.microsoft.com/office/drawing/2014/main" id="{46C952ED-F342-611D-303A-3A10491BE136}"/>
                  </a:ext>
                </a:extLst>
              </p:cNvPr>
              <p:cNvSpPr>
                <a:spLocks noRot="1" noChangeAspect="1" noMove="1" noResize="1" noEditPoints="1" noAdjustHandles="1" noChangeArrowheads="1" noChangeShapeType="1" noTextEdit="1"/>
              </p:cNvSpPr>
              <p:nvPr/>
            </p:nvSpPr>
            <p:spPr>
              <a:xfrm>
                <a:off x="1364843" y="2706204"/>
                <a:ext cx="502920" cy="484632"/>
              </a:xfrm>
              <a:prstGeom prst="ellipse">
                <a:avLst/>
              </a:prstGeom>
              <a:blipFill>
                <a:blip r:embed="rId1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7280064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cxnSp>
        <p:nvCxnSpPr>
          <p:cNvPr id="365" name="Straight Connector 364">
            <a:extLst>
              <a:ext uri="{FF2B5EF4-FFF2-40B4-BE49-F238E27FC236}">
                <a16:creationId xmlns:a16="http://schemas.microsoft.com/office/drawing/2014/main" id="{0F5B42B5-0D1A-6BD5-0FEB-C3C0D1CC087A}"/>
              </a:ext>
            </a:extLst>
          </p:cNvPr>
          <p:cNvCxnSpPr>
            <a:cxnSpLocks/>
            <a:endCxn id="43" idx="3"/>
          </p:cNvCxnSpPr>
          <p:nvPr/>
        </p:nvCxnSpPr>
        <p:spPr>
          <a:xfrm flipV="1">
            <a:off x="4650698" y="3668924"/>
            <a:ext cx="962693" cy="822799"/>
          </a:xfrm>
          <a:prstGeom prst="line">
            <a:avLst/>
          </a:prstGeom>
        </p:spPr>
        <p:style>
          <a:lnRef idx="1">
            <a:schemeClr val="accent1"/>
          </a:lnRef>
          <a:fillRef idx="0">
            <a:schemeClr val="accent1"/>
          </a:fillRef>
          <a:effectRef idx="0">
            <a:schemeClr val="accent1"/>
          </a:effectRef>
          <a:fontRef idx="minor">
            <a:schemeClr val="tx1"/>
          </a:fontRef>
        </p:style>
      </p:cxnSp>
      <p:cxnSp>
        <p:nvCxnSpPr>
          <p:cNvPr id="368" name="Straight Connector 367">
            <a:extLst>
              <a:ext uri="{FF2B5EF4-FFF2-40B4-BE49-F238E27FC236}">
                <a16:creationId xmlns:a16="http://schemas.microsoft.com/office/drawing/2014/main" id="{5C9672C9-1316-AC6D-ED4F-65019007F178}"/>
              </a:ext>
            </a:extLst>
          </p:cNvPr>
          <p:cNvCxnSpPr>
            <a:cxnSpLocks/>
          </p:cNvCxnSpPr>
          <p:nvPr/>
        </p:nvCxnSpPr>
        <p:spPr>
          <a:xfrm flipV="1">
            <a:off x="4686194" y="2986300"/>
            <a:ext cx="1040544" cy="1530326"/>
          </a:xfrm>
          <a:prstGeom prst="line">
            <a:avLst/>
          </a:prstGeom>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601C012C-6ADA-D37B-336C-6A453B2E832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sp>
        <p:nvSpPr>
          <p:cNvPr id="14" name="TextBox 13">
            <a:extLst>
              <a:ext uri="{FF2B5EF4-FFF2-40B4-BE49-F238E27FC236}">
                <a16:creationId xmlns:a16="http://schemas.microsoft.com/office/drawing/2014/main" id="{27DAA645-1F21-DD10-DF5B-C05D5E2A772E}"/>
              </a:ext>
            </a:extLst>
          </p:cNvPr>
          <p:cNvSpPr txBox="1"/>
          <p:nvPr/>
        </p:nvSpPr>
        <p:spPr>
          <a:xfrm>
            <a:off x="1556574" y="599973"/>
            <a:ext cx="6005514" cy="461665"/>
          </a:xfrm>
          <a:prstGeom prst="rect">
            <a:avLst/>
          </a:prstGeom>
          <a:noFill/>
        </p:spPr>
        <p:txBody>
          <a:bodyPr wrap="square" rtlCol="0">
            <a:spAutoFit/>
          </a:bodyPr>
          <a:lstStyle/>
          <a:p>
            <a:r>
              <a:rPr lang="en-US" sz="1200" dirty="0">
                <a:latin typeface="Palatino Linotype" panose="02040502050505030304" pitchFamily="18" charset="0"/>
                <a:ea typeface="Lato" panose="020F0502020204030203" pitchFamily="34" charset="0"/>
                <a:cs typeface="Lato" panose="020F0502020204030203" pitchFamily="34" charset="0"/>
              </a:rPr>
              <a:t>Once the NN is trained, we now use as an input correlation lengths derived from the error statistics and pick up on the output </a:t>
            </a:r>
            <a:r>
              <a:rPr lang="en-US" sz="1200" dirty="0">
                <a:solidFill>
                  <a:srgbClr val="C00000"/>
                </a:solidFill>
                <a:latin typeface="Palatino Linotype" panose="02040502050505030304" pitchFamily="18" charset="0"/>
                <a:ea typeface="Lato" panose="020F0502020204030203" pitchFamily="34" charset="0"/>
                <a:cs typeface="Lato" panose="020F0502020204030203" pitchFamily="34" charset="0"/>
              </a:rPr>
              <a:t>calibrated parameters of MGBF</a:t>
            </a:r>
          </a:p>
        </p:txBody>
      </p:sp>
      <p:sp>
        <p:nvSpPr>
          <p:cNvPr id="26" name="Oval 25">
            <a:extLst>
              <a:ext uri="{FF2B5EF4-FFF2-40B4-BE49-F238E27FC236}">
                <a16:creationId xmlns:a16="http://schemas.microsoft.com/office/drawing/2014/main" id="{406C1D13-9412-155C-C2F9-D3E6B65C6CD5}"/>
              </a:ext>
            </a:extLst>
          </p:cNvPr>
          <p:cNvSpPr/>
          <p:nvPr/>
        </p:nvSpPr>
        <p:spPr>
          <a:xfrm>
            <a:off x="2403666" y="4257348"/>
            <a:ext cx="502920" cy="484632"/>
          </a:xfrm>
          <a:prstGeom prst="ellipse">
            <a:avLst/>
          </a:prstGeom>
          <a:solidFill>
            <a:schemeClr val="accent5">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DDDCEAEF-9966-D98C-65BA-3D218B8D7331}"/>
              </a:ext>
            </a:extLst>
          </p:cNvPr>
          <p:cNvSpPr/>
          <p:nvPr/>
        </p:nvSpPr>
        <p:spPr>
          <a:xfrm>
            <a:off x="3372069" y="3502225"/>
            <a:ext cx="502920" cy="484632"/>
          </a:xfrm>
          <a:prstGeom prst="ellipse">
            <a:avLst/>
          </a:prstGeom>
          <a:solidFill>
            <a:schemeClr val="accent5">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21DCB988-05B1-EB4D-1CC3-0ABB8C0DD423}"/>
              </a:ext>
            </a:extLst>
          </p:cNvPr>
          <p:cNvSpPr/>
          <p:nvPr/>
        </p:nvSpPr>
        <p:spPr>
          <a:xfrm>
            <a:off x="4404360" y="2609849"/>
            <a:ext cx="502920" cy="484632"/>
          </a:xfrm>
          <a:prstGeom prst="ellipse">
            <a:avLst/>
          </a:prstGeom>
          <a:solidFill>
            <a:schemeClr val="accent5">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cxnSp>
        <p:nvCxnSpPr>
          <p:cNvPr id="47" name="Straight Connector 46">
            <a:extLst>
              <a:ext uri="{FF2B5EF4-FFF2-40B4-BE49-F238E27FC236}">
                <a16:creationId xmlns:a16="http://schemas.microsoft.com/office/drawing/2014/main" id="{50EA8CE9-EEF4-C0B2-9A74-14D1DC4957AD}"/>
              </a:ext>
            </a:extLst>
          </p:cNvPr>
          <p:cNvCxnSpPr>
            <a:cxnSpLocks/>
            <a:endCxn id="23" idx="2"/>
          </p:cNvCxnSpPr>
          <p:nvPr/>
        </p:nvCxnSpPr>
        <p:spPr>
          <a:xfrm>
            <a:off x="1887574" y="1711562"/>
            <a:ext cx="467300" cy="252352"/>
          </a:xfrm>
          <a:prstGeom prst="line">
            <a:avLst/>
          </a:prstGeom>
        </p:spPr>
        <p:style>
          <a:lnRef idx="1">
            <a:schemeClr val="accent3"/>
          </a:lnRef>
          <a:fillRef idx="0">
            <a:schemeClr val="accent3"/>
          </a:fillRef>
          <a:effectRef idx="0">
            <a:schemeClr val="accent3"/>
          </a:effectRef>
          <a:fontRef idx="minor">
            <a:schemeClr val="tx1"/>
          </a:fontRef>
        </p:style>
      </p:cxnSp>
      <p:cxnSp>
        <p:nvCxnSpPr>
          <p:cNvPr id="49" name="Straight Connector 48">
            <a:extLst>
              <a:ext uri="{FF2B5EF4-FFF2-40B4-BE49-F238E27FC236}">
                <a16:creationId xmlns:a16="http://schemas.microsoft.com/office/drawing/2014/main" id="{22ECA85E-9FD7-6C8E-E3D8-44E2F0640C84}"/>
              </a:ext>
            </a:extLst>
          </p:cNvPr>
          <p:cNvCxnSpPr>
            <a:cxnSpLocks/>
          </p:cNvCxnSpPr>
          <p:nvPr/>
        </p:nvCxnSpPr>
        <p:spPr>
          <a:xfrm>
            <a:off x="1796469" y="2401616"/>
            <a:ext cx="603294" cy="353960"/>
          </a:xfrm>
          <a:prstGeom prst="line">
            <a:avLst/>
          </a:prstGeom>
        </p:spPr>
        <p:style>
          <a:lnRef idx="1">
            <a:schemeClr val="accent3"/>
          </a:lnRef>
          <a:fillRef idx="0">
            <a:schemeClr val="accent3"/>
          </a:fillRef>
          <a:effectRef idx="0">
            <a:schemeClr val="accent3"/>
          </a:effectRef>
          <a:fontRef idx="minor">
            <a:schemeClr val="tx1"/>
          </a:fontRef>
        </p:style>
      </p:cxnSp>
      <p:cxnSp>
        <p:nvCxnSpPr>
          <p:cNvPr id="51" name="Straight Connector 50">
            <a:extLst>
              <a:ext uri="{FF2B5EF4-FFF2-40B4-BE49-F238E27FC236}">
                <a16:creationId xmlns:a16="http://schemas.microsoft.com/office/drawing/2014/main" id="{9524DDD3-E763-D62F-AB3C-3FCC3DFF3F77}"/>
              </a:ext>
            </a:extLst>
          </p:cNvPr>
          <p:cNvCxnSpPr>
            <a:cxnSpLocks/>
          </p:cNvCxnSpPr>
          <p:nvPr/>
        </p:nvCxnSpPr>
        <p:spPr>
          <a:xfrm>
            <a:off x="1826646" y="3659341"/>
            <a:ext cx="581905" cy="799211"/>
          </a:xfrm>
          <a:prstGeom prst="line">
            <a:avLst/>
          </a:prstGeom>
        </p:spPr>
        <p:style>
          <a:lnRef idx="1">
            <a:schemeClr val="accent3"/>
          </a:lnRef>
          <a:fillRef idx="0">
            <a:schemeClr val="accent3"/>
          </a:fillRef>
          <a:effectRef idx="0">
            <a:schemeClr val="accent3"/>
          </a:effectRef>
          <a:fontRef idx="minor">
            <a:schemeClr val="tx1"/>
          </a:fontRef>
        </p:style>
      </p:cxnSp>
      <p:cxnSp>
        <p:nvCxnSpPr>
          <p:cNvPr id="52" name="Straight Connector 51">
            <a:extLst>
              <a:ext uri="{FF2B5EF4-FFF2-40B4-BE49-F238E27FC236}">
                <a16:creationId xmlns:a16="http://schemas.microsoft.com/office/drawing/2014/main" id="{EF2CC95A-82A6-A0AF-2F12-E203CE851527}"/>
              </a:ext>
            </a:extLst>
          </p:cNvPr>
          <p:cNvCxnSpPr>
            <a:cxnSpLocks/>
          </p:cNvCxnSpPr>
          <p:nvPr/>
        </p:nvCxnSpPr>
        <p:spPr>
          <a:xfrm>
            <a:off x="1806689" y="3012887"/>
            <a:ext cx="679406" cy="661653"/>
          </a:xfrm>
          <a:prstGeom prst="line">
            <a:avLst/>
          </a:prstGeom>
        </p:spPr>
        <p:style>
          <a:lnRef idx="1">
            <a:schemeClr val="accent3"/>
          </a:lnRef>
          <a:fillRef idx="0">
            <a:schemeClr val="accent3"/>
          </a:fillRef>
          <a:effectRef idx="0">
            <a:schemeClr val="accent3"/>
          </a:effectRef>
          <a:fontRef idx="minor">
            <a:schemeClr val="tx1"/>
          </a:fontRef>
        </p:style>
      </p:cxnSp>
      <p:cxnSp>
        <p:nvCxnSpPr>
          <p:cNvPr id="55" name="Straight Connector 54">
            <a:extLst>
              <a:ext uri="{FF2B5EF4-FFF2-40B4-BE49-F238E27FC236}">
                <a16:creationId xmlns:a16="http://schemas.microsoft.com/office/drawing/2014/main" id="{1C3B1F1B-7A1A-D11F-72CA-C32445903C59}"/>
              </a:ext>
            </a:extLst>
          </p:cNvPr>
          <p:cNvCxnSpPr>
            <a:cxnSpLocks/>
          </p:cNvCxnSpPr>
          <p:nvPr/>
        </p:nvCxnSpPr>
        <p:spPr>
          <a:xfrm>
            <a:off x="1851368" y="1839311"/>
            <a:ext cx="567104" cy="899685"/>
          </a:xfrm>
          <a:prstGeom prst="line">
            <a:avLst/>
          </a:prstGeom>
        </p:spPr>
        <p:style>
          <a:lnRef idx="1">
            <a:schemeClr val="accent3"/>
          </a:lnRef>
          <a:fillRef idx="0">
            <a:schemeClr val="accent3"/>
          </a:fillRef>
          <a:effectRef idx="0">
            <a:schemeClr val="accent3"/>
          </a:effectRef>
          <a:fontRef idx="minor">
            <a:schemeClr val="tx1"/>
          </a:fontRef>
        </p:style>
      </p:cxnSp>
      <p:cxnSp>
        <p:nvCxnSpPr>
          <p:cNvPr id="61" name="Straight Connector 60">
            <a:extLst>
              <a:ext uri="{FF2B5EF4-FFF2-40B4-BE49-F238E27FC236}">
                <a16:creationId xmlns:a16="http://schemas.microsoft.com/office/drawing/2014/main" id="{167FDB82-E23E-9663-66A1-98B9A8DB99FA}"/>
              </a:ext>
            </a:extLst>
          </p:cNvPr>
          <p:cNvCxnSpPr>
            <a:cxnSpLocks/>
            <a:endCxn id="25" idx="1"/>
          </p:cNvCxnSpPr>
          <p:nvPr/>
        </p:nvCxnSpPr>
        <p:spPr>
          <a:xfrm>
            <a:off x="1842947" y="1855433"/>
            <a:ext cx="556909" cy="1711881"/>
          </a:xfrm>
          <a:prstGeom prst="line">
            <a:avLst/>
          </a:prstGeom>
        </p:spPr>
        <p:style>
          <a:lnRef idx="1">
            <a:schemeClr val="accent3"/>
          </a:lnRef>
          <a:fillRef idx="0">
            <a:schemeClr val="accent3"/>
          </a:fillRef>
          <a:effectRef idx="0">
            <a:schemeClr val="accent3"/>
          </a:effectRef>
          <a:fontRef idx="minor">
            <a:schemeClr val="tx1"/>
          </a:fontRef>
        </p:style>
      </p:cxnSp>
      <p:cxnSp>
        <p:nvCxnSpPr>
          <p:cNvPr id="128" name="Straight Connector 127">
            <a:extLst>
              <a:ext uri="{FF2B5EF4-FFF2-40B4-BE49-F238E27FC236}">
                <a16:creationId xmlns:a16="http://schemas.microsoft.com/office/drawing/2014/main" id="{4FA0A77D-44C2-345B-5152-F6D312A7E990}"/>
              </a:ext>
            </a:extLst>
          </p:cNvPr>
          <p:cNvCxnSpPr>
            <a:cxnSpLocks/>
            <a:endCxn id="26" idx="2"/>
          </p:cNvCxnSpPr>
          <p:nvPr/>
        </p:nvCxnSpPr>
        <p:spPr>
          <a:xfrm>
            <a:off x="1897241" y="4238416"/>
            <a:ext cx="506425" cy="261248"/>
          </a:xfrm>
          <a:prstGeom prst="line">
            <a:avLst/>
          </a:prstGeom>
        </p:spPr>
        <p:style>
          <a:lnRef idx="1">
            <a:schemeClr val="accent3"/>
          </a:lnRef>
          <a:fillRef idx="0">
            <a:schemeClr val="accent3"/>
          </a:fillRef>
          <a:effectRef idx="0">
            <a:schemeClr val="accent3"/>
          </a:effectRef>
          <a:fontRef idx="minor">
            <a:schemeClr val="tx1"/>
          </a:fontRef>
        </p:style>
      </p:cxnSp>
      <p:cxnSp>
        <p:nvCxnSpPr>
          <p:cNvPr id="131" name="Straight Connector 130">
            <a:extLst>
              <a:ext uri="{FF2B5EF4-FFF2-40B4-BE49-F238E27FC236}">
                <a16:creationId xmlns:a16="http://schemas.microsoft.com/office/drawing/2014/main" id="{A0E3BEE0-DF30-D909-288D-7D6F2FD42279}"/>
              </a:ext>
            </a:extLst>
          </p:cNvPr>
          <p:cNvCxnSpPr>
            <a:cxnSpLocks/>
          </p:cNvCxnSpPr>
          <p:nvPr/>
        </p:nvCxnSpPr>
        <p:spPr>
          <a:xfrm flipV="1">
            <a:off x="1872587" y="4424961"/>
            <a:ext cx="553332" cy="183331"/>
          </a:xfrm>
          <a:prstGeom prst="line">
            <a:avLst/>
          </a:prstGeom>
        </p:spPr>
        <p:style>
          <a:lnRef idx="1">
            <a:schemeClr val="accent3"/>
          </a:lnRef>
          <a:fillRef idx="0">
            <a:schemeClr val="accent3"/>
          </a:fillRef>
          <a:effectRef idx="0">
            <a:schemeClr val="accent3"/>
          </a:effectRef>
          <a:fontRef idx="minor">
            <a:schemeClr val="tx1"/>
          </a:fontRef>
        </p:style>
      </p:cxnSp>
      <p:sp>
        <p:nvSpPr>
          <p:cNvPr id="37" name="Oval 36">
            <a:extLst>
              <a:ext uri="{FF2B5EF4-FFF2-40B4-BE49-F238E27FC236}">
                <a16:creationId xmlns:a16="http://schemas.microsoft.com/office/drawing/2014/main" id="{577BCEAB-41D1-51F7-674E-3E26B422C32A}"/>
              </a:ext>
            </a:extLst>
          </p:cNvPr>
          <p:cNvSpPr/>
          <p:nvPr/>
        </p:nvSpPr>
        <p:spPr>
          <a:xfrm>
            <a:off x="4404360" y="3448049"/>
            <a:ext cx="502920" cy="484632"/>
          </a:xfrm>
          <a:prstGeom prst="ellipse">
            <a:avLst/>
          </a:prstGeom>
          <a:solidFill>
            <a:schemeClr val="accent5">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cxnSp>
        <p:nvCxnSpPr>
          <p:cNvPr id="135" name="Straight Connector 134">
            <a:extLst>
              <a:ext uri="{FF2B5EF4-FFF2-40B4-BE49-F238E27FC236}">
                <a16:creationId xmlns:a16="http://schemas.microsoft.com/office/drawing/2014/main" id="{EF745D5A-ED90-CADE-6CC4-0E01D4173961}"/>
              </a:ext>
            </a:extLst>
          </p:cNvPr>
          <p:cNvCxnSpPr>
            <a:cxnSpLocks/>
          </p:cNvCxnSpPr>
          <p:nvPr/>
        </p:nvCxnSpPr>
        <p:spPr>
          <a:xfrm>
            <a:off x="1775894" y="1910136"/>
            <a:ext cx="588609" cy="2569462"/>
          </a:xfrm>
          <a:prstGeom prst="line">
            <a:avLst/>
          </a:prstGeom>
        </p:spPr>
        <p:style>
          <a:lnRef idx="1">
            <a:schemeClr val="accent3"/>
          </a:lnRef>
          <a:fillRef idx="0">
            <a:schemeClr val="accent3"/>
          </a:fillRef>
          <a:effectRef idx="0">
            <a:schemeClr val="accent3"/>
          </a:effectRef>
          <a:fontRef idx="minor">
            <a:schemeClr val="tx1"/>
          </a:fontRef>
        </p:style>
      </p:cxnSp>
      <p:cxnSp>
        <p:nvCxnSpPr>
          <p:cNvPr id="139" name="Straight Connector 138">
            <a:extLst>
              <a:ext uri="{FF2B5EF4-FFF2-40B4-BE49-F238E27FC236}">
                <a16:creationId xmlns:a16="http://schemas.microsoft.com/office/drawing/2014/main" id="{ABA3984B-570C-4653-B88B-730E1C3B0319}"/>
              </a:ext>
            </a:extLst>
          </p:cNvPr>
          <p:cNvCxnSpPr>
            <a:cxnSpLocks/>
            <a:endCxn id="25" idx="1"/>
          </p:cNvCxnSpPr>
          <p:nvPr/>
        </p:nvCxnSpPr>
        <p:spPr>
          <a:xfrm>
            <a:off x="1823534" y="2439656"/>
            <a:ext cx="576322" cy="1127658"/>
          </a:xfrm>
          <a:prstGeom prst="line">
            <a:avLst/>
          </a:prstGeom>
        </p:spPr>
        <p:style>
          <a:lnRef idx="1">
            <a:schemeClr val="accent3"/>
          </a:lnRef>
          <a:fillRef idx="0">
            <a:schemeClr val="accent3"/>
          </a:fillRef>
          <a:effectRef idx="0">
            <a:schemeClr val="accent3"/>
          </a:effectRef>
          <a:fontRef idx="minor">
            <a:schemeClr val="tx1"/>
          </a:fontRef>
        </p:style>
      </p:cxnSp>
      <p:cxnSp>
        <p:nvCxnSpPr>
          <p:cNvPr id="143" name="Straight Connector 142">
            <a:extLst>
              <a:ext uri="{FF2B5EF4-FFF2-40B4-BE49-F238E27FC236}">
                <a16:creationId xmlns:a16="http://schemas.microsoft.com/office/drawing/2014/main" id="{5F6CE02F-2037-28B0-414F-5692E187405B}"/>
              </a:ext>
            </a:extLst>
          </p:cNvPr>
          <p:cNvCxnSpPr>
            <a:cxnSpLocks/>
            <a:stCxn id="18" idx="5"/>
            <a:endCxn id="26" idx="1"/>
          </p:cNvCxnSpPr>
          <p:nvPr/>
        </p:nvCxnSpPr>
        <p:spPr>
          <a:xfrm>
            <a:off x="1789439" y="2440578"/>
            <a:ext cx="687878" cy="1887743"/>
          </a:xfrm>
          <a:prstGeom prst="line">
            <a:avLst/>
          </a:prstGeom>
        </p:spPr>
        <p:style>
          <a:lnRef idx="1">
            <a:schemeClr val="accent3"/>
          </a:lnRef>
          <a:fillRef idx="0">
            <a:schemeClr val="accent3"/>
          </a:fillRef>
          <a:effectRef idx="0">
            <a:schemeClr val="accent3"/>
          </a:effectRef>
          <a:fontRef idx="minor">
            <a:schemeClr val="tx1"/>
          </a:fontRef>
        </p:style>
      </p:cxnSp>
      <p:cxnSp>
        <p:nvCxnSpPr>
          <p:cNvPr id="146" name="Straight Connector 145">
            <a:extLst>
              <a:ext uri="{FF2B5EF4-FFF2-40B4-BE49-F238E27FC236}">
                <a16:creationId xmlns:a16="http://schemas.microsoft.com/office/drawing/2014/main" id="{21AF82B3-F19C-2DA5-C34A-D8AE6DCE2CC0}"/>
              </a:ext>
            </a:extLst>
          </p:cNvPr>
          <p:cNvCxnSpPr>
            <a:cxnSpLocks/>
            <a:stCxn id="18" idx="6"/>
            <a:endCxn id="23" idx="2"/>
          </p:cNvCxnSpPr>
          <p:nvPr/>
        </p:nvCxnSpPr>
        <p:spPr>
          <a:xfrm flipV="1">
            <a:off x="1863090" y="1963914"/>
            <a:ext cx="491784" cy="305321"/>
          </a:xfrm>
          <a:prstGeom prst="line">
            <a:avLst/>
          </a:prstGeom>
        </p:spPr>
        <p:style>
          <a:lnRef idx="1">
            <a:schemeClr val="accent3"/>
          </a:lnRef>
          <a:fillRef idx="0">
            <a:schemeClr val="accent3"/>
          </a:fillRef>
          <a:effectRef idx="0">
            <a:schemeClr val="accent3"/>
          </a:effectRef>
          <a:fontRef idx="minor">
            <a:schemeClr val="tx1"/>
          </a:fontRef>
        </p:style>
      </p:cxnSp>
      <p:cxnSp>
        <p:nvCxnSpPr>
          <p:cNvPr id="156" name="Straight Connector 155">
            <a:extLst>
              <a:ext uri="{FF2B5EF4-FFF2-40B4-BE49-F238E27FC236}">
                <a16:creationId xmlns:a16="http://schemas.microsoft.com/office/drawing/2014/main" id="{537BEA0C-5537-0891-E0C1-DF9D5641D8DD}"/>
              </a:ext>
            </a:extLst>
          </p:cNvPr>
          <p:cNvCxnSpPr>
            <a:cxnSpLocks/>
            <a:stCxn id="19" idx="5"/>
            <a:endCxn id="24" idx="2"/>
          </p:cNvCxnSpPr>
          <p:nvPr/>
        </p:nvCxnSpPr>
        <p:spPr>
          <a:xfrm flipV="1">
            <a:off x="1794112" y="2930837"/>
            <a:ext cx="516467" cy="189026"/>
          </a:xfrm>
          <a:prstGeom prst="line">
            <a:avLst/>
          </a:prstGeom>
        </p:spPr>
        <p:style>
          <a:lnRef idx="1">
            <a:schemeClr val="accent3"/>
          </a:lnRef>
          <a:fillRef idx="0">
            <a:schemeClr val="accent3"/>
          </a:fillRef>
          <a:effectRef idx="0">
            <a:schemeClr val="accent3"/>
          </a:effectRef>
          <a:fontRef idx="minor">
            <a:schemeClr val="tx1"/>
          </a:fontRef>
        </p:style>
      </p:cxnSp>
      <p:cxnSp>
        <p:nvCxnSpPr>
          <p:cNvPr id="158" name="Straight Connector 157">
            <a:extLst>
              <a:ext uri="{FF2B5EF4-FFF2-40B4-BE49-F238E27FC236}">
                <a16:creationId xmlns:a16="http://schemas.microsoft.com/office/drawing/2014/main" id="{5E1736D5-C6ED-2F0B-1F9E-AA9508987851}"/>
              </a:ext>
            </a:extLst>
          </p:cNvPr>
          <p:cNvCxnSpPr>
            <a:cxnSpLocks/>
          </p:cNvCxnSpPr>
          <p:nvPr/>
        </p:nvCxnSpPr>
        <p:spPr>
          <a:xfrm flipV="1">
            <a:off x="1753676" y="1949714"/>
            <a:ext cx="784431" cy="1496350"/>
          </a:xfrm>
          <a:prstGeom prst="line">
            <a:avLst/>
          </a:prstGeom>
        </p:spPr>
        <p:style>
          <a:lnRef idx="1">
            <a:schemeClr val="accent3"/>
          </a:lnRef>
          <a:fillRef idx="0">
            <a:schemeClr val="accent3"/>
          </a:fillRef>
          <a:effectRef idx="0">
            <a:schemeClr val="accent3"/>
          </a:effectRef>
          <a:fontRef idx="minor">
            <a:schemeClr val="tx1"/>
          </a:fontRef>
        </p:style>
      </p:cxnSp>
      <p:cxnSp>
        <p:nvCxnSpPr>
          <p:cNvPr id="161" name="Straight Connector 160">
            <a:extLst>
              <a:ext uri="{FF2B5EF4-FFF2-40B4-BE49-F238E27FC236}">
                <a16:creationId xmlns:a16="http://schemas.microsoft.com/office/drawing/2014/main" id="{FB6409DF-7098-C6CE-AF47-20588223293C}"/>
              </a:ext>
            </a:extLst>
          </p:cNvPr>
          <p:cNvCxnSpPr>
            <a:cxnSpLocks/>
            <a:endCxn id="24" idx="2"/>
          </p:cNvCxnSpPr>
          <p:nvPr/>
        </p:nvCxnSpPr>
        <p:spPr>
          <a:xfrm flipV="1">
            <a:off x="1658191" y="2930837"/>
            <a:ext cx="652388" cy="699482"/>
          </a:xfrm>
          <a:prstGeom prst="line">
            <a:avLst/>
          </a:prstGeom>
        </p:spPr>
        <p:style>
          <a:lnRef idx="1">
            <a:schemeClr val="accent3"/>
          </a:lnRef>
          <a:fillRef idx="0">
            <a:schemeClr val="accent3"/>
          </a:fillRef>
          <a:effectRef idx="0">
            <a:schemeClr val="accent3"/>
          </a:effectRef>
          <a:fontRef idx="minor">
            <a:schemeClr val="tx1"/>
          </a:fontRef>
        </p:style>
      </p:cxnSp>
      <p:cxnSp>
        <p:nvCxnSpPr>
          <p:cNvPr id="164" name="Straight Connector 163">
            <a:extLst>
              <a:ext uri="{FF2B5EF4-FFF2-40B4-BE49-F238E27FC236}">
                <a16:creationId xmlns:a16="http://schemas.microsoft.com/office/drawing/2014/main" id="{BCAF6222-7C7B-D23B-57E7-D1FA565B5F97}"/>
              </a:ext>
            </a:extLst>
          </p:cNvPr>
          <p:cNvCxnSpPr>
            <a:cxnSpLocks/>
          </p:cNvCxnSpPr>
          <p:nvPr/>
        </p:nvCxnSpPr>
        <p:spPr>
          <a:xfrm>
            <a:off x="1793676" y="3579677"/>
            <a:ext cx="604707" cy="114614"/>
          </a:xfrm>
          <a:prstGeom prst="line">
            <a:avLst/>
          </a:prstGeom>
        </p:spPr>
        <p:style>
          <a:lnRef idx="1">
            <a:schemeClr val="accent3"/>
          </a:lnRef>
          <a:fillRef idx="0">
            <a:schemeClr val="accent3"/>
          </a:fillRef>
          <a:effectRef idx="0">
            <a:schemeClr val="accent3"/>
          </a:effectRef>
          <a:fontRef idx="minor">
            <a:schemeClr val="tx1"/>
          </a:fontRef>
        </p:style>
      </p:cxnSp>
      <mc:AlternateContent xmlns:mc="http://schemas.openxmlformats.org/markup-compatibility/2006" xmlns:a14="http://schemas.microsoft.com/office/drawing/2010/main">
        <mc:Choice Requires="a14">
          <p:sp>
            <p:nvSpPr>
              <p:cNvPr id="169" name="Oval 168">
                <a:extLst>
                  <a:ext uri="{FF2B5EF4-FFF2-40B4-BE49-F238E27FC236}">
                    <a16:creationId xmlns:a16="http://schemas.microsoft.com/office/drawing/2014/main" id="{842F3521-3FE2-2D12-EE39-AC78E4875FD9}"/>
                  </a:ext>
                </a:extLst>
              </p:cNvPr>
              <p:cNvSpPr/>
              <p:nvPr/>
            </p:nvSpPr>
            <p:spPr>
              <a:xfrm>
                <a:off x="5539740" y="3894582"/>
                <a:ext cx="502920" cy="484632"/>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𝑤</m:t>
                              </m:r>
                            </m:e>
                          </m:acc>
                        </m:e>
                        <m:sub>
                          <m:r>
                            <a:rPr lang="en-US" b="0" i="1" smtClean="0">
                              <a:latin typeface="Cambria Math" panose="02040503050406030204" pitchFamily="18" charset="0"/>
                            </a:rPr>
                            <m:t>3</m:t>
                          </m:r>
                        </m:sub>
                      </m:sSub>
                    </m:oMath>
                  </m:oMathPara>
                </a14:m>
                <a:endParaRPr lang="en-US" dirty="0"/>
              </a:p>
            </p:txBody>
          </p:sp>
        </mc:Choice>
        <mc:Fallback xmlns="">
          <p:sp>
            <p:nvSpPr>
              <p:cNvPr id="169" name="Oval 168">
                <a:extLst>
                  <a:ext uri="{FF2B5EF4-FFF2-40B4-BE49-F238E27FC236}">
                    <a16:creationId xmlns:a16="http://schemas.microsoft.com/office/drawing/2014/main" id="{842F3521-3FE2-2D12-EE39-AC78E4875FD9}"/>
                  </a:ext>
                </a:extLst>
              </p:cNvPr>
              <p:cNvSpPr>
                <a:spLocks noRot="1" noChangeAspect="1" noMove="1" noResize="1" noEditPoints="1" noAdjustHandles="1" noChangeArrowheads="1" noChangeShapeType="1" noTextEdit="1"/>
              </p:cNvSpPr>
              <p:nvPr/>
            </p:nvSpPr>
            <p:spPr>
              <a:xfrm>
                <a:off x="5539740" y="3894582"/>
                <a:ext cx="502920" cy="484632"/>
              </a:xfrm>
              <a:prstGeom prst="ellipse">
                <a:avLst/>
              </a:prstGeom>
              <a:blipFill>
                <a:blip r:embed="rId3"/>
                <a:stretch>
                  <a:fillRect/>
                </a:stretch>
              </a:blipFill>
            </p:spPr>
            <p:txBody>
              <a:bodyPr/>
              <a:lstStyle/>
              <a:p>
                <a:r>
                  <a:rPr lang="en-US">
                    <a:noFill/>
                  </a:rPr>
                  <a:t> </a:t>
                </a:r>
              </a:p>
            </p:txBody>
          </p:sp>
        </mc:Fallback>
      </mc:AlternateContent>
      <p:cxnSp>
        <p:nvCxnSpPr>
          <p:cNvPr id="173" name="Straight Connector 172">
            <a:extLst>
              <a:ext uri="{FF2B5EF4-FFF2-40B4-BE49-F238E27FC236}">
                <a16:creationId xmlns:a16="http://schemas.microsoft.com/office/drawing/2014/main" id="{2B5982E7-C033-382C-19B2-A7C5BD25F6DD}"/>
              </a:ext>
            </a:extLst>
          </p:cNvPr>
          <p:cNvCxnSpPr>
            <a:cxnSpLocks/>
            <a:endCxn id="25" idx="3"/>
          </p:cNvCxnSpPr>
          <p:nvPr/>
        </p:nvCxnSpPr>
        <p:spPr>
          <a:xfrm flipV="1">
            <a:off x="1757254" y="3910000"/>
            <a:ext cx="642602" cy="811797"/>
          </a:xfrm>
          <a:prstGeom prst="line">
            <a:avLst/>
          </a:prstGeom>
        </p:spPr>
        <p:style>
          <a:lnRef idx="1">
            <a:schemeClr val="accent3"/>
          </a:lnRef>
          <a:fillRef idx="0">
            <a:schemeClr val="accent3"/>
          </a:fillRef>
          <a:effectRef idx="0">
            <a:schemeClr val="accent3"/>
          </a:effectRef>
          <a:fontRef idx="minor">
            <a:schemeClr val="tx1"/>
          </a:fontRef>
        </p:style>
      </p:cxnSp>
      <p:cxnSp>
        <p:nvCxnSpPr>
          <p:cNvPr id="177" name="Straight Connector 176">
            <a:extLst>
              <a:ext uri="{FF2B5EF4-FFF2-40B4-BE49-F238E27FC236}">
                <a16:creationId xmlns:a16="http://schemas.microsoft.com/office/drawing/2014/main" id="{811763AC-A4C2-FCB5-3BD3-067FFC7500E6}"/>
              </a:ext>
            </a:extLst>
          </p:cNvPr>
          <p:cNvCxnSpPr>
            <a:cxnSpLocks/>
            <a:stCxn id="21" idx="6"/>
            <a:endCxn id="24" idx="3"/>
          </p:cNvCxnSpPr>
          <p:nvPr/>
        </p:nvCxnSpPr>
        <p:spPr>
          <a:xfrm flipV="1">
            <a:off x="1876044" y="3102180"/>
            <a:ext cx="508186" cy="1003475"/>
          </a:xfrm>
          <a:prstGeom prst="line">
            <a:avLst/>
          </a:prstGeom>
        </p:spPr>
        <p:style>
          <a:lnRef idx="1">
            <a:schemeClr val="accent3"/>
          </a:lnRef>
          <a:fillRef idx="0">
            <a:schemeClr val="accent3"/>
          </a:fillRef>
          <a:effectRef idx="0">
            <a:schemeClr val="accent3"/>
          </a:effectRef>
          <a:fontRef idx="minor">
            <a:schemeClr val="tx1"/>
          </a:fontRef>
        </p:style>
      </p:cxnSp>
      <p:cxnSp>
        <p:nvCxnSpPr>
          <p:cNvPr id="180" name="Straight Connector 179">
            <a:extLst>
              <a:ext uri="{FF2B5EF4-FFF2-40B4-BE49-F238E27FC236}">
                <a16:creationId xmlns:a16="http://schemas.microsoft.com/office/drawing/2014/main" id="{E543165B-1E4D-6391-958D-A6FABD7488EA}"/>
              </a:ext>
            </a:extLst>
          </p:cNvPr>
          <p:cNvCxnSpPr>
            <a:cxnSpLocks/>
            <a:endCxn id="25" idx="3"/>
          </p:cNvCxnSpPr>
          <p:nvPr/>
        </p:nvCxnSpPr>
        <p:spPr>
          <a:xfrm flipV="1">
            <a:off x="1836591" y="3910000"/>
            <a:ext cx="563265" cy="258516"/>
          </a:xfrm>
          <a:prstGeom prst="line">
            <a:avLst/>
          </a:prstGeom>
        </p:spPr>
        <p:style>
          <a:lnRef idx="1">
            <a:schemeClr val="accent3"/>
          </a:lnRef>
          <a:fillRef idx="0">
            <a:schemeClr val="accent3"/>
          </a:fillRef>
          <a:effectRef idx="0">
            <a:schemeClr val="accent3"/>
          </a:effectRef>
          <a:fontRef idx="minor">
            <a:schemeClr val="tx1"/>
          </a:fontRef>
        </p:style>
      </p:cxnSp>
      <p:cxnSp>
        <p:nvCxnSpPr>
          <p:cNvPr id="183" name="Straight Connector 182">
            <a:extLst>
              <a:ext uri="{FF2B5EF4-FFF2-40B4-BE49-F238E27FC236}">
                <a16:creationId xmlns:a16="http://schemas.microsoft.com/office/drawing/2014/main" id="{B349C03E-5FFA-6D49-AB67-E07B40EF5511}"/>
              </a:ext>
            </a:extLst>
          </p:cNvPr>
          <p:cNvCxnSpPr>
            <a:cxnSpLocks/>
            <a:endCxn id="23" idx="3"/>
          </p:cNvCxnSpPr>
          <p:nvPr/>
        </p:nvCxnSpPr>
        <p:spPr>
          <a:xfrm flipV="1">
            <a:off x="1681446" y="2135257"/>
            <a:ext cx="747079" cy="1968508"/>
          </a:xfrm>
          <a:prstGeom prst="line">
            <a:avLst/>
          </a:prstGeom>
        </p:spPr>
        <p:style>
          <a:lnRef idx="1">
            <a:schemeClr val="accent3"/>
          </a:lnRef>
          <a:fillRef idx="0">
            <a:schemeClr val="accent3"/>
          </a:fillRef>
          <a:effectRef idx="0">
            <a:schemeClr val="accent3"/>
          </a:effectRef>
          <a:fontRef idx="minor">
            <a:schemeClr val="tx1"/>
          </a:fontRef>
        </p:style>
      </p:cxnSp>
      <p:cxnSp>
        <p:nvCxnSpPr>
          <p:cNvPr id="185" name="Straight Connector 184">
            <a:extLst>
              <a:ext uri="{FF2B5EF4-FFF2-40B4-BE49-F238E27FC236}">
                <a16:creationId xmlns:a16="http://schemas.microsoft.com/office/drawing/2014/main" id="{B47C6D0F-BD22-F272-89D9-3F8CD276B734}"/>
              </a:ext>
            </a:extLst>
          </p:cNvPr>
          <p:cNvCxnSpPr>
            <a:cxnSpLocks/>
          </p:cNvCxnSpPr>
          <p:nvPr/>
        </p:nvCxnSpPr>
        <p:spPr>
          <a:xfrm flipV="1">
            <a:off x="1767145" y="2056315"/>
            <a:ext cx="704452" cy="2539486"/>
          </a:xfrm>
          <a:prstGeom prst="line">
            <a:avLst/>
          </a:prstGeom>
        </p:spPr>
        <p:style>
          <a:lnRef idx="1">
            <a:schemeClr val="accent3"/>
          </a:lnRef>
          <a:fillRef idx="0">
            <a:schemeClr val="accent3"/>
          </a:fillRef>
          <a:effectRef idx="0">
            <a:schemeClr val="accent3"/>
          </a:effectRef>
          <a:fontRef idx="minor">
            <a:schemeClr val="tx1"/>
          </a:fontRef>
        </p:style>
      </p:cxnSp>
      <p:cxnSp>
        <p:nvCxnSpPr>
          <p:cNvPr id="188" name="Straight Connector 187">
            <a:extLst>
              <a:ext uri="{FF2B5EF4-FFF2-40B4-BE49-F238E27FC236}">
                <a16:creationId xmlns:a16="http://schemas.microsoft.com/office/drawing/2014/main" id="{4539ECE6-0AD4-2938-51E4-757B175B0B5F}"/>
              </a:ext>
            </a:extLst>
          </p:cNvPr>
          <p:cNvCxnSpPr>
            <a:cxnSpLocks/>
            <a:stCxn id="19" idx="7"/>
            <a:endCxn id="23" idx="3"/>
          </p:cNvCxnSpPr>
          <p:nvPr/>
        </p:nvCxnSpPr>
        <p:spPr>
          <a:xfrm flipV="1">
            <a:off x="1794112" y="2135257"/>
            <a:ext cx="634413" cy="641920"/>
          </a:xfrm>
          <a:prstGeom prst="line">
            <a:avLst/>
          </a:prstGeom>
        </p:spPr>
        <p:style>
          <a:lnRef idx="1">
            <a:schemeClr val="accent3"/>
          </a:lnRef>
          <a:fillRef idx="0">
            <a:schemeClr val="accent3"/>
          </a:fillRef>
          <a:effectRef idx="0">
            <a:schemeClr val="accent3"/>
          </a:effectRef>
          <a:fontRef idx="minor">
            <a:schemeClr val="tx1"/>
          </a:fontRef>
        </p:style>
      </p:cxnSp>
      <p:cxnSp>
        <p:nvCxnSpPr>
          <p:cNvPr id="191" name="Straight Connector 190">
            <a:extLst>
              <a:ext uri="{FF2B5EF4-FFF2-40B4-BE49-F238E27FC236}">
                <a16:creationId xmlns:a16="http://schemas.microsoft.com/office/drawing/2014/main" id="{D7132305-39E2-ED3E-55D5-B7C49F62A151}"/>
              </a:ext>
            </a:extLst>
          </p:cNvPr>
          <p:cNvCxnSpPr>
            <a:cxnSpLocks/>
          </p:cNvCxnSpPr>
          <p:nvPr/>
        </p:nvCxnSpPr>
        <p:spPr>
          <a:xfrm>
            <a:off x="1844069" y="3038063"/>
            <a:ext cx="592884" cy="1314857"/>
          </a:xfrm>
          <a:prstGeom prst="line">
            <a:avLst/>
          </a:prstGeom>
        </p:spPr>
        <p:style>
          <a:lnRef idx="1">
            <a:schemeClr val="accent3"/>
          </a:lnRef>
          <a:fillRef idx="0">
            <a:schemeClr val="accent3"/>
          </a:fillRef>
          <a:effectRef idx="0">
            <a:schemeClr val="accent3"/>
          </a:effectRef>
          <a:fontRef idx="minor">
            <a:schemeClr val="tx1"/>
          </a:fontRef>
        </p:style>
      </p:cxnSp>
      <p:cxnSp>
        <p:nvCxnSpPr>
          <p:cNvPr id="216" name="Straight Connector 215">
            <a:extLst>
              <a:ext uri="{FF2B5EF4-FFF2-40B4-BE49-F238E27FC236}">
                <a16:creationId xmlns:a16="http://schemas.microsoft.com/office/drawing/2014/main" id="{37B380AE-0993-48B7-6294-CA1D02ACA189}"/>
              </a:ext>
            </a:extLst>
          </p:cNvPr>
          <p:cNvCxnSpPr>
            <a:cxnSpLocks/>
            <a:stCxn id="194" idx="7"/>
            <a:endCxn id="24" idx="3"/>
          </p:cNvCxnSpPr>
          <p:nvPr/>
        </p:nvCxnSpPr>
        <p:spPr>
          <a:xfrm flipV="1">
            <a:off x="1791900" y="3102180"/>
            <a:ext cx="592330" cy="1483518"/>
          </a:xfrm>
          <a:prstGeom prst="line">
            <a:avLst/>
          </a:prstGeom>
        </p:spPr>
        <p:style>
          <a:lnRef idx="1">
            <a:schemeClr val="accent3"/>
          </a:lnRef>
          <a:fillRef idx="0">
            <a:schemeClr val="accent3"/>
          </a:fillRef>
          <a:effectRef idx="0">
            <a:schemeClr val="accent3"/>
          </a:effectRef>
          <a:fontRef idx="minor">
            <a:schemeClr val="tx1"/>
          </a:fontRef>
        </p:style>
      </p:cxnSp>
      <p:cxnSp>
        <p:nvCxnSpPr>
          <p:cNvPr id="226" name="Straight Connector 225">
            <a:extLst>
              <a:ext uri="{FF2B5EF4-FFF2-40B4-BE49-F238E27FC236}">
                <a16:creationId xmlns:a16="http://schemas.microsoft.com/office/drawing/2014/main" id="{349369F0-B1F6-B193-888D-8599D536C797}"/>
              </a:ext>
            </a:extLst>
          </p:cNvPr>
          <p:cNvCxnSpPr>
            <a:cxnSpLocks/>
            <a:stCxn id="23" idx="6"/>
            <a:endCxn id="27" idx="2"/>
          </p:cNvCxnSpPr>
          <p:nvPr/>
        </p:nvCxnSpPr>
        <p:spPr>
          <a:xfrm>
            <a:off x="2857794" y="1963914"/>
            <a:ext cx="511770" cy="24776"/>
          </a:xfrm>
          <a:prstGeom prst="line">
            <a:avLst/>
          </a:prstGeom>
        </p:spPr>
        <p:style>
          <a:lnRef idx="1">
            <a:schemeClr val="accent4"/>
          </a:lnRef>
          <a:fillRef idx="0">
            <a:schemeClr val="accent4"/>
          </a:fillRef>
          <a:effectRef idx="0">
            <a:schemeClr val="accent4"/>
          </a:effectRef>
          <a:fontRef idx="minor">
            <a:schemeClr val="tx1"/>
          </a:fontRef>
        </p:style>
      </p:cxnSp>
      <p:cxnSp>
        <p:nvCxnSpPr>
          <p:cNvPr id="230" name="Straight Connector 229">
            <a:extLst>
              <a:ext uri="{FF2B5EF4-FFF2-40B4-BE49-F238E27FC236}">
                <a16:creationId xmlns:a16="http://schemas.microsoft.com/office/drawing/2014/main" id="{966621FE-A9DC-5EF7-A780-FB9BACE20C0A}"/>
              </a:ext>
            </a:extLst>
          </p:cNvPr>
          <p:cNvCxnSpPr>
            <a:cxnSpLocks/>
            <a:stCxn id="23" idx="5"/>
            <a:endCxn id="28" idx="1"/>
          </p:cNvCxnSpPr>
          <p:nvPr/>
        </p:nvCxnSpPr>
        <p:spPr>
          <a:xfrm>
            <a:off x="2784143" y="2135257"/>
            <a:ext cx="668831" cy="626578"/>
          </a:xfrm>
          <a:prstGeom prst="line">
            <a:avLst/>
          </a:prstGeom>
        </p:spPr>
        <p:style>
          <a:lnRef idx="1">
            <a:schemeClr val="accent4"/>
          </a:lnRef>
          <a:fillRef idx="0">
            <a:schemeClr val="accent4"/>
          </a:fillRef>
          <a:effectRef idx="0">
            <a:schemeClr val="accent4"/>
          </a:effectRef>
          <a:fontRef idx="minor">
            <a:schemeClr val="tx1"/>
          </a:fontRef>
        </p:style>
      </p:cxnSp>
      <p:cxnSp>
        <p:nvCxnSpPr>
          <p:cNvPr id="233" name="Straight Connector 232">
            <a:extLst>
              <a:ext uri="{FF2B5EF4-FFF2-40B4-BE49-F238E27FC236}">
                <a16:creationId xmlns:a16="http://schemas.microsoft.com/office/drawing/2014/main" id="{173B36A8-9E65-D4CB-645F-BDEDB5F1FD01}"/>
              </a:ext>
            </a:extLst>
          </p:cNvPr>
          <p:cNvCxnSpPr>
            <a:cxnSpLocks/>
            <a:endCxn id="29" idx="1"/>
          </p:cNvCxnSpPr>
          <p:nvPr/>
        </p:nvCxnSpPr>
        <p:spPr>
          <a:xfrm>
            <a:off x="2701772" y="2226147"/>
            <a:ext cx="743948" cy="1347051"/>
          </a:xfrm>
          <a:prstGeom prst="line">
            <a:avLst/>
          </a:prstGeom>
        </p:spPr>
        <p:style>
          <a:lnRef idx="1">
            <a:schemeClr val="accent4"/>
          </a:lnRef>
          <a:fillRef idx="0">
            <a:schemeClr val="accent4"/>
          </a:fillRef>
          <a:effectRef idx="0">
            <a:schemeClr val="accent4"/>
          </a:effectRef>
          <a:fontRef idx="minor">
            <a:schemeClr val="tx1"/>
          </a:fontRef>
        </p:style>
      </p:cxnSp>
      <p:cxnSp>
        <p:nvCxnSpPr>
          <p:cNvPr id="240" name="Straight Connector 239">
            <a:extLst>
              <a:ext uri="{FF2B5EF4-FFF2-40B4-BE49-F238E27FC236}">
                <a16:creationId xmlns:a16="http://schemas.microsoft.com/office/drawing/2014/main" id="{2CEC3D6A-0C8D-D9C9-CC88-1126E1D9B071}"/>
              </a:ext>
            </a:extLst>
          </p:cNvPr>
          <p:cNvCxnSpPr>
            <a:cxnSpLocks/>
            <a:stCxn id="23" idx="4"/>
          </p:cNvCxnSpPr>
          <p:nvPr/>
        </p:nvCxnSpPr>
        <p:spPr>
          <a:xfrm>
            <a:off x="2606334" y="2206230"/>
            <a:ext cx="928384" cy="2150947"/>
          </a:xfrm>
          <a:prstGeom prst="line">
            <a:avLst/>
          </a:prstGeom>
        </p:spPr>
        <p:style>
          <a:lnRef idx="1">
            <a:schemeClr val="accent4"/>
          </a:lnRef>
          <a:fillRef idx="0">
            <a:schemeClr val="accent4"/>
          </a:fillRef>
          <a:effectRef idx="0">
            <a:schemeClr val="accent4"/>
          </a:effectRef>
          <a:fontRef idx="minor">
            <a:schemeClr val="tx1"/>
          </a:fontRef>
        </p:style>
      </p:cxnSp>
      <p:cxnSp>
        <p:nvCxnSpPr>
          <p:cNvPr id="245" name="Straight Connector 244">
            <a:extLst>
              <a:ext uri="{FF2B5EF4-FFF2-40B4-BE49-F238E27FC236}">
                <a16:creationId xmlns:a16="http://schemas.microsoft.com/office/drawing/2014/main" id="{D96E6C72-FBA4-0F22-35F5-CA5C4A6BC56A}"/>
              </a:ext>
            </a:extLst>
          </p:cNvPr>
          <p:cNvCxnSpPr>
            <a:cxnSpLocks/>
            <a:endCxn id="35" idx="2"/>
          </p:cNvCxnSpPr>
          <p:nvPr/>
        </p:nvCxnSpPr>
        <p:spPr>
          <a:xfrm>
            <a:off x="3928103" y="1933038"/>
            <a:ext cx="479645"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246" name="Straight Connector 245">
            <a:extLst>
              <a:ext uri="{FF2B5EF4-FFF2-40B4-BE49-F238E27FC236}">
                <a16:creationId xmlns:a16="http://schemas.microsoft.com/office/drawing/2014/main" id="{D7DC1EF5-28A8-CD69-FA76-503EA78000D4}"/>
              </a:ext>
            </a:extLst>
          </p:cNvPr>
          <p:cNvCxnSpPr>
            <a:cxnSpLocks/>
            <a:endCxn id="27" idx="3"/>
          </p:cNvCxnSpPr>
          <p:nvPr/>
        </p:nvCxnSpPr>
        <p:spPr>
          <a:xfrm flipV="1">
            <a:off x="2729663" y="2160033"/>
            <a:ext cx="713552" cy="556777"/>
          </a:xfrm>
          <a:prstGeom prst="line">
            <a:avLst/>
          </a:prstGeom>
        </p:spPr>
        <p:style>
          <a:lnRef idx="1">
            <a:schemeClr val="accent4"/>
          </a:lnRef>
          <a:fillRef idx="0">
            <a:schemeClr val="accent4"/>
          </a:fillRef>
          <a:effectRef idx="0">
            <a:schemeClr val="accent4"/>
          </a:effectRef>
          <a:fontRef idx="minor">
            <a:schemeClr val="tx1"/>
          </a:fontRef>
        </p:style>
      </p:cxnSp>
      <p:cxnSp>
        <p:nvCxnSpPr>
          <p:cNvPr id="252" name="Straight Connector 251">
            <a:extLst>
              <a:ext uri="{FF2B5EF4-FFF2-40B4-BE49-F238E27FC236}">
                <a16:creationId xmlns:a16="http://schemas.microsoft.com/office/drawing/2014/main" id="{7524F557-70D6-002F-6EC3-FBDD4C8F5B2A}"/>
              </a:ext>
            </a:extLst>
          </p:cNvPr>
          <p:cNvCxnSpPr>
            <a:cxnSpLocks/>
            <a:stCxn id="24" idx="6"/>
          </p:cNvCxnSpPr>
          <p:nvPr/>
        </p:nvCxnSpPr>
        <p:spPr>
          <a:xfrm flipV="1">
            <a:off x="2813499" y="2780940"/>
            <a:ext cx="645950" cy="149897"/>
          </a:xfrm>
          <a:prstGeom prst="line">
            <a:avLst/>
          </a:prstGeom>
        </p:spPr>
        <p:style>
          <a:lnRef idx="1">
            <a:schemeClr val="accent4"/>
          </a:lnRef>
          <a:fillRef idx="0">
            <a:schemeClr val="accent4"/>
          </a:fillRef>
          <a:effectRef idx="0">
            <a:schemeClr val="accent4"/>
          </a:effectRef>
          <a:fontRef idx="minor">
            <a:schemeClr val="tx1"/>
          </a:fontRef>
        </p:style>
      </p:cxnSp>
      <p:cxnSp>
        <p:nvCxnSpPr>
          <p:cNvPr id="256" name="Straight Connector 255">
            <a:extLst>
              <a:ext uri="{FF2B5EF4-FFF2-40B4-BE49-F238E27FC236}">
                <a16:creationId xmlns:a16="http://schemas.microsoft.com/office/drawing/2014/main" id="{8CEE59A7-9159-B2B0-8078-FA03E33D86AE}"/>
              </a:ext>
            </a:extLst>
          </p:cNvPr>
          <p:cNvCxnSpPr>
            <a:cxnSpLocks/>
            <a:stCxn id="24" idx="5"/>
            <a:endCxn id="29" idx="1"/>
          </p:cNvCxnSpPr>
          <p:nvPr/>
        </p:nvCxnSpPr>
        <p:spPr>
          <a:xfrm>
            <a:off x="2739848" y="3102180"/>
            <a:ext cx="705872" cy="471018"/>
          </a:xfrm>
          <a:prstGeom prst="line">
            <a:avLst/>
          </a:prstGeom>
        </p:spPr>
        <p:style>
          <a:lnRef idx="1">
            <a:schemeClr val="accent4"/>
          </a:lnRef>
          <a:fillRef idx="0">
            <a:schemeClr val="accent4"/>
          </a:fillRef>
          <a:effectRef idx="0">
            <a:schemeClr val="accent4"/>
          </a:effectRef>
          <a:fontRef idx="minor">
            <a:schemeClr val="tx1"/>
          </a:fontRef>
        </p:style>
      </p:cxnSp>
      <p:cxnSp>
        <p:nvCxnSpPr>
          <p:cNvPr id="260" name="Straight Connector 259">
            <a:extLst>
              <a:ext uri="{FF2B5EF4-FFF2-40B4-BE49-F238E27FC236}">
                <a16:creationId xmlns:a16="http://schemas.microsoft.com/office/drawing/2014/main" id="{CD0C8251-C57C-8A11-A86E-06B2E9A3E2CE}"/>
              </a:ext>
            </a:extLst>
          </p:cNvPr>
          <p:cNvCxnSpPr>
            <a:cxnSpLocks/>
          </p:cNvCxnSpPr>
          <p:nvPr/>
        </p:nvCxnSpPr>
        <p:spPr>
          <a:xfrm>
            <a:off x="2689412" y="3173153"/>
            <a:ext cx="788479" cy="1176927"/>
          </a:xfrm>
          <a:prstGeom prst="line">
            <a:avLst/>
          </a:prstGeom>
        </p:spPr>
        <p:style>
          <a:lnRef idx="1">
            <a:schemeClr val="accent4"/>
          </a:lnRef>
          <a:fillRef idx="0">
            <a:schemeClr val="accent4"/>
          </a:fillRef>
          <a:effectRef idx="0">
            <a:schemeClr val="accent4"/>
          </a:effectRef>
          <a:fontRef idx="minor">
            <a:schemeClr val="tx1"/>
          </a:fontRef>
        </p:style>
      </p:cxnSp>
      <p:cxnSp>
        <p:nvCxnSpPr>
          <p:cNvPr id="263" name="Straight Connector 262">
            <a:extLst>
              <a:ext uri="{FF2B5EF4-FFF2-40B4-BE49-F238E27FC236}">
                <a16:creationId xmlns:a16="http://schemas.microsoft.com/office/drawing/2014/main" id="{64AA3424-28A9-7C19-7588-0D7CBF76DA12}"/>
              </a:ext>
            </a:extLst>
          </p:cNvPr>
          <p:cNvCxnSpPr>
            <a:cxnSpLocks/>
            <a:endCxn id="27" idx="3"/>
          </p:cNvCxnSpPr>
          <p:nvPr/>
        </p:nvCxnSpPr>
        <p:spPr>
          <a:xfrm flipV="1">
            <a:off x="2699907" y="2160033"/>
            <a:ext cx="743308" cy="1312736"/>
          </a:xfrm>
          <a:prstGeom prst="line">
            <a:avLst/>
          </a:prstGeom>
        </p:spPr>
        <p:style>
          <a:lnRef idx="1">
            <a:schemeClr val="accent4"/>
          </a:lnRef>
          <a:fillRef idx="0">
            <a:schemeClr val="accent4"/>
          </a:fillRef>
          <a:effectRef idx="0">
            <a:schemeClr val="accent4"/>
          </a:effectRef>
          <a:fontRef idx="minor">
            <a:schemeClr val="tx1"/>
          </a:fontRef>
        </p:style>
      </p:cxnSp>
      <p:cxnSp>
        <p:nvCxnSpPr>
          <p:cNvPr id="266" name="Straight Connector 265">
            <a:extLst>
              <a:ext uri="{FF2B5EF4-FFF2-40B4-BE49-F238E27FC236}">
                <a16:creationId xmlns:a16="http://schemas.microsoft.com/office/drawing/2014/main" id="{8B70CA95-EB9E-50BD-3660-F703A4E4F30A}"/>
              </a:ext>
            </a:extLst>
          </p:cNvPr>
          <p:cNvCxnSpPr>
            <a:cxnSpLocks/>
            <a:endCxn id="28" idx="3"/>
          </p:cNvCxnSpPr>
          <p:nvPr/>
        </p:nvCxnSpPr>
        <p:spPr>
          <a:xfrm flipV="1">
            <a:off x="2775919" y="3104521"/>
            <a:ext cx="677055" cy="517861"/>
          </a:xfrm>
          <a:prstGeom prst="line">
            <a:avLst/>
          </a:prstGeom>
        </p:spPr>
        <p:style>
          <a:lnRef idx="1">
            <a:schemeClr val="accent4"/>
          </a:lnRef>
          <a:fillRef idx="0">
            <a:schemeClr val="accent4"/>
          </a:fillRef>
          <a:effectRef idx="0">
            <a:schemeClr val="accent4"/>
          </a:effectRef>
          <a:fontRef idx="minor">
            <a:schemeClr val="tx1"/>
          </a:fontRef>
        </p:style>
      </p:cxnSp>
      <p:cxnSp>
        <p:nvCxnSpPr>
          <p:cNvPr id="269" name="Straight Connector 268">
            <a:extLst>
              <a:ext uri="{FF2B5EF4-FFF2-40B4-BE49-F238E27FC236}">
                <a16:creationId xmlns:a16="http://schemas.microsoft.com/office/drawing/2014/main" id="{4964F090-7FFB-F8B0-46C2-4234402825FC}"/>
              </a:ext>
            </a:extLst>
          </p:cNvPr>
          <p:cNvCxnSpPr>
            <a:cxnSpLocks/>
            <a:stCxn id="25" idx="6"/>
            <a:endCxn id="29" idx="2"/>
          </p:cNvCxnSpPr>
          <p:nvPr/>
        </p:nvCxnSpPr>
        <p:spPr>
          <a:xfrm>
            <a:off x="2829125" y="3738657"/>
            <a:ext cx="542944" cy="5884"/>
          </a:xfrm>
          <a:prstGeom prst="line">
            <a:avLst/>
          </a:prstGeom>
        </p:spPr>
        <p:style>
          <a:lnRef idx="1">
            <a:schemeClr val="accent4"/>
          </a:lnRef>
          <a:fillRef idx="0">
            <a:schemeClr val="accent4"/>
          </a:fillRef>
          <a:effectRef idx="0">
            <a:schemeClr val="accent4"/>
          </a:effectRef>
          <a:fontRef idx="minor">
            <a:schemeClr val="tx1"/>
          </a:fontRef>
        </p:style>
      </p:cxnSp>
      <p:cxnSp>
        <p:nvCxnSpPr>
          <p:cNvPr id="273" name="Straight Connector 272">
            <a:extLst>
              <a:ext uri="{FF2B5EF4-FFF2-40B4-BE49-F238E27FC236}">
                <a16:creationId xmlns:a16="http://schemas.microsoft.com/office/drawing/2014/main" id="{139E099B-64BC-5B4C-ED26-292F830BD6C2}"/>
              </a:ext>
            </a:extLst>
          </p:cNvPr>
          <p:cNvCxnSpPr>
            <a:cxnSpLocks/>
          </p:cNvCxnSpPr>
          <p:nvPr/>
        </p:nvCxnSpPr>
        <p:spPr>
          <a:xfrm>
            <a:off x="2857794" y="3882563"/>
            <a:ext cx="627789" cy="583361"/>
          </a:xfrm>
          <a:prstGeom prst="line">
            <a:avLst/>
          </a:prstGeom>
        </p:spPr>
        <p:style>
          <a:lnRef idx="1">
            <a:schemeClr val="accent4"/>
          </a:lnRef>
          <a:fillRef idx="0">
            <a:schemeClr val="accent4"/>
          </a:fillRef>
          <a:effectRef idx="0">
            <a:schemeClr val="accent4"/>
          </a:effectRef>
          <a:fontRef idx="minor">
            <a:schemeClr val="tx1"/>
          </a:fontRef>
        </p:style>
      </p:cxnSp>
      <p:cxnSp>
        <p:nvCxnSpPr>
          <p:cNvPr id="279" name="Straight Connector 278">
            <a:extLst>
              <a:ext uri="{FF2B5EF4-FFF2-40B4-BE49-F238E27FC236}">
                <a16:creationId xmlns:a16="http://schemas.microsoft.com/office/drawing/2014/main" id="{9F8B5C63-E9E1-A078-B36B-64196D60B845}"/>
              </a:ext>
            </a:extLst>
          </p:cNvPr>
          <p:cNvCxnSpPr>
            <a:cxnSpLocks/>
          </p:cNvCxnSpPr>
          <p:nvPr/>
        </p:nvCxnSpPr>
        <p:spPr>
          <a:xfrm flipV="1">
            <a:off x="2908248" y="4523105"/>
            <a:ext cx="549546" cy="32114"/>
          </a:xfrm>
          <a:prstGeom prst="line">
            <a:avLst/>
          </a:prstGeom>
        </p:spPr>
        <p:style>
          <a:lnRef idx="1">
            <a:schemeClr val="accent4"/>
          </a:lnRef>
          <a:fillRef idx="0">
            <a:schemeClr val="accent4"/>
          </a:fillRef>
          <a:effectRef idx="0">
            <a:schemeClr val="accent4"/>
          </a:effectRef>
          <a:fontRef idx="minor">
            <a:schemeClr val="tx1"/>
          </a:fontRef>
        </p:style>
      </p:cxnSp>
      <p:cxnSp>
        <p:nvCxnSpPr>
          <p:cNvPr id="284" name="Straight Connector 283">
            <a:extLst>
              <a:ext uri="{FF2B5EF4-FFF2-40B4-BE49-F238E27FC236}">
                <a16:creationId xmlns:a16="http://schemas.microsoft.com/office/drawing/2014/main" id="{6613E2C4-6DBE-BF90-4B4B-0F263C781A46}"/>
              </a:ext>
            </a:extLst>
          </p:cNvPr>
          <p:cNvCxnSpPr>
            <a:cxnSpLocks/>
            <a:endCxn id="29" idx="3"/>
          </p:cNvCxnSpPr>
          <p:nvPr/>
        </p:nvCxnSpPr>
        <p:spPr>
          <a:xfrm flipV="1">
            <a:off x="2911718" y="3915884"/>
            <a:ext cx="534002" cy="603012"/>
          </a:xfrm>
          <a:prstGeom prst="line">
            <a:avLst/>
          </a:prstGeom>
        </p:spPr>
        <p:style>
          <a:lnRef idx="1">
            <a:schemeClr val="accent4"/>
          </a:lnRef>
          <a:fillRef idx="0">
            <a:schemeClr val="accent4"/>
          </a:fillRef>
          <a:effectRef idx="0">
            <a:schemeClr val="accent4"/>
          </a:effectRef>
          <a:fontRef idx="minor">
            <a:schemeClr val="tx1"/>
          </a:fontRef>
        </p:style>
      </p:cxnSp>
      <p:cxnSp>
        <p:nvCxnSpPr>
          <p:cNvPr id="286" name="Straight Connector 285">
            <a:extLst>
              <a:ext uri="{FF2B5EF4-FFF2-40B4-BE49-F238E27FC236}">
                <a16:creationId xmlns:a16="http://schemas.microsoft.com/office/drawing/2014/main" id="{741E7E5E-ACAB-002C-5D9E-A4034481DBA5}"/>
              </a:ext>
            </a:extLst>
          </p:cNvPr>
          <p:cNvCxnSpPr>
            <a:cxnSpLocks/>
            <a:endCxn id="28" idx="4"/>
          </p:cNvCxnSpPr>
          <p:nvPr/>
        </p:nvCxnSpPr>
        <p:spPr>
          <a:xfrm flipV="1">
            <a:off x="2825360" y="3175494"/>
            <a:ext cx="805423" cy="1196912"/>
          </a:xfrm>
          <a:prstGeom prst="line">
            <a:avLst/>
          </a:prstGeom>
        </p:spPr>
        <p:style>
          <a:lnRef idx="1">
            <a:schemeClr val="accent4"/>
          </a:lnRef>
          <a:fillRef idx="0">
            <a:schemeClr val="accent4"/>
          </a:fillRef>
          <a:effectRef idx="0">
            <a:schemeClr val="accent4"/>
          </a:effectRef>
          <a:fontRef idx="minor">
            <a:schemeClr val="tx1"/>
          </a:fontRef>
        </p:style>
      </p:cxnSp>
      <p:cxnSp>
        <p:nvCxnSpPr>
          <p:cNvPr id="289" name="Straight Connector 288">
            <a:extLst>
              <a:ext uri="{FF2B5EF4-FFF2-40B4-BE49-F238E27FC236}">
                <a16:creationId xmlns:a16="http://schemas.microsoft.com/office/drawing/2014/main" id="{C93DF7EF-DC3B-3347-DA5D-B13A0AB295E9}"/>
              </a:ext>
            </a:extLst>
          </p:cNvPr>
          <p:cNvCxnSpPr>
            <a:cxnSpLocks/>
          </p:cNvCxnSpPr>
          <p:nvPr/>
        </p:nvCxnSpPr>
        <p:spPr>
          <a:xfrm flipV="1">
            <a:off x="2849873" y="2233367"/>
            <a:ext cx="733228" cy="1995940"/>
          </a:xfrm>
          <a:prstGeom prst="line">
            <a:avLst/>
          </a:prstGeom>
        </p:spPr>
        <p:style>
          <a:lnRef idx="1">
            <a:schemeClr val="accent4"/>
          </a:lnRef>
          <a:fillRef idx="0">
            <a:schemeClr val="accent4"/>
          </a:fillRef>
          <a:effectRef idx="0">
            <a:schemeClr val="accent4"/>
          </a:effectRef>
          <a:fontRef idx="minor">
            <a:schemeClr val="tx1"/>
          </a:fontRef>
        </p:style>
      </p:cxnSp>
      <p:cxnSp>
        <p:nvCxnSpPr>
          <p:cNvPr id="298" name="Straight Connector 297">
            <a:extLst>
              <a:ext uri="{FF2B5EF4-FFF2-40B4-BE49-F238E27FC236}">
                <a16:creationId xmlns:a16="http://schemas.microsoft.com/office/drawing/2014/main" id="{AFC8E4BB-E2CE-ED17-83FD-36BC5D5984C3}"/>
              </a:ext>
            </a:extLst>
          </p:cNvPr>
          <p:cNvCxnSpPr>
            <a:cxnSpLocks/>
          </p:cNvCxnSpPr>
          <p:nvPr/>
        </p:nvCxnSpPr>
        <p:spPr>
          <a:xfrm>
            <a:off x="3834295" y="2121726"/>
            <a:ext cx="738397" cy="504120"/>
          </a:xfrm>
          <a:prstGeom prst="line">
            <a:avLst/>
          </a:prstGeom>
        </p:spPr>
        <p:style>
          <a:lnRef idx="1">
            <a:schemeClr val="accent4"/>
          </a:lnRef>
          <a:fillRef idx="0">
            <a:schemeClr val="accent4"/>
          </a:fillRef>
          <a:effectRef idx="0">
            <a:schemeClr val="accent4"/>
          </a:effectRef>
          <a:fontRef idx="minor">
            <a:schemeClr val="tx1"/>
          </a:fontRef>
        </p:style>
      </p:cxnSp>
      <p:cxnSp>
        <p:nvCxnSpPr>
          <p:cNvPr id="300" name="Straight Connector 299">
            <a:extLst>
              <a:ext uri="{FF2B5EF4-FFF2-40B4-BE49-F238E27FC236}">
                <a16:creationId xmlns:a16="http://schemas.microsoft.com/office/drawing/2014/main" id="{BD2715F1-C032-8278-6D63-579FC7CF629F}"/>
              </a:ext>
            </a:extLst>
          </p:cNvPr>
          <p:cNvCxnSpPr>
            <a:cxnSpLocks/>
            <a:endCxn id="37" idx="1"/>
          </p:cNvCxnSpPr>
          <p:nvPr/>
        </p:nvCxnSpPr>
        <p:spPr>
          <a:xfrm>
            <a:off x="3811752" y="2160033"/>
            <a:ext cx="666259" cy="1358989"/>
          </a:xfrm>
          <a:prstGeom prst="line">
            <a:avLst/>
          </a:prstGeom>
        </p:spPr>
        <p:style>
          <a:lnRef idx="1">
            <a:schemeClr val="accent4"/>
          </a:lnRef>
          <a:fillRef idx="0">
            <a:schemeClr val="accent4"/>
          </a:fillRef>
          <a:effectRef idx="0">
            <a:schemeClr val="accent4"/>
          </a:effectRef>
          <a:fontRef idx="minor">
            <a:schemeClr val="tx1"/>
          </a:fontRef>
        </p:style>
      </p:cxnSp>
      <p:cxnSp>
        <p:nvCxnSpPr>
          <p:cNvPr id="302" name="Straight Connector 301">
            <a:extLst>
              <a:ext uri="{FF2B5EF4-FFF2-40B4-BE49-F238E27FC236}">
                <a16:creationId xmlns:a16="http://schemas.microsoft.com/office/drawing/2014/main" id="{1C60DBCA-F911-D178-6AE7-F11C34C75B6E}"/>
              </a:ext>
            </a:extLst>
          </p:cNvPr>
          <p:cNvCxnSpPr>
            <a:cxnSpLocks/>
            <a:endCxn id="38" idx="1"/>
          </p:cNvCxnSpPr>
          <p:nvPr/>
        </p:nvCxnSpPr>
        <p:spPr>
          <a:xfrm>
            <a:off x="3660057" y="2052271"/>
            <a:ext cx="779916" cy="2347023"/>
          </a:xfrm>
          <a:prstGeom prst="line">
            <a:avLst/>
          </a:prstGeom>
        </p:spPr>
        <p:style>
          <a:lnRef idx="1">
            <a:schemeClr val="accent4"/>
          </a:lnRef>
          <a:fillRef idx="0">
            <a:schemeClr val="accent4"/>
          </a:fillRef>
          <a:effectRef idx="0">
            <a:schemeClr val="accent4"/>
          </a:effectRef>
          <a:fontRef idx="minor">
            <a:schemeClr val="tx1"/>
          </a:fontRef>
        </p:style>
      </p:cxnSp>
      <p:cxnSp>
        <p:nvCxnSpPr>
          <p:cNvPr id="304" name="Straight Connector 303">
            <a:extLst>
              <a:ext uri="{FF2B5EF4-FFF2-40B4-BE49-F238E27FC236}">
                <a16:creationId xmlns:a16="http://schemas.microsoft.com/office/drawing/2014/main" id="{2AE56396-A0D6-0EB5-6BB6-0C1CDC92B622}"/>
              </a:ext>
            </a:extLst>
          </p:cNvPr>
          <p:cNvCxnSpPr>
            <a:cxnSpLocks/>
            <a:endCxn id="36" idx="2"/>
          </p:cNvCxnSpPr>
          <p:nvPr/>
        </p:nvCxnSpPr>
        <p:spPr>
          <a:xfrm flipV="1">
            <a:off x="3882243" y="2852165"/>
            <a:ext cx="522117" cy="87784"/>
          </a:xfrm>
          <a:prstGeom prst="line">
            <a:avLst/>
          </a:prstGeom>
        </p:spPr>
        <p:style>
          <a:lnRef idx="1">
            <a:schemeClr val="accent4"/>
          </a:lnRef>
          <a:fillRef idx="0">
            <a:schemeClr val="accent4"/>
          </a:fillRef>
          <a:effectRef idx="0">
            <a:schemeClr val="accent4"/>
          </a:effectRef>
          <a:fontRef idx="minor">
            <a:schemeClr val="tx1"/>
          </a:fontRef>
        </p:style>
      </p:cxnSp>
      <p:cxnSp>
        <p:nvCxnSpPr>
          <p:cNvPr id="306" name="Straight Connector 305">
            <a:extLst>
              <a:ext uri="{FF2B5EF4-FFF2-40B4-BE49-F238E27FC236}">
                <a16:creationId xmlns:a16="http://schemas.microsoft.com/office/drawing/2014/main" id="{74013C75-5FCD-E4C3-6A95-CBCE97230D65}"/>
              </a:ext>
            </a:extLst>
          </p:cNvPr>
          <p:cNvCxnSpPr>
            <a:cxnSpLocks/>
            <a:endCxn id="37" idx="1"/>
          </p:cNvCxnSpPr>
          <p:nvPr/>
        </p:nvCxnSpPr>
        <p:spPr>
          <a:xfrm>
            <a:off x="3811752" y="3094481"/>
            <a:ext cx="666259" cy="424541"/>
          </a:xfrm>
          <a:prstGeom prst="line">
            <a:avLst/>
          </a:prstGeom>
        </p:spPr>
        <p:style>
          <a:lnRef idx="1">
            <a:schemeClr val="accent4"/>
          </a:lnRef>
          <a:fillRef idx="0">
            <a:schemeClr val="accent4"/>
          </a:fillRef>
          <a:effectRef idx="0">
            <a:schemeClr val="accent4"/>
          </a:effectRef>
          <a:fontRef idx="minor">
            <a:schemeClr val="tx1"/>
          </a:fontRef>
        </p:style>
      </p:cxnSp>
      <p:cxnSp>
        <p:nvCxnSpPr>
          <p:cNvPr id="308" name="Straight Connector 307">
            <a:extLst>
              <a:ext uri="{FF2B5EF4-FFF2-40B4-BE49-F238E27FC236}">
                <a16:creationId xmlns:a16="http://schemas.microsoft.com/office/drawing/2014/main" id="{E49B9941-7FF3-86FB-B097-9F3056D18AEE}"/>
              </a:ext>
            </a:extLst>
          </p:cNvPr>
          <p:cNvCxnSpPr>
            <a:cxnSpLocks/>
            <a:endCxn id="38" idx="0"/>
          </p:cNvCxnSpPr>
          <p:nvPr/>
        </p:nvCxnSpPr>
        <p:spPr>
          <a:xfrm>
            <a:off x="3714096" y="3215090"/>
            <a:ext cx="903686" cy="1113231"/>
          </a:xfrm>
          <a:prstGeom prst="line">
            <a:avLst/>
          </a:prstGeom>
        </p:spPr>
        <p:style>
          <a:lnRef idx="1">
            <a:schemeClr val="accent4"/>
          </a:lnRef>
          <a:fillRef idx="0">
            <a:schemeClr val="accent4"/>
          </a:fillRef>
          <a:effectRef idx="0">
            <a:schemeClr val="accent4"/>
          </a:effectRef>
          <a:fontRef idx="minor">
            <a:schemeClr val="tx1"/>
          </a:fontRef>
        </p:style>
      </p:cxnSp>
      <p:cxnSp>
        <p:nvCxnSpPr>
          <p:cNvPr id="310" name="Straight Connector 309">
            <a:extLst>
              <a:ext uri="{FF2B5EF4-FFF2-40B4-BE49-F238E27FC236}">
                <a16:creationId xmlns:a16="http://schemas.microsoft.com/office/drawing/2014/main" id="{6E668134-E269-28EC-E1B8-46CE33646CE2}"/>
              </a:ext>
            </a:extLst>
          </p:cNvPr>
          <p:cNvCxnSpPr>
            <a:cxnSpLocks/>
            <a:endCxn id="37" idx="2"/>
          </p:cNvCxnSpPr>
          <p:nvPr/>
        </p:nvCxnSpPr>
        <p:spPr>
          <a:xfrm flipV="1">
            <a:off x="3872484" y="3690365"/>
            <a:ext cx="531876" cy="70325"/>
          </a:xfrm>
          <a:prstGeom prst="line">
            <a:avLst/>
          </a:prstGeom>
        </p:spPr>
        <p:style>
          <a:lnRef idx="1">
            <a:schemeClr val="accent4"/>
          </a:lnRef>
          <a:fillRef idx="0">
            <a:schemeClr val="accent4"/>
          </a:fillRef>
          <a:effectRef idx="0">
            <a:schemeClr val="accent4"/>
          </a:effectRef>
          <a:fontRef idx="minor">
            <a:schemeClr val="tx1"/>
          </a:fontRef>
        </p:style>
      </p:cxnSp>
      <p:cxnSp>
        <p:nvCxnSpPr>
          <p:cNvPr id="311" name="Straight Connector 310">
            <a:extLst>
              <a:ext uri="{FF2B5EF4-FFF2-40B4-BE49-F238E27FC236}">
                <a16:creationId xmlns:a16="http://schemas.microsoft.com/office/drawing/2014/main" id="{B982E234-22EF-D89B-F5D0-CC9DA9F732D2}"/>
              </a:ext>
            </a:extLst>
          </p:cNvPr>
          <p:cNvCxnSpPr>
            <a:cxnSpLocks/>
            <a:stCxn id="28" idx="7"/>
          </p:cNvCxnSpPr>
          <p:nvPr/>
        </p:nvCxnSpPr>
        <p:spPr>
          <a:xfrm flipV="1">
            <a:off x="3808592" y="2125079"/>
            <a:ext cx="728062" cy="636756"/>
          </a:xfrm>
          <a:prstGeom prst="line">
            <a:avLst/>
          </a:prstGeom>
        </p:spPr>
        <p:style>
          <a:lnRef idx="1">
            <a:schemeClr val="accent4"/>
          </a:lnRef>
          <a:fillRef idx="0">
            <a:schemeClr val="accent4"/>
          </a:fillRef>
          <a:effectRef idx="0">
            <a:schemeClr val="accent4"/>
          </a:effectRef>
          <a:fontRef idx="minor">
            <a:schemeClr val="tx1"/>
          </a:fontRef>
        </p:style>
      </p:cxnSp>
      <p:cxnSp>
        <p:nvCxnSpPr>
          <p:cNvPr id="313" name="Straight Connector 312">
            <a:extLst>
              <a:ext uri="{FF2B5EF4-FFF2-40B4-BE49-F238E27FC236}">
                <a16:creationId xmlns:a16="http://schemas.microsoft.com/office/drawing/2014/main" id="{E8B3CC4E-4DED-530B-10FD-15B0819B08D7}"/>
              </a:ext>
            </a:extLst>
          </p:cNvPr>
          <p:cNvCxnSpPr>
            <a:cxnSpLocks/>
            <a:stCxn id="29" idx="7"/>
          </p:cNvCxnSpPr>
          <p:nvPr/>
        </p:nvCxnSpPr>
        <p:spPr>
          <a:xfrm flipV="1">
            <a:off x="3801338" y="2125079"/>
            <a:ext cx="735316" cy="1448119"/>
          </a:xfrm>
          <a:prstGeom prst="line">
            <a:avLst/>
          </a:prstGeom>
        </p:spPr>
        <p:style>
          <a:lnRef idx="1">
            <a:schemeClr val="accent4"/>
          </a:lnRef>
          <a:fillRef idx="0">
            <a:schemeClr val="accent4"/>
          </a:fillRef>
          <a:effectRef idx="0">
            <a:schemeClr val="accent4"/>
          </a:effectRef>
          <a:fontRef idx="minor">
            <a:schemeClr val="tx1"/>
          </a:fontRef>
        </p:style>
      </p:cxnSp>
      <p:cxnSp>
        <p:nvCxnSpPr>
          <p:cNvPr id="315" name="Straight Connector 314">
            <a:extLst>
              <a:ext uri="{FF2B5EF4-FFF2-40B4-BE49-F238E27FC236}">
                <a16:creationId xmlns:a16="http://schemas.microsoft.com/office/drawing/2014/main" id="{6F603652-AB7C-6DA7-EEFA-130BA6C63460}"/>
              </a:ext>
            </a:extLst>
          </p:cNvPr>
          <p:cNvCxnSpPr>
            <a:cxnSpLocks/>
            <a:stCxn id="30" idx="7"/>
          </p:cNvCxnSpPr>
          <p:nvPr/>
        </p:nvCxnSpPr>
        <p:spPr>
          <a:xfrm flipV="1">
            <a:off x="3852847" y="2125079"/>
            <a:ext cx="683807" cy="2233811"/>
          </a:xfrm>
          <a:prstGeom prst="line">
            <a:avLst/>
          </a:prstGeom>
        </p:spPr>
        <p:style>
          <a:lnRef idx="1">
            <a:schemeClr val="accent4"/>
          </a:lnRef>
          <a:fillRef idx="0">
            <a:schemeClr val="accent4"/>
          </a:fillRef>
          <a:effectRef idx="0">
            <a:schemeClr val="accent4"/>
          </a:effectRef>
          <a:fontRef idx="minor">
            <a:schemeClr val="tx1"/>
          </a:fontRef>
        </p:style>
      </p:cxnSp>
      <p:cxnSp>
        <p:nvCxnSpPr>
          <p:cNvPr id="317" name="Straight Connector 316">
            <a:extLst>
              <a:ext uri="{FF2B5EF4-FFF2-40B4-BE49-F238E27FC236}">
                <a16:creationId xmlns:a16="http://schemas.microsoft.com/office/drawing/2014/main" id="{108B1DE1-DECA-BA44-D37B-6164FA6A7237}"/>
              </a:ext>
            </a:extLst>
          </p:cNvPr>
          <p:cNvCxnSpPr>
            <a:cxnSpLocks/>
          </p:cNvCxnSpPr>
          <p:nvPr/>
        </p:nvCxnSpPr>
        <p:spPr>
          <a:xfrm flipV="1">
            <a:off x="3897387" y="3074366"/>
            <a:ext cx="580624" cy="574223"/>
          </a:xfrm>
          <a:prstGeom prst="line">
            <a:avLst/>
          </a:prstGeom>
        </p:spPr>
        <p:style>
          <a:lnRef idx="1">
            <a:schemeClr val="accent4"/>
          </a:lnRef>
          <a:fillRef idx="0">
            <a:schemeClr val="accent4"/>
          </a:fillRef>
          <a:effectRef idx="0">
            <a:schemeClr val="accent4"/>
          </a:effectRef>
          <a:fontRef idx="minor">
            <a:schemeClr val="tx1"/>
          </a:fontRef>
        </p:style>
      </p:cxnSp>
      <p:cxnSp>
        <p:nvCxnSpPr>
          <p:cNvPr id="318" name="Straight Connector 317">
            <a:extLst>
              <a:ext uri="{FF2B5EF4-FFF2-40B4-BE49-F238E27FC236}">
                <a16:creationId xmlns:a16="http://schemas.microsoft.com/office/drawing/2014/main" id="{5379D98C-DFE6-C074-183E-4BCF57D78B08}"/>
              </a:ext>
            </a:extLst>
          </p:cNvPr>
          <p:cNvCxnSpPr>
            <a:cxnSpLocks/>
            <a:endCxn id="37" idx="3"/>
          </p:cNvCxnSpPr>
          <p:nvPr/>
        </p:nvCxnSpPr>
        <p:spPr>
          <a:xfrm flipV="1">
            <a:off x="3882243" y="3861708"/>
            <a:ext cx="595768" cy="517506"/>
          </a:xfrm>
          <a:prstGeom prst="line">
            <a:avLst/>
          </a:prstGeom>
        </p:spPr>
        <p:style>
          <a:lnRef idx="1">
            <a:schemeClr val="accent4"/>
          </a:lnRef>
          <a:fillRef idx="0">
            <a:schemeClr val="accent4"/>
          </a:fillRef>
          <a:effectRef idx="0">
            <a:schemeClr val="accent4"/>
          </a:effectRef>
          <a:fontRef idx="minor">
            <a:schemeClr val="tx1"/>
          </a:fontRef>
        </p:style>
      </p:cxnSp>
      <p:cxnSp>
        <p:nvCxnSpPr>
          <p:cNvPr id="320" name="Straight Connector 319">
            <a:extLst>
              <a:ext uri="{FF2B5EF4-FFF2-40B4-BE49-F238E27FC236}">
                <a16:creationId xmlns:a16="http://schemas.microsoft.com/office/drawing/2014/main" id="{286C5498-0220-716D-8803-B78DEF4109B8}"/>
              </a:ext>
            </a:extLst>
          </p:cNvPr>
          <p:cNvCxnSpPr>
            <a:cxnSpLocks/>
          </p:cNvCxnSpPr>
          <p:nvPr/>
        </p:nvCxnSpPr>
        <p:spPr>
          <a:xfrm flipV="1">
            <a:off x="3723863" y="4514083"/>
            <a:ext cx="836860" cy="42821"/>
          </a:xfrm>
          <a:prstGeom prst="line">
            <a:avLst/>
          </a:prstGeom>
        </p:spPr>
        <p:style>
          <a:lnRef idx="1">
            <a:schemeClr val="accent4"/>
          </a:lnRef>
          <a:fillRef idx="0">
            <a:schemeClr val="accent4"/>
          </a:fillRef>
          <a:effectRef idx="0">
            <a:schemeClr val="accent4"/>
          </a:effectRef>
          <a:fontRef idx="minor">
            <a:schemeClr val="tx1"/>
          </a:fontRef>
        </p:style>
      </p:cxnSp>
      <p:cxnSp>
        <p:nvCxnSpPr>
          <p:cNvPr id="323" name="Straight Connector 322">
            <a:extLst>
              <a:ext uri="{FF2B5EF4-FFF2-40B4-BE49-F238E27FC236}">
                <a16:creationId xmlns:a16="http://schemas.microsoft.com/office/drawing/2014/main" id="{9CD973C0-B904-1952-E9FE-A48D2EEE6105}"/>
              </a:ext>
            </a:extLst>
          </p:cNvPr>
          <p:cNvCxnSpPr>
            <a:cxnSpLocks/>
            <a:endCxn id="36" idx="4"/>
          </p:cNvCxnSpPr>
          <p:nvPr/>
        </p:nvCxnSpPr>
        <p:spPr>
          <a:xfrm flipV="1">
            <a:off x="3769664" y="3094481"/>
            <a:ext cx="886156" cy="1211883"/>
          </a:xfrm>
          <a:prstGeom prst="line">
            <a:avLst/>
          </a:prstGeom>
        </p:spPr>
        <p:style>
          <a:lnRef idx="1">
            <a:schemeClr val="accent4"/>
          </a:lnRef>
          <a:fillRef idx="0">
            <a:schemeClr val="accent4"/>
          </a:fillRef>
          <a:effectRef idx="0">
            <a:schemeClr val="accent4"/>
          </a:effectRef>
          <a:fontRef idx="minor">
            <a:schemeClr val="tx1"/>
          </a:fontRef>
        </p:style>
      </p:cxnSp>
      <p:cxnSp>
        <p:nvCxnSpPr>
          <p:cNvPr id="325" name="Straight Connector 324">
            <a:extLst>
              <a:ext uri="{FF2B5EF4-FFF2-40B4-BE49-F238E27FC236}">
                <a16:creationId xmlns:a16="http://schemas.microsoft.com/office/drawing/2014/main" id="{A74B6A1B-EF24-9966-D9F1-605EEEF659BB}"/>
              </a:ext>
            </a:extLst>
          </p:cNvPr>
          <p:cNvCxnSpPr>
            <a:cxnSpLocks/>
            <a:stCxn id="35" idx="6"/>
            <a:endCxn id="168" idx="2"/>
          </p:cNvCxnSpPr>
          <p:nvPr/>
        </p:nvCxnSpPr>
        <p:spPr>
          <a:xfrm flipV="1">
            <a:off x="4910668" y="1752519"/>
            <a:ext cx="629072" cy="180519"/>
          </a:xfrm>
          <a:prstGeom prst="line">
            <a:avLst/>
          </a:prstGeom>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id="{7650B252-BC7E-A9FD-02BC-5F752020C8B2}"/>
              </a:ext>
            </a:extLst>
          </p:cNvPr>
          <p:cNvCxnSpPr>
            <a:cxnSpLocks/>
            <a:endCxn id="167" idx="3"/>
          </p:cNvCxnSpPr>
          <p:nvPr/>
        </p:nvCxnSpPr>
        <p:spPr>
          <a:xfrm flipV="1">
            <a:off x="4851190" y="2472670"/>
            <a:ext cx="762201" cy="227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id="{A7577617-716B-07F9-2017-04E33A239136}"/>
              </a:ext>
            </a:extLst>
          </p:cNvPr>
          <p:cNvCxnSpPr>
            <a:cxnSpLocks/>
            <a:endCxn id="43" idx="2"/>
          </p:cNvCxnSpPr>
          <p:nvPr/>
        </p:nvCxnSpPr>
        <p:spPr>
          <a:xfrm flipV="1">
            <a:off x="4923056" y="3497581"/>
            <a:ext cx="616684" cy="165348"/>
          </a:xfrm>
          <a:prstGeom prst="line">
            <a:avLst/>
          </a:prstGeom>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a16="http://schemas.microsoft.com/office/drawing/2014/main" id="{2F3F7243-2A03-8427-C703-7F5611646AB4}"/>
              </a:ext>
            </a:extLst>
          </p:cNvPr>
          <p:cNvCxnSpPr>
            <a:cxnSpLocks/>
          </p:cNvCxnSpPr>
          <p:nvPr/>
        </p:nvCxnSpPr>
        <p:spPr>
          <a:xfrm flipV="1">
            <a:off x="4707329" y="4264752"/>
            <a:ext cx="808404" cy="268934"/>
          </a:xfrm>
          <a:prstGeom prst="line">
            <a:avLst/>
          </a:prstGeom>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39B18B51-934B-2DDF-4572-BA832B048CD3}"/>
              </a:ext>
            </a:extLst>
          </p:cNvPr>
          <p:cNvCxnSpPr>
            <a:cxnSpLocks/>
            <a:stCxn id="38" idx="5"/>
            <a:endCxn id="170" idx="2"/>
          </p:cNvCxnSpPr>
          <p:nvPr/>
        </p:nvCxnSpPr>
        <p:spPr>
          <a:xfrm>
            <a:off x="4795591" y="4741980"/>
            <a:ext cx="744149" cy="7871"/>
          </a:xfrm>
          <a:prstGeom prst="line">
            <a:avLst/>
          </a:prstGeom>
        </p:spPr>
        <p:style>
          <a:lnRef idx="1">
            <a:schemeClr val="accent1"/>
          </a:lnRef>
          <a:fillRef idx="0">
            <a:schemeClr val="accent1"/>
          </a:fillRef>
          <a:effectRef idx="0">
            <a:schemeClr val="accent1"/>
          </a:effectRef>
          <a:fontRef idx="minor">
            <a:schemeClr val="tx1"/>
          </a:fontRef>
        </p:style>
      </p:cxnSp>
      <p:cxnSp>
        <p:nvCxnSpPr>
          <p:cNvPr id="342" name="Straight Connector 341">
            <a:extLst>
              <a:ext uri="{FF2B5EF4-FFF2-40B4-BE49-F238E27FC236}">
                <a16:creationId xmlns:a16="http://schemas.microsoft.com/office/drawing/2014/main" id="{1DD3B207-93F8-57AA-4D10-9244B016E05A}"/>
              </a:ext>
            </a:extLst>
          </p:cNvPr>
          <p:cNvCxnSpPr>
            <a:cxnSpLocks/>
          </p:cNvCxnSpPr>
          <p:nvPr/>
        </p:nvCxnSpPr>
        <p:spPr>
          <a:xfrm>
            <a:off x="4815718" y="2110112"/>
            <a:ext cx="700015" cy="98435"/>
          </a:xfrm>
          <a:prstGeom prst="line">
            <a:avLst/>
          </a:prstGeom>
        </p:spPr>
        <p:style>
          <a:lnRef idx="1">
            <a:schemeClr val="accent1"/>
          </a:lnRef>
          <a:fillRef idx="0">
            <a:schemeClr val="accent1"/>
          </a:fillRef>
          <a:effectRef idx="0">
            <a:schemeClr val="accent1"/>
          </a:effectRef>
          <a:fontRef idx="minor">
            <a:schemeClr val="tx1"/>
          </a:fontRef>
        </p:style>
      </p:cxnSp>
      <p:cxnSp>
        <p:nvCxnSpPr>
          <p:cNvPr id="343" name="Straight Connector 342">
            <a:extLst>
              <a:ext uri="{FF2B5EF4-FFF2-40B4-BE49-F238E27FC236}">
                <a16:creationId xmlns:a16="http://schemas.microsoft.com/office/drawing/2014/main" id="{FF4F20DB-9C5E-604F-F2D6-A5EBA620CBBD}"/>
              </a:ext>
            </a:extLst>
          </p:cNvPr>
          <p:cNvCxnSpPr>
            <a:cxnSpLocks/>
            <a:endCxn id="42" idx="3"/>
          </p:cNvCxnSpPr>
          <p:nvPr/>
        </p:nvCxnSpPr>
        <p:spPr>
          <a:xfrm>
            <a:off x="4885018" y="2874786"/>
            <a:ext cx="728373" cy="186064"/>
          </a:xfrm>
          <a:prstGeom prst="line">
            <a:avLst/>
          </a:prstGeom>
        </p:spPr>
        <p:style>
          <a:lnRef idx="1">
            <a:schemeClr val="accent1"/>
          </a:lnRef>
          <a:fillRef idx="0">
            <a:schemeClr val="accent1"/>
          </a:fillRef>
          <a:effectRef idx="0">
            <a:schemeClr val="accent1"/>
          </a:effectRef>
          <a:fontRef idx="minor">
            <a:schemeClr val="tx1"/>
          </a:fontRef>
        </p:style>
      </p:cxnSp>
      <p:cxnSp>
        <p:nvCxnSpPr>
          <p:cNvPr id="345" name="Straight Connector 344">
            <a:extLst>
              <a:ext uri="{FF2B5EF4-FFF2-40B4-BE49-F238E27FC236}">
                <a16:creationId xmlns:a16="http://schemas.microsoft.com/office/drawing/2014/main" id="{CFEBCD51-4775-FA4A-7F04-3EC0E82E2DEC}"/>
              </a:ext>
            </a:extLst>
          </p:cNvPr>
          <p:cNvCxnSpPr>
            <a:cxnSpLocks/>
            <a:endCxn id="43" idx="1"/>
          </p:cNvCxnSpPr>
          <p:nvPr/>
        </p:nvCxnSpPr>
        <p:spPr>
          <a:xfrm>
            <a:off x="4839725" y="3011489"/>
            <a:ext cx="773666" cy="314749"/>
          </a:xfrm>
          <a:prstGeom prst="line">
            <a:avLst/>
          </a:prstGeom>
        </p:spPr>
        <p:style>
          <a:lnRef idx="1">
            <a:schemeClr val="accent1"/>
          </a:lnRef>
          <a:fillRef idx="0">
            <a:schemeClr val="accent1"/>
          </a:fillRef>
          <a:effectRef idx="0">
            <a:schemeClr val="accent1"/>
          </a:effectRef>
          <a:fontRef idx="minor">
            <a:schemeClr val="tx1"/>
          </a:fontRef>
        </p:style>
      </p:cxnSp>
      <p:cxnSp>
        <p:nvCxnSpPr>
          <p:cNvPr id="347" name="Straight Connector 346">
            <a:extLst>
              <a:ext uri="{FF2B5EF4-FFF2-40B4-BE49-F238E27FC236}">
                <a16:creationId xmlns:a16="http://schemas.microsoft.com/office/drawing/2014/main" id="{266D65D3-C0E8-1457-5D69-EE3623C03D52}"/>
              </a:ext>
            </a:extLst>
          </p:cNvPr>
          <p:cNvCxnSpPr>
            <a:cxnSpLocks/>
          </p:cNvCxnSpPr>
          <p:nvPr/>
        </p:nvCxnSpPr>
        <p:spPr>
          <a:xfrm>
            <a:off x="4854196" y="3737390"/>
            <a:ext cx="728373" cy="186064"/>
          </a:xfrm>
          <a:prstGeom prst="line">
            <a:avLst/>
          </a:prstGeom>
        </p:spPr>
        <p:style>
          <a:lnRef idx="1">
            <a:schemeClr val="accent1"/>
          </a:lnRef>
          <a:fillRef idx="0">
            <a:schemeClr val="accent1"/>
          </a:fillRef>
          <a:effectRef idx="0">
            <a:schemeClr val="accent1"/>
          </a:effectRef>
          <a:fontRef idx="minor">
            <a:schemeClr val="tx1"/>
          </a:fontRef>
        </p:style>
      </p:cxnSp>
      <p:cxnSp>
        <p:nvCxnSpPr>
          <p:cNvPr id="348" name="Straight Connector 347">
            <a:extLst>
              <a:ext uri="{FF2B5EF4-FFF2-40B4-BE49-F238E27FC236}">
                <a16:creationId xmlns:a16="http://schemas.microsoft.com/office/drawing/2014/main" id="{2FEFDCC9-347B-3FC5-7975-9CDBF5ADB97D}"/>
              </a:ext>
            </a:extLst>
          </p:cNvPr>
          <p:cNvCxnSpPr>
            <a:cxnSpLocks/>
            <a:stCxn id="37" idx="5"/>
            <a:endCxn id="170" idx="1"/>
          </p:cNvCxnSpPr>
          <p:nvPr/>
        </p:nvCxnSpPr>
        <p:spPr>
          <a:xfrm>
            <a:off x="4833629" y="3861708"/>
            <a:ext cx="779762" cy="716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2" name="Straight Connector 351">
            <a:extLst>
              <a:ext uri="{FF2B5EF4-FFF2-40B4-BE49-F238E27FC236}">
                <a16:creationId xmlns:a16="http://schemas.microsoft.com/office/drawing/2014/main" id="{9C478215-82D3-F6AF-92AE-B94C3C58DD55}"/>
              </a:ext>
            </a:extLst>
          </p:cNvPr>
          <p:cNvCxnSpPr>
            <a:cxnSpLocks/>
            <a:endCxn id="42" idx="2"/>
          </p:cNvCxnSpPr>
          <p:nvPr/>
        </p:nvCxnSpPr>
        <p:spPr>
          <a:xfrm>
            <a:off x="4799124" y="2123156"/>
            <a:ext cx="740616" cy="766351"/>
          </a:xfrm>
          <a:prstGeom prst="line">
            <a:avLst/>
          </a:prstGeom>
        </p:spPr>
        <p:style>
          <a:lnRef idx="1">
            <a:schemeClr val="accent1"/>
          </a:lnRef>
          <a:fillRef idx="0">
            <a:schemeClr val="accent1"/>
          </a:fillRef>
          <a:effectRef idx="0">
            <a:schemeClr val="accent1"/>
          </a:effectRef>
          <a:fontRef idx="minor">
            <a:schemeClr val="tx1"/>
          </a:fontRef>
        </p:style>
      </p:cxnSp>
      <p:cxnSp>
        <p:nvCxnSpPr>
          <p:cNvPr id="355" name="Straight Connector 354">
            <a:extLst>
              <a:ext uri="{FF2B5EF4-FFF2-40B4-BE49-F238E27FC236}">
                <a16:creationId xmlns:a16="http://schemas.microsoft.com/office/drawing/2014/main" id="{90EBF44E-8FBA-AA36-576B-8FC6D119794A}"/>
              </a:ext>
            </a:extLst>
          </p:cNvPr>
          <p:cNvCxnSpPr>
            <a:cxnSpLocks/>
            <a:endCxn id="169" idx="1"/>
          </p:cNvCxnSpPr>
          <p:nvPr/>
        </p:nvCxnSpPr>
        <p:spPr>
          <a:xfrm>
            <a:off x="4799661" y="3015970"/>
            <a:ext cx="813730" cy="94958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7" name="Straight Connector 356">
            <a:extLst>
              <a:ext uri="{FF2B5EF4-FFF2-40B4-BE49-F238E27FC236}">
                <a16:creationId xmlns:a16="http://schemas.microsoft.com/office/drawing/2014/main" id="{CEFBB99A-1F3A-1773-3BC0-294CC75FBF8C}"/>
              </a:ext>
            </a:extLst>
          </p:cNvPr>
          <p:cNvCxnSpPr>
            <a:cxnSpLocks/>
            <a:endCxn id="43" idx="2"/>
          </p:cNvCxnSpPr>
          <p:nvPr/>
        </p:nvCxnSpPr>
        <p:spPr>
          <a:xfrm>
            <a:off x="4732927" y="2176548"/>
            <a:ext cx="806813" cy="1321033"/>
          </a:xfrm>
          <a:prstGeom prst="line">
            <a:avLst/>
          </a:prstGeom>
        </p:spPr>
        <p:style>
          <a:lnRef idx="1">
            <a:schemeClr val="accent1"/>
          </a:lnRef>
          <a:fillRef idx="0">
            <a:schemeClr val="accent1"/>
          </a:fillRef>
          <a:effectRef idx="0">
            <a:schemeClr val="accent1"/>
          </a:effectRef>
          <a:fontRef idx="minor">
            <a:schemeClr val="tx1"/>
          </a:fontRef>
        </p:style>
      </p:cxnSp>
      <p:cxnSp>
        <p:nvCxnSpPr>
          <p:cNvPr id="359" name="Straight Connector 358">
            <a:extLst>
              <a:ext uri="{FF2B5EF4-FFF2-40B4-BE49-F238E27FC236}">
                <a16:creationId xmlns:a16="http://schemas.microsoft.com/office/drawing/2014/main" id="{127C8422-6288-AE54-B2E2-6662ED6ED7B0}"/>
              </a:ext>
            </a:extLst>
          </p:cNvPr>
          <p:cNvCxnSpPr>
            <a:cxnSpLocks/>
          </p:cNvCxnSpPr>
          <p:nvPr/>
        </p:nvCxnSpPr>
        <p:spPr>
          <a:xfrm>
            <a:off x="4709986" y="3033030"/>
            <a:ext cx="895722" cy="1545478"/>
          </a:xfrm>
          <a:prstGeom prst="line">
            <a:avLst/>
          </a:prstGeom>
        </p:spPr>
        <p:style>
          <a:lnRef idx="1">
            <a:schemeClr val="accent1"/>
          </a:lnRef>
          <a:fillRef idx="0">
            <a:schemeClr val="accent1"/>
          </a:fillRef>
          <a:effectRef idx="0">
            <a:schemeClr val="accent1"/>
          </a:effectRef>
          <a:fontRef idx="minor">
            <a:schemeClr val="tx1"/>
          </a:fontRef>
        </p:style>
      </p:cxnSp>
      <p:cxnSp>
        <p:nvCxnSpPr>
          <p:cNvPr id="361" name="Straight Connector 360">
            <a:extLst>
              <a:ext uri="{FF2B5EF4-FFF2-40B4-BE49-F238E27FC236}">
                <a16:creationId xmlns:a16="http://schemas.microsoft.com/office/drawing/2014/main" id="{AABC5E8B-C520-8777-41C7-56D0EE26E67B}"/>
              </a:ext>
            </a:extLst>
          </p:cNvPr>
          <p:cNvCxnSpPr>
            <a:cxnSpLocks/>
            <a:endCxn id="169" idx="1"/>
          </p:cNvCxnSpPr>
          <p:nvPr/>
        </p:nvCxnSpPr>
        <p:spPr>
          <a:xfrm>
            <a:off x="4703166" y="2178163"/>
            <a:ext cx="910225" cy="1787392"/>
          </a:xfrm>
          <a:prstGeom prst="line">
            <a:avLst/>
          </a:prstGeom>
        </p:spPr>
        <p:style>
          <a:lnRef idx="1">
            <a:schemeClr val="accent1"/>
          </a:lnRef>
          <a:fillRef idx="0">
            <a:schemeClr val="accent1"/>
          </a:fillRef>
          <a:effectRef idx="0">
            <a:schemeClr val="accent1"/>
          </a:effectRef>
          <a:fontRef idx="minor">
            <a:schemeClr val="tx1"/>
          </a:fontRef>
        </p:style>
      </p:cxnSp>
      <p:cxnSp>
        <p:nvCxnSpPr>
          <p:cNvPr id="363" name="Straight Connector 362">
            <a:extLst>
              <a:ext uri="{FF2B5EF4-FFF2-40B4-BE49-F238E27FC236}">
                <a16:creationId xmlns:a16="http://schemas.microsoft.com/office/drawing/2014/main" id="{EC5800C4-89B1-B3A1-6251-E50B6CFAE611}"/>
              </a:ext>
            </a:extLst>
          </p:cNvPr>
          <p:cNvCxnSpPr>
            <a:cxnSpLocks/>
            <a:endCxn id="170" idx="1"/>
          </p:cNvCxnSpPr>
          <p:nvPr/>
        </p:nvCxnSpPr>
        <p:spPr>
          <a:xfrm>
            <a:off x="4613739" y="2171331"/>
            <a:ext cx="999652" cy="2407177"/>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0" name="Oval 169">
                <a:extLst>
                  <a:ext uri="{FF2B5EF4-FFF2-40B4-BE49-F238E27FC236}">
                    <a16:creationId xmlns:a16="http://schemas.microsoft.com/office/drawing/2014/main" id="{DF92E950-BB08-2DBA-1799-110DA7F328EB}"/>
                  </a:ext>
                </a:extLst>
              </p:cNvPr>
              <p:cNvSpPr/>
              <p:nvPr/>
            </p:nvSpPr>
            <p:spPr>
              <a:xfrm>
                <a:off x="5539740" y="4507535"/>
                <a:ext cx="502920" cy="484632"/>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𝑤</m:t>
                              </m:r>
                            </m:e>
                          </m:acc>
                        </m:e>
                        <m:sub>
                          <m:r>
                            <a:rPr lang="en-US" b="0" i="1" smtClean="0">
                              <a:latin typeface="Cambria Math" panose="02040503050406030204" pitchFamily="18" charset="0"/>
                            </a:rPr>
                            <m:t>4</m:t>
                          </m:r>
                        </m:sub>
                      </m:sSub>
                    </m:oMath>
                  </m:oMathPara>
                </a14:m>
                <a:endParaRPr lang="en-US" dirty="0"/>
              </a:p>
            </p:txBody>
          </p:sp>
        </mc:Choice>
        <mc:Fallback xmlns="">
          <p:sp>
            <p:nvSpPr>
              <p:cNvPr id="170" name="Oval 169">
                <a:extLst>
                  <a:ext uri="{FF2B5EF4-FFF2-40B4-BE49-F238E27FC236}">
                    <a16:creationId xmlns:a16="http://schemas.microsoft.com/office/drawing/2014/main" id="{DF92E950-BB08-2DBA-1799-110DA7F328EB}"/>
                  </a:ext>
                </a:extLst>
              </p:cNvPr>
              <p:cNvSpPr>
                <a:spLocks noRot="1" noChangeAspect="1" noMove="1" noResize="1" noEditPoints="1" noAdjustHandles="1" noChangeArrowheads="1" noChangeShapeType="1" noTextEdit="1"/>
              </p:cNvSpPr>
              <p:nvPr/>
            </p:nvSpPr>
            <p:spPr>
              <a:xfrm>
                <a:off x="5539740" y="4507535"/>
                <a:ext cx="502920" cy="484632"/>
              </a:xfrm>
              <a:prstGeom prst="ellipse">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Oval 42">
                <a:extLst>
                  <a:ext uri="{FF2B5EF4-FFF2-40B4-BE49-F238E27FC236}">
                    <a16:creationId xmlns:a16="http://schemas.microsoft.com/office/drawing/2014/main" id="{A6B0E075-2AAC-2270-87DF-213366602DFC}"/>
                  </a:ext>
                </a:extLst>
              </p:cNvPr>
              <p:cNvSpPr/>
              <p:nvPr/>
            </p:nvSpPr>
            <p:spPr>
              <a:xfrm>
                <a:off x="5539740" y="3255265"/>
                <a:ext cx="502920" cy="484632"/>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𝑤</m:t>
                              </m:r>
                            </m:e>
                          </m:acc>
                        </m:e>
                        <m:sub>
                          <m:r>
                            <a:rPr lang="en-US" b="0" i="1" smtClean="0">
                              <a:latin typeface="Cambria Math" panose="02040503050406030204" pitchFamily="18" charset="0"/>
                            </a:rPr>
                            <m:t>2</m:t>
                          </m:r>
                        </m:sub>
                      </m:sSub>
                    </m:oMath>
                  </m:oMathPara>
                </a14:m>
                <a:endParaRPr lang="en-US" dirty="0"/>
              </a:p>
            </p:txBody>
          </p:sp>
        </mc:Choice>
        <mc:Fallback xmlns="">
          <p:sp>
            <p:nvSpPr>
              <p:cNvPr id="43" name="Oval 42">
                <a:extLst>
                  <a:ext uri="{FF2B5EF4-FFF2-40B4-BE49-F238E27FC236}">
                    <a16:creationId xmlns:a16="http://schemas.microsoft.com/office/drawing/2014/main" id="{A6B0E075-2AAC-2270-87DF-213366602DFC}"/>
                  </a:ext>
                </a:extLst>
              </p:cNvPr>
              <p:cNvSpPr>
                <a:spLocks noRot="1" noChangeAspect="1" noMove="1" noResize="1" noEditPoints="1" noAdjustHandles="1" noChangeArrowheads="1" noChangeShapeType="1" noTextEdit="1"/>
              </p:cNvSpPr>
              <p:nvPr/>
            </p:nvSpPr>
            <p:spPr>
              <a:xfrm>
                <a:off x="5539740" y="3255265"/>
                <a:ext cx="502920" cy="484632"/>
              </a:xfrm>
              <a:prstGeom prst="ellipse">
                <a:avLst/>
              </a:prstGeom>
              <a:blipFill>
                <a:blip r:embed="rId5"/>
                <a:stretch>
                  <a:fillRect/>
                </a:stretch>
              </a:blipFill>
            </p:spPr>
            <p:txBody>
              <a:bodyPr/>
              <a:lstStyle/>
              <a:p>
                <a:r>
                  <a:rPr lang="en-US">
                    <a:noFill/>
                  </a:rPr>
                  <a:t> </a:t>
                </a:r>
              </a:p>
            </p:txBody>
          </p:sp>
        </mc:Fallback>
      </mc:AlternateContent>
      <p:sp>
        <p:nvSpPr>
          <p:cNvPr id="35" name="Oval 34">
            <a:extLst>
              <a:ext uri="{FF2B5EF4-FFF2-40B4-BE49-F238E27FC236}">
                <a16:creationId xmlns:a16="http://schemas.microsoft.com/office/drawing/2014/main" id="{45F68A51-55B7-1E92-5241-56D350437BED}"/>
              </a:ext>
            </a:extLst>
          </p:cNvPr>
          <p:cNvSpPr/>
          <p:nvPr/>
        </p:nvSpPr>
        <p:spPr>
          <a:xfrm>
            <a:off x="4407748" y="1690722"/>
            <a:ext cx="502920" cy="484632"/>
          </a:xfrm>
          <a:prstGeom prst="ellipse">
            <a:avLst/>
          </a:prstGeom>
          <a:solidFill>
            <a:schemeClr val="accent5">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cxnSp>
        <p:nvCxnSpPr>
          <p:cNvPr id="371" name="Straight Connector 370">
            <a:extLst>
              <a:ext uri="{FF2B5EF4-FFF2-40B4-BE49-F238E27FC236}">
                <a16:creationId xmlns:a16="http://schemas.microsoft.com/office/drawing/2014/main" id="{ABB985CC-DF34-9DAE-9DA1-691DD3A4C49B}"/>
              </a:ext>
            </a:extLst>
          </p:cNvPr>
          <p:cNvCxnSpPr>
            <a:cxnSpLocks/>
          </p:cNvCxnSpPr>
          <p:nvPr/>
        </p:nvCxnSpPr>
        <p:spPr>
          <a:xfrm flipV="1">
            <a:off x="4672382" y="2368138"/>
            <a:ext cx="1009834" cy="2196663"/>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7" name="Oval 166">
                <a:extLst>
                  <a:ext uri="{FF2B5EF4-FFF2-40B4-BE49-F238E27FC236}">
                    <a16:creationId xmlns:a16="http://schemas.microsoft.com/office/drawing/2014/main" id="{262D4487-1C05-0792-F4C5-E8FF65FD45FA}"/>
                  </a:ext>
                </a:extLst>
              </p:cNvPr>
              <p:cNvSpPr/>
              <p:nvPr/>
            </p:nvSpPr>
            <p:spPr>
              <a:xfrm>
                <a:off x="5539740" y="2059011"/>
                <a:ext cx="502920" cy="484632"/>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𝑎</m:t>
                              </m:r>
                            </m:e>
                          </m:acc>
                        </m:e>
                        <m:sub>
                          <m:r>
                            <a:rPr lang="en-US" b="0" i="1" smtClean="0">
                              <a:latin typeface="Cambria Math" panose="02040503050406030204" pitchFamily="18" charset="0"/>
                            </a:rPr>
                            <m:t>0</m:t>
                          </m:r>
                        </m:sub>
                        <m:sup>
                          <m:r>
                            <a:rPr lang="en-US" b="0" i="1" smtClean="0">
                              <a:latin typeface="Cambria Math" panose="02040503050406030204" pitchFamily="18" charset="0"/>
                            </a:rPr>
                            <m:t>𝑣</m:t>
                          </m:r>
                        </m:sup>
                      </m:sSubSup>
                    </m:oMath>
                  </m:oMathPara>
                </a14:m>
                <a:endParaRPr lang="en-US" dirty="0"/>
              </a:p>
            </p:txBody>
          </p:sp>
        </mc:Choice>
        <mc:Fallback xmlns="">
          <p:sp>
            <p:nvSpPr>
              <p:cNvPr id="167" name="Oval 166">
                <a:extLst>
                  <a:ext uri="{FF2B5EF4-FFF2-40B4-BE49-F238E27FC236}">
                    <a16:creationId xmlns:a16="http://schemas.microsoft.com/office/drawing/2014/main" id="{262D4487-1C05-0792-F4C5-E8FF65FD45FA}"/>
                  </a:ext>
                </a:extLst>
              </p:cNvPr>
              <p:cNvSpPr>
                <a:spLocks noRot="1" noChangeAspect="1" noMove="1" noResize="1" noEditPoints="1" noAdjustHandles="1" noChangeArrowheads="1" noChangeShapeType="1" noTextEdit="1"/>
              </p:cNvSpPr>
              <p:nvPr/>
            </p:nvSpPr>
            <p:spPr>
              <a:xfrm>
                <a:off x="5539740" y="2059011"/>
                <a:ext cx="502920" cy="484632"/>
              </a:xfrm>
              <a:prstGeom prst="ellipse">
                <a:avLst/>
              </a:prstGeom>
              <a:blipFill>
                <a:blip r:embed="rId6"/>
                <a:stretch>
                  <a:fillRect/>
                </a:stretch>
              </a:blipFill>
            </p:spPr>
            <p:txBody>
              <a:bodyPr/>
              <a:lstStyle/>
              <a:p>
                <a:r>
                  <a:rPr lang="en-US">
                    <a:noFill/>
                  </a:rPr>
                  <a:t> </a:t>
                </a:r>
              </a:p>
            </p:txBody>
          </p:sp>
        </mc:Fallback>
      </mc:AlternateContent>
      <p:cxnSp>
        <p:nvCxnSpPr>
          <p:cNvPr id="373" name="Straight Connector 372">
            <a:extLst>
              <a:ext uri="{FF2B5EF4-FFF2-40B4-BE49-F238E27FC236}">
                <a16:creationId xmlns:a16="http://schemas.microsoft.com/office/drawing/2014/main" id="{72B27756-AD96-7BC6-5DA2-A4D1B6AD7A24}"/>
              </a:ext>
            </a:extLst>
          </p:cNvPr>
          <p:cNvCxnSpPr>
            <a:cxnSpLocks/>
            <a:endCxn id="168" idx="3"/>
          </p:cNvCxnSpPr>
          <p:nvPr/>
        </p:nvCxnSpPr>
        <p:spPr>
          <a:xfrm flipV="1">
            <a:off x="4591244" y="1923862"/>
            <a:ext cx="1022147" cy="2585626"/>
          </a:xfrm>
          <a:prstGeom prst="line">
            <a:avLst/>
          </a:prstGeom>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ACECA082-5F56-50A8-E4D6-3FDE47196622}"/>
              </a:ext>
            </a:extLst>
          </p:cNvPr>
          <p:cNvSpPr/>
          <p:nvPr/>
        </p:nvSpPr>
        <p:spPr>
          <a:xfrm>
            <a:off x="4366322" y="4328321"/>
            <a:ext cx="502920" cy="484632"/>
          </a:xfrm>
          <a:prstGeom prst="ellipse">
            <a:avLst/>
          </a:prstGeom>
          <a:solidFill>
            <a:schemeClr val="accent5">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5" name="Oval 14">
                <a:extLst>
                  <a:ext uri="{FF2B5EF4-FFF2-40B4-BE49-F238E27FC236}">
                    <a16:creationId xmlns:a16="http://schemas.microsoft.com/office/drawing/2014/main" id="{C1C31042-0D47-B36F-0DBF-E14C4256E1A6}"/>
                  </a:ext>
                </a:extLst>
              </p:cNvPr>
              <p:cNvSpPr/>
              <p:nvPr/>
            </p:nvSpPr>
            <p:spPr>
              <a:xfrm>
                <a:off x="1387857" y="1446150"/>
                <a:ext cx="502920" cy="484632"/>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cs typeface="Times New Roman" panose="02020603050405020304" pitchFamily="18" charset="0"/>
                            </a:rPr>
                          </m:ctrlPr>
                        </m:sSubSupPr>
                        <m:e>
                          <m:r>
                            <a:rPr lang="en-US" i="1">
                              <a:latin typeface="Cambria Math" panose="02040503050406030204" pitchFamily="18" charset="0"/>
                              <a:ea typeface="Cambria Math" panose="02040503050406030204" pitchFamily="18" charset="0"/>
                              <a:cs typeface="Times New Roman" panose="02020603050405020304" pitchFamily="18" charset="0"/>
                            </a:rPr>
                            <m:t>ℒ</m:t>
                          </m:r>
                        </m:e>
                        <m:sub>
                          <m:r>
                            <a:rPr lang="en-US" i="1">
                              <a:latin typeface="Cambria Math" panose="02040503050406030204" pitchFamily="18" charset="0"/>
                              <a:cs typeface="Times New Roman" panose="02020603050405020304" pitchFamily="18" charset="0"/>
                            </a:rPr>
                            <m:t>𝑥</m:t>
                          </m:r>
                        </m:sub>
                        <m:sup>
                          <m:r>
                            <a:rPr lang="en-US" i="1">
                              <a:latin typeface="Cambria Math" panose="02040503050406030204" pitchFamily="18" charset="0"/>
                              <a:cs typeface="Times New Roman" panose="02020603050405020304" pitchFamily="18" charset="0"/>
                            </a:rPr>
                            <m:t>1</m:t>
                          </m:r>
                        </m:sup>
                      </m:sSubSup>
                    </m:oMath>
                  </m:oMathPara>
                </a14:m>
                <a:endParaRPr lang="en-US" dirty="0"/>
              </a:p>
            </p:txBody>
          </p:sp>
        </mc:Choice>
        <mc:Fallback xmlns="">
          <p:sp>
            <p:nvSpPr>
              <p:cNvPr id="15" name="Oval 14">
                <a:extLst>
                  <a:ext uri="{FF2B5EF4-FFF2-40B4-BE49-F238E27FC236}">
                    <a16:creationId xmlns:a16="http://schemas.microsoft.com/office/drawing/2014/main" id="{C1C31042-0D47-B36F-0DBF-E14C4256E1A6}"/>
                  </a:ext>
                </a:extLst>
              </p:cNvPr>
              <p:cNvSpPr>
                <a:spLocks noRot="1" noChangeAspect="1" noMove="1" noResize="1" noEditPoints="1" noAdjustHandles="1" noChangeArrowheads="1" noChangeShapeType="1" noTextEdit="1"/>
              </p:cNvSpPr>
              <p:nvPr/>
            </p:nvSpPr>
            <p:spPr>
              <a:xfrm>
                <a:off x="1387857" y="1446150"/>
                <a:ext cx="502920" cy="484632"/>
              </a:xfrm>
              <a:prstGeom prst="ellipse">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Oval 17">
                <a:extLst>
                  <a:ext uri="{FF2B5EF4-FFF2-40B4-BE49-F238E27FC236}">
                    <a16:creationId xmlns:a16="http://schemas.microsoft.com/office/drawing/2014/main" id="{7F09F59D-6B40-7411-8E22-39B10BBF2E22}"/>
                  </a:ext>
                </a:extLst>
              </p:cNvPr>
              <p:cNvSpPr/>
              <p:nvPr/>
            </p:nvSpPr>
            <p:spPr>
              <a:xfrm>
                <a:off x="1360170" y="2026919"/>
                <a:ext cx="502920" cy="484632"/>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cs typeface="Times New Roman" panose="02020603050405020304" pitchFamily="18" charset="0"/>
                            </a:rPr>
                          </m:ctrlPr>
                        </m:sSubSupPr>
                        <m:e>
                          <m:r>
                            <a:rPr lang="en-US" i="1">
                              <a:latin typeface="Cambria Math" panose="02040503050406030204" pitchFamily="18" charset="0"/>
                              <a:ea typeface="Cambria Math" panose="02040503050406030204" pitchFamily="18" charset="0"/>
                              <a:cs typeface="Times New Roman" panose="02020603050405020304" pitchFamily="18" charset="0"/>
                            </a:rPr>
                            <m:t>ℒ</m:t>
                          </m:r>
                        </m:e>
                        <m:sub>
                          <m:r>
                            <a:rPr lang="en-US" i="1">
                              <a:latin typeface="Cambria Math" panose="02040503050406030204" pitchFamily="18" charset="0"/>
                              <a:cs typeface="Times New Roman" panose="02020603050405020304" pitchFamily="18" charset="0"/>
                            </a:rPr>
                            <m:t>𝑥</m:t>
                          </m:r>
                        </m:sub>
                        <m:sup>
                          <m:r>
                            <a:rPr lang="en-US" i="1">
                              <a:latin typeface="Cambria Math" panose="02040503050406030204" pitchFamily="18" charset="0"/>
                              <a:cs typeface="Times New Roman" panose="02020603050405020304" pitchFamily="18" charset="0"/>
                            </a:rPr>
                            <m:t>2</m:t>
                          </m:r>
                        </m:sup>
                      </m:sSubSup>
                    </m:oMath>
                  </m:oMathPara>
                </a14:m>
                <a:endParaRPr lang="en-US" dirty="0"/>
              </a:p>
            </p:txBody>
          </p:sp>
        </mc:Choice>
        <mc:Fallback xmlns="">
          <p:sp>
            <p:nvSpPr>
              <p:cNvPr id="18" name="Oval 17">
                <a:extLst>
                  <a:ext uri="{FF2B5EF4-FFF2-40B4-BE49-F238E27FC236}">
                    <a16:creationId xmlns:a16="http://schemas.microsoft.com/office/drawing/2014/main" id="{7F09F59D-6B40-7411-8E22-39B10BBF2E22}"/>
                  </a:ext>
                </a:extLst>
              </p:cNvPr>
              <p:cNvSpPr>
                <a:spLocks noRot="1" noChangeAspect="1" noMove="1" noResize="1" noEditPoints="1" noAdjustHandles="1" noChangeArrowheads="1" noChangeShapeType="1" noTextEdit="1"/>
              </p:cNvSpPr>
              <p:nvPr/>
            </p:nvSpPr>
            <p:spPr>
              <a:xfrm>
                <a:off x="1360170" y="2026919"/>
                <a:ext cx="502920" cy="484632"/>
              </a:xfrm>
              <a:prstGeom prst="ellipse">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Oval 19">
                <a:extLst>
                  <a:ext uri="{FF2B5EF4-FFF2-40B4-BE49-F238E27FC236}">
                    <a16:creationId xmlns:a16="http://schemas.microsoft.com/office/drawing/2014/main" id="{CCEF0222-5CEF-EEEA-B0FB-0BE93D98CA62}"/>
                  </a:ext>
                </a:extLst>
              </p:cNvPr>
              <p:cNvSpPr/>
              <p:nvPr/>
            </p:nvSpPr>
            <p:spPr>
              <a:xfrm>
                <a:off x="1373124" y="3255265"/>
                <a:ext cx="502920" cy="484632"/>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cs typeface="Times New Roman" panose="02020603050405020304" pitchFamily="18" charset="0"/>
                            </a:rPr>
                          </m:ctrlPr>
                        </m:sSubSupPr>
                        <m:e>
                          <m:r>
                            <a:rPr lang="en-US" i="1">
                              <a:latin typeface="Cambria Math" panose="02040503050406030204" pitchFamily="18" charset="0"/>
                              <a:ea typeface="Cambria Math" panose="02040503050406030204" pitchFamily="18" charset="0"/>
                              <a:cs typeface="Times New Roman" panose="02020603050405020304" pitchFamily="18" charset="0"/>
                            </a:rPr>
                            <m:t>ℒ</m:t>
                          </m:r>
                        </m:e>
                        <m:sub>
                          <m:r>
                            <a:rPr lang="en-US" b="0" i="1" smtClean="0">
                              <a:latin typeface="Cambria Math" panose="02040503050406030204" pitchFamily="18" charset="0"/>
                              <a:ea typeface="Cambria Math" panose="02040503050406030204" pitchFamily="18" charset="0"/>
                              <a:cs typeface="Times New Roman" panose="02020603050405020304" pitchFamily="18" charset="0"/>
                            </a:rPr>
                            <m:t>𝑧</m:t>
                          </m:r>
                        </m:sub>
                        <m:sup>
                          <m:r>
                            <a:rPr lang="en-US" b="0" i="1" smtClean="0">
                              <a:latin typeface="Cambria Math" panose="02040503050406030204" pitchFamily="18" charset="0"/>
                              <a:cs typeface="Times New Roman" panose="02020603050405020304" pitchFamily="18" charset="0"/>
                            </a:rPr>
                            <m:t>1</m:t>
                          </m:r>
                        </m:sup>
                      </m:sSubSup>
                    </m:oMath>
                  </m:oMathPara>
                </a14:m>
                <a:endParaRPr lang="en-US" dirty="0"/>
              </a:p>
            </p:txBody>
          </p:sp>
        </mc:Choice>
        <mc:Fallback xmlns="">
          <p:sp>
            <p:nvSpPr>
              <p:cNvPr id="20" name="Oval 19">
                <a:extLst>
                  <a:ext uri="{FF2B5EF4-FFF2-40B4-BE49-F238E27FC236}">
                    <a16:creationId xmlns:a16="http://schemas.microsoft.com/office/drawing/2014/main" id="{CCEF0222-5CEF-EEEA-B0FB-0BE93D98CA62}"/>
                  </a:ext>
                </a:extLst>
              </p:cNvPr>
              <p:cNvSpPr>
                <a:spLocks noRot="1" noChangeAspect="1" noMove="1" noResize="1" noEditPoints="1" noAdjustHandles="1" noChangeArrowheads="1" noChangeShapeType="1" noTextEdit="1"/>
              </p:cNvSpPr>
              <p:nvPr/>
            </p:nvSpPr>
            <p:spPr>
              <a:xfrm>
                <a:off x="1373124" y="3255265"/>
                <a:ext cx="502920" cy="484632"/>
              </a:xfrm>
              <a:prstGeom prst="ellipse">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4" name="Oval 193">
                <a:extLst>
                  <a:ext uri="{FF2B5EF4-FFF2-40B4-BE49-F238E27FC236}">
                    <a16:creationId xmlns:a16="http://schemas.microsoft.com/office/drawing/2014/main" id="{31B5C92F-1A6E-1167-2635-3D8FB00CAED4}"/>
                  </a:ext>
                </a:extLst>
              </p:cNvPr>
              <p:cNvSpPr/>
              <p:nvPr/>
            </p:nvSpPr>
            <p:spPr>
              <a:xfrm>
                <a:off x="1362631" y="4514725"/>
                <a:ext cx="502920" cy="484632"/>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cs typeface="Times New Roman" panose="02020603050405020304" pitchFamily="18" charset="0"/>
                            </a:rPr>
                          </m:ctrlPr>
                        </m:sSubSupPr>
                        <m:e>
                          <m:r>
                            <a:rPr lang="en-US" i="1">
                              <a:latin typeface="Cambria Math" panose="02040503050406030204" pitchFamily="18" charset="0"/>
                              <a:ea typeface="Cambria Math" panose="02040503050406030204" pitchFamily="18" charset="0"/>
                              <a:cs typeface="Times New Roman" panose="02020603050405020304" pitchFamily="18" charset="0"/>
                            </a:rPr>
                            <m:t>ℒ</m:t>
                          </m:r>
                        </m:e>
                        <m:sub>
                          <m:r>
                            <a:rPr lang="en-US" i="1">
                              <a:latin typeface="Cambria Math" panose="02040503050406030204" pitchFamily="18" charset="0"/>
                              <a:ea typeface="Cambria Math" panose="02040503050406030204" pitchFamily="18" charset="0"/>
                              <a:cs typeface="Times New Roman" panose="02020603050405020304" pitchFamily="18" charset="0"/>
                            </a:rPr>
                            <m:t>𝑧</m:t>
                          </m:r>
                        </m:sub>
                        <m:sup>
                          <m:r>
                            <a:rPr lang="en-US" b="0" i="1" smtClean="0">
                              <a:latin typeface="Cambria Math" panose="02040503050406030204" pitchFamily="18" charset="0"/>
                              <a:ea typeface="Cambria Math" panose="02040503050406030204" pitchFamily="18" charset="0"/>
                              <a:cs typeface="Times New Roman" panose="02020603050405020304" pitchFamily="18" charset="0"/>
                            </a:rPr>
                            <m:t>3</m:t>
                          </m:r>
                        </m:sup>
                      </m:sSubSup>
                    </m:oMath>
                  </m:oMathPara>
                </a14:m>
                <a:endParaRPr lang="en-US" dirty="0"/>
              </a:p>
            </p:txBody>
          </p:sp>
        </mc:Choice>
        <mc:Fallback xmlns="">
          <p:sp>
            <p:nvSpPr>
              <p:cNvPr id="194" name="Oval 193">
                <a:extLst>
                  <a:ext uri="{FF2B5EF4-FFF2-40B4-BE49-F238E27FC236}">
                    <a16:creationId xmlns:a16="http://schemas.microsoft.com/office/drawing/2014/main" id="{31B5C92F-1A6E-1167-2635-3D8FB00CAED4}"/>
                  </a:ext>
                </a:extLst>
              </p:cNvPr>
              <p:cNvSpPr>
                <a:spLocks noRot="1" noChangeAspect="1" noMove="1" noResize="1" noEditPoints="1" noAdjustHandles="1" noChangeArrowheads="1" noChangeShapeType="1" noTextEdit="1"/>
              </p:cNvSpPr>
              <p:nvPr/>
            </p:nvSpPr>
            <p:spPr>
              <a:xfrm>
                <a:off x="1362631" y="4514725"/>
                <a:ext cx="502920" cy="484632"/>
              </a:xfrm>
              <a:prstGeom prst="ellipse">
                <a:avLst/>
              </a:prstGeom>
              <a:blipFill>
                <a:blip r:embed="rId10"/>
                <a:stretch>
                  <a:fillRect/>
                </a:stretch>
              </a:blipFill>
            </p:spPr>
            <p:txBody>
              <a:bodyPr/>
              <a:lstStyle/>
              <a:p>
                <a:r>
                  <a:rPr lang="en-US">
                    <a:noFill/>
                  </a:rPr>
                  <a:t> </a:t>
                </a:r>
              </a:p>
            </p:txBody>
          </p:sp>
        </mc:Fallback>
      </mc:AlternateContent>
      <p:sp>
        <p:nvSpPr>
          <p:cNvPr id="27" name="Oval 26">
            <a:extLst>
              <a:ext uri="{FF2B5EF4-FFF2-40B4-BE49-F238E27FC236}">
                <a16:creationId xmlns:a16="http://schemas.microsoft.com/office/drawing/2014/main" id="{7EABE5FB-FBD4-B3DE-0474-3B053A6234D1}"/>
              </a:ext>
            </a:extLst>
          </p:cNvPr>
          <p:cNvSpPr/>
          <p:nvPr/>
        </p:nvSpPr>
        <p:spPr>
          <a:xfrm>
            <a:off x="3369564" y="1746374"/>
            <a:ext cx="502920" cy="484632"/>
          </a:xfrm>
          <a:prstGeom prst="ellipse">
            <a:avLst/>
          </a:prstGeom>
          <a:solidFill>
            <a:schemeClr val="accent5">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cxnSp>
        <p:nvCxnSpPr>
          <p:cNvPr id="385" name="Straight Connector 384">
            <a:extLst>
              <a:ext uri="{FF2B5EF4-FFF2-40B4-BE49-F238E27FC236}">
                <a16:creationId xmlns:a16="http://schemas.microsoft.com/office/drawing/2014/main" id="{ED04DBD0-0C77-B023-59BA-6ED877932393}"/>
              </a:ext>
            </a:extLst>
          </p:cNvPr>
          <p:cNvCxnSpPr>
            <a:cxnSpLocks/>
          </p:cNvCxnSpPr>
          <p:nvPr/>
        </p:nvCxnSpPr>
        <p:spPr>
          <a:xfrm flipH="1">
            <a:off x="4743830" y="1704462"/>
            <a:ext cx="989800" cy="1783563"/>
          </a:xfrm>
          <a:prstGeom prst="line">
            <a:avLst/>
          </a:prstGeom>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5A1F8889-5766-51FD-D45E-F5CD819C7ECF}"/>
              </a:ext>
            </a:extLst>
          </p:cNvPr>
          <p:cNvSpPr/>
          <p:nvPr/>
        </p:nvSpPr>
        <p:spPr>
          <a:xfrm>
            <a:off x="3423578" y="4287917"/>
            <a:ext cx="502920" cy="484632"/>
          </a:xfrm>
          <a:prstGeom prst="ellipse">
            <a:avLst/>
          </a:prstGeom>
          <a:solidFill>
            <a:schemeClr val="accent5">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cxnSp>
        <p:nvCxnSpPr>
          <p:cNvPr id="379" name="Straight Connector 378">
            <a:extLst>
              <a:ext uri="{FF2B5EF4-FFF2-40B4-BE49-F238E27FC236}">
                <a16:creationId xmlns:a16="http://schemas.microsoft.com/office/drawing/2014/main" id="{7434A52E-9726-55D8-A7A3-557D6DB99D7D}"/>
              </a:ext>
            </a:extLst>
          </p:cNvPr>
          <p:cNvCxnSpPr>
            <a:cxnSpLocks/>
            <a:stCxn id="37" idx="7"/>
          </p:cNvCxnSpPr>
          <p:nvPr/>
        </p:nvCxnSpPr>
        <p:spPr>
          <a:xfrm flipV="1">
            <a:off x="4833629" y="2930837"/>
            <a:ext cx="848587" cy="588185"/>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8" name="Oval 167">
                <a:extLst>
                  <a:ext uri="{FF2B5EF4-FFF2-40B4-BE49-F238E27FC236}">
                    <a16:creationId xmlns:a16="http://schemas.microsoft.com/office/drawing/2014/main" id="{289D9E50-557C-D8AB-1BE5-2A285B55989E}"/>
                  </a:ext>
                </a:extLst>
              </p:cNvPr>
              <p:cNvSpPr/>
              <p:nvPr/>
            </p:nvSpPr>
            <p:spPr>
              <a:xfrm>
                <a:off x="5539740" y="1510203"/>
                <a:ext cx="502920" cy="484632"/>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𝑎</m:t>
                              </m:r>
                            </m:e>
                          </m:acc>
                        </m:e>
                        <m:sub>
                          <m:r>
                            <a:rPr lang="en-US" b="0" i="1" smtClean="0">
                              <a:latin typeface="Cambria Math" panose="02040503050406030204" pitchFamily="18" charset="0"/>
                            </a:rPr>
                            <m:t>0</m:t>
                          </m:r>
                        </m:sub>
                        <m:sup>
                          <m:r>
                            <a:rPr lang="en-US" b="0" i="1" smtClean="0">
                              <a:latin typeface="Cambria Math" panose="02040503050406030204" pitchFamily="18" charset="0"/>
                            </a:rPr>
                            <m:t>h</m:t>
                          </m:r>
                        </m:sup>
                      </m:sSubSup>
                    </m:oMath>
                  </m:oMathPara>
                </a14:m>
                <a:endParaRPr lang="en-US" dirty="0"/>
              </a:p>
            </p:txBody>
          </p:sp>
        </mc:Choice>
        <mc:Fallback xmlns="">
          <p:sp>
            <p:nvSpPr>
              <p:cNvPr id="168" name="Oval 167">
                <a:extLst>
                  <a:ext uri="{FF2B5EF4-FFF2-40B4-BE49-F238E27FC236}">
                    <a16:creationId xmlns:a16="http://schemas.microsoft.com/office/drawing/2014/main" id="{289D9E50-557C-D8AB-1BE5-2A285B55989E}"/>
                  </a:ext>
                </a:extLst>
              </p:cNvPr>
              <p:cNvSpPr>
                <a:spLocks noRot="1" noChangeAspect="1" noMove="1" noResize="1" noEditPoints="1" noAdjustHandles="1" noChangeArrowheads="1" noChangeShapeType="1" noTextEdit="1"/>
              </p:cNvSpPr>
              <p:nvPr/>
            </p:nvSpPr>
            <p:spPr>
              <a:xfrm>
                <a:off x="5539740" y="1510203"/>
                <a:ext cx="502920" cy="484632"/>
              </a:xfrm>
              <a:prstGeom prst="ellipse">
                <a:avLst/>
              </a:prstGeom>
              <a:blipFill>
                <a:blip r:embed="rId11"/>
                <a:stretch>
                  <a:fillRect/>
                </a:stretch>
              </a:blipFill>
            </p:spPr>
            <p:txBody>
              <a:bodyPr/>
              <a:lstStyle/>
              <a:p>
                <a:r>
                  <a:rPr lang="en-US">
                    <a:noFill/>
                  </a:rPr>
                  <a:t> </a:t>
                </a:r>
              </a:p>
            </p:txBody>
          </p:sp>
        </mc:Fallback>
      </mc:AlternateContent>
      <p:sp>
        <p:nvSpPr>
          <p:cNvPr id="28" name="Oval 27">
            <a:extLst>
              <a:ext uri="{FF2B5EF4-FFF2-40B4-BE49-F238E27FC236}">
                <a16:creationId xmlns:a16="http://schemas.microsoft.com/office/drawing/2014/main" id="{E418D75F-7578-E416-FBE1-9589BAC09F55}"/>
              </a:ext>
            </a:extLst>
          </p:cNvPr>
          <p:cNvSpPr/>
          <p:nvPr/>
        </p:nvSpPr>
        <p:spPr>
          <a:xfrm>
            <a:off x="3379323" y="2690862"/>
            <a:ext cx="502920" cy="484632"/>
          </a:xfrm>
          <a:prstGeom prst="ellipse">
            <a:avLst/>
          </a:prstGeom>
          <a:solidFill>
            <a:schemeClr val="accent5">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95" name="TextBox 394">
            <a:extLst>
              <a:ext uri="{FF2B5EF4-FFF2-40B4-BE49-F238E27FC236}">
                <a16:creationId xmlns:a16="http://schemas.microsoft.com/office/drawing/2014/main" id="{F237B2E6-EFBC-7077-771D-91372D929AB1}"/>
              </a:ext>
            </a:extLst>
          </p:cNvPr>
          <p:cNvSpPr txBox="1"/>
          <p:nvPr/>
        </p:nvSpPr>
        <p:spPr>
          <a:xfrm>
            <a:off x="6394050" y="1179851"/>
            <a:ext cx="2588116" cy="1384995"/>
          </a:xfrm>
          <a:prstGeom prst="rect">
            <a:avLst/>
          </a:prstGeom>
          <a:noFill/>
        </p:spPr>
        <p:txBody>
          <a:bodyPr wrap="square" rtlCol="0">
            <a:spAutoFit/>
          </a:bodyPr>
          <a:lstStyle/>
          <a:p>
            <a:r>
              <a:rPr lang="en-US" sz="1200" dirty="0">
                <a:latin typeface="Palatino Linotype" panose="02040502050505030304" pitchFamily="18" charset="0"/>
              </a:rPr>
              <a:t>In the final step, we rerun the standalone version of MGBF with derived parameters, find maximum values of covariances, and divide by it derived scale weights, which will ensure that in GSI we get normalized covariances </a:t>
            </a:r>
          </a:p>
        </p:txBody>
      </p:sp>
      <p:sp>
        <p:nvSpPr>
          <p:cNvPr id="23" name="Oval 22">
            <a:extLst>
              <a:ext uri="{FF2B5EF4-FFF2-40B4-BE49-F238E27FC236}">
                <a16:creationId xmlns:a16="http://schemas.microsoft.com/office/drawing/2014/main" id="{A9CEE8F2-A07A-9169-7135-9FE0502EF75D}"/>
              </a:ext>
            </a:extLst>
          </p:cNvPr>
          <p:cNvSpPr/>
          <p:nvPr/>
        </p:nvSpPr>
        <p:spPr>
          <a:xfrm>
            <a:off x="2354874" y="1721598"/>
            <a:ext cx="502920" cy="484632"/>
          </a:xfrm>
          <a:prstGeom prst="ellipse">
            <a:avLst/>
          </a:prstGeom>
          <a:solidFill>
            <a:schemeClr val="accent5">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42" name="Oval 41">
                <a:extLst>
                  <a:ext uri="{FF2B5EF4-FFF2-40B4-BE49-F238E27FC236}">
                    <a16:creationId xmlns:a16="http://schemas.microsoft.com/office/drawing/2014/main" id="{EB1E560A-04B3-59F8-F118-A0A3F4E4D4EB}"/>
                  </a:ext>
                </a:extLst>
              </p:cNvPr>
              <p:cNvSpPr/>
              <p:nvPr/>
            </p:nvSpPr>
            <p:spPr>
              <a:xfrm>
                <a:off x="5539740" y="2647191"/>
                <a:ext cx="502920" cy="484632"/>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𝑤</m:t>
                              </m:r>
                            </m:e>
                          </m:acc>
                        </m:e>
                        <m:sub>
                          <m:r>
                            <a:rPr lang="en-US" b="0" i="1" smtClean="0">
                              <a:latin typeface="Cambria Math" panose="02040503050406030204" pitchFamily="18" charset="0"/>
                            </a:rPr>
                            <m:t>1</m:t>
                          </m:r>
                        </m:sub>
                      </m:sSub>
                    </m:oMath>
                  </m:oMathPara>
                </a14:m>
                <a:endParaRPr lang="en-US" dirty="0"/>
              </a:p>
            </p:txBody>
          </p:sp>
        </mc:Choice>
        <mc:Fallback xmlns="">
          <p:sp>
            <p:nvSpPr>
              <p:cNvPr id="42" name="Oval 41">
                <a:extLst>
                  <a:ext uri="{FF2B5EF4-FFF2-40B4-BE49-F238E27FC236}">
                    <a16:creationId xmlns:a16="http://schemas.microsoft.com/office/drawing/2014/main" id="{EB1E560A-04B3-59F8-F118-A0A3F4E4D4EB}"/>
                  </a:ext>
                </a:extLst>
              </p:cNvPr>
              <p:cNvSpPr>
                <a:spLocks noRot="1" noChangeAspect="1" noMove="1" noResize="1" noEditPoints="1" noAdjustHandles="1" noChangeArrowheads="1" noChangeShapeType="1" noTextEdit="1"/>
              </p:cNvSpPr>
              <p:nvPr/>
            </p:nvSpPr>
            <p:spPr>
              <a:xfrm>
                <a:off x="5539740" y="2647191"/>
                <a:ext cx="502920" cy="484632"/>
              </a:xfrm>
              <a:prstGeom prst="ellipse">
                <a:avLst/>
              </a:prstGeom>
              <a:blipFill>
                <a:blip r:embed="rId12"/>
                <a:stretch>
                  <a:fillRect/>
                </a:stretch>
              </a:blipFill>
            </p:spPr>
            <p:txBody>
              <a:bodyPr/>
              <a:lstStyle/>
              <a:p>
                <a:r>
                  <a:rPr lang="en-US">
                    <a:noFill/>
                  </a:rPr>
                  <a:t> </a:t>
                </a:r>
              </a:p>
            </p:txBody>
          </p:sp>
        </mc:Fallback>
      </mc:AlternateContent>
      <p:sp>
        <p:nvSpPr>
          <p:cNvPr id="25" name="Oval 24">
            <a:extLst>
              <a:ext uri="{FF2B5EF4-FFF2-40B4-BE49-F238E27FC236}">
                <a16:creationId xmlns:a16="http://schemas.microsoft.com/office/drawing/2014/main" id="{C3F53967-6E2D-D99F-87AB-76E5728BB819}"/>
              </a:ext>
            </a:extLst>
          </p:cNvPr>
          <p:cNvSpPr/>
          <p:nvPr/>
        </p:nvSpPr>
        <p:spPr>
          <a:xfrm>
            <a:off x="2326205" y="3496341"/>
            <a:ext cx="502920" cy="484632"/>
          </a:xfrm>
          <a:prstGeom prst="ellipse">
            <a:avLst/>
          </a:prstGeom>
          <a:solidFill>
            <a:schemeClr val="accent5">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20AB5805-E5E4-BCE9-D26A-4A25734FCF79}"/>
              </a:ext>
            </a:extLst>
          </p:cNvPr>
          <p:cNvSpPr/>
          <p:nvPr/>
        </p:nvSpPr>
        <p:spPr>
          <a:xfrm>
            <a:off x="2310579" y="2688521"/>
            <a:ext cx="502920" cy="484632"/>
          </a:xfrm>
          <a:prstGeom prst="ellipse">
            <a:avLst/>
          </a:prstGeom>
          <a:solidFill>
            <a:schemeClr val="accent5">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21" name="Oval 20">
                <a:extLst>
                  <a:ext uri="{FF2B5EF4-FFF2-40B4-BE49-F238E27FC236}">
                    <a16:creationId xmlns:a16="http://schemas.microsoft.com/office/drawing/2014/main" id="{2DCB016D-135F-E7AB-3ADC-A5D1C40A813C}"/>
                  </a:ext>
                </a:extLst>
              </p:cNvPr>
              <p:cNvSpPr/>
              <p:nvPr/>
            </p:nvSpPr>
            <p:spPr>
              <a:xfrm>
                <a:off x="1373124" y="3863339"/>
                <a:ext cx="502920" cy="484632"/>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cs typeface="Times New Roman" panose="02020603050405020304" pitchFamily="18" charset="0"/>
                            </a:rPr>
                          </m:ctrlPr>
                        </m:sSubSupPr>
                        <m:e>
                          <m:r>
                            <a:rPr lang="en-US" i="1">
                              <a:latin typeface="Cambria Math" panose="02040503050406030204" pitchFamily="18" charset="0"/>
                              <a:ea typeface="Cambria Math" panose="02040503050406030204" pitchFamily="18" charset="0"/>
                              <a:cs typeface="Times New Roman" panose="02020603050405020304" pitchFamily="18" charset="0"/>
                            </a:rPr>
                            <m:t>ℒ</m:t>
                          </m:r>
                        </m:e>
                        <m:sub>
                          <m:r>
                            <a:rPr lang="en-US" i="1">
                              <a:latin typeface="Cambria Math" panose="02040503050406030204" pitchFamily="18" charset="0"/>
                              <a:ea typeface="Cambria Math" panose="02040503050406030204" pitchFamily="18" charset="0"/>
                              <a:cs typeface="Times New Roman" panose="02020603050405020304" pitchFamily="18" charset="0"/>
                            </a:rPr>
                            <m:t>𝑧</m:t>
                          </m:r>
                        </m:sub>
                        <m:sup>
                          <m:r>
                            <a:rPr lang="en-US" b="0" i="1" smtClean="0">
                              <a:latin typeface="Cambria Math" panose="02040503050406030204" pitchFamily="18" charset="0"/>
                              <a:ea typeface="Cambria Math" panose="02040503050406030204" pitchFamily="18" charset="0"/>
                              <a:cs typeface="Times New Roman" panose="02020603050405020304" pitchFamily="18" charset="0"/>
                            </a:rPr>
                            <m:t>2</m:t>
                          </m:r>
                        </m:sup>
                      </m:sSubSup>
                    </m:oMath>
                  </m:oMathPara>
                </a14:m>
                <a:endParaRPr lang="en-US" dirty="0"/>
              </a:p>
            </p:txBody>
          </p:sp>
        </mc:Choice>
        <mc:Fallback xmlns="">
          <p:sp>
            <p:nvSpPr>
              <p:cNvPr id="21" name="Oval 20">
                <a:extLst>
                  <a:ext uri="{FF2B5EF4-FFF2-40B4-BE49-F238E27FC236}">
                    <a16:creationId xmlns:a16="http://schemas.microsoft.com/office/drawing/2014/main" id="{2DCB016D-135F-E7AB-3ADC-A5D1C40A813C}"/>
                  </a:ext>
                </a:extLst>
              </p:cNvPr>
              <p:cNvSpPr>
                <a:spLocks noRot="1" noChangeAspect="1" noMove="1" noResize="1" noEditPoints="1" noAdjustHandles="1" noChangeArrowheads="1" noChangeShapeType="1" noTextEdit="1"/>
              </p:cNvSpPr>
              <p:nvPr/>
            </p:nvSpPr>
            <p:spPr>
              <a:xfrm>
                <a:off x="1373124" y="3863339"/>
                <a:ext cx="502920" cy="484632"/>
              </a:xfrm>
              <a:prstGeom prst="ellipse">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Oval 18">
                <a:extLst>
                  <a:ext uri="{FF2B5EF4-FFF2-40B4-BE49-F238E27FC236}">
                    <a16:creationId xmlns:a16="http://schemas.microsoft.com/office/drawing/2014/main" id="{46C952ED-F342-611D-303A-3A10491BE136}"/>
                  </a:ext>
                </a:extLst>
              </p:cNvPr>
              <p:cNvSpPr/>
              <p:nvPr/>
            </p:nvSpPr>
            <p:spPr>
              <a:xfrm>
                <a:off x="1364843" y="2706204"/>
                <a:ext cx="502920" cy="484632"/>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cs typeface="Times New Roman" panose="02020603050405020304" pitchFamily="18" charset="0"/>
                            </a:rPr>
                          </m:ctrlPr>
                        </m:sSubSupPr>
                        <m:e>
                          <m:r>
                            <a:rPr lang="en-US" i="1">
                              <a:latin typeface="Cambria Math" panose="02040503050406030204" pitchFamily="18" charset="0"/>
                              <a:ea typeface="Cambria Math" panose="02040503050406030204" pitchFamily="18" charset="0"/>
                              <a:cs typeface="Times New Roman" panose="02020603050405020304" pitchFamily="18" charset="0"/>
                            </a:rPr>
                            <m:t>ℒ</m:t>
                          </m:r>
                        </m:e>
                        <m:sub>
                          <m:r>
                            <a:rPr lang="en-US" i="1">
                              <a:latin typeface="Cambria Math" panose="02040503050406030204" pitchFamily="18" charset="0"/>
                              <a:cs typeface="Times New Roman" panose="02020603050405020304" pitchFamily="18" charset="0"/>
                            </a:rPr>
                            <m:t>𝑥</m:t>
                          </m:r>
                        </m:sub>
                        <m:sup>
                          <m:r>
                            <a:rPr lang="en-US" b="0" i="1" smtClean="0">
                              <a:latin typeface="Cambria Math" panose="02040503050406030204" pitchFamily="18" charset="0"/>
                              <a:cs typeface="Times New Roman" panose="02020603050405020304" pitchFamily="18" charset="0"/>
                            </a:rPr>
                            <m:t>3</m:t>
                          </m:r>
                        </m:sup>
                      </m:sSubSup>
                    </m:oMath>
                  </m:oMathPara>
                </a14:m>
                <a:endParaRPr lang="en-US" dirty="0"/>
              </a:p>
            </p:txBody>
          </p:sp>
        </mc:Choice>
        <mc:Fallback xmlns="">
          <p:sp>
            <p:nvSpPr>
              <p:cNvPr id="19" name="Oval 18">
                <a:extLst>
                  <a:ext uri="{FF2B5EF4-FFF2-40B4-BE49-F238E27FC236}">
                    <a16:creationId xmlns:a16="http://schemas.microsoft.com/office/drawing/2014/main" id="{46C952ED-F342-611D-303A-3A10491BE136}"/>
                  </a:ext>
                </a:extLst>
              </p:cNvPr>
              <p:cNvSpPr>
                <a:spLocks noRot="1" noChangeAspect="1" noMove="1" noResize="1" noEditPoints="1" noAdjustHandles="1" noChangeArrowheads="1" noChangeShapeType="1" noTextEdit="1"/>
              </p:cNvSpPr>
              <p:nvPr/>
            </p:nvSpPr>
            <p:spPr>
              <a:xfrm>
                <a:off x="1364843" y="2706204"/>
                <a:ext cx="502920" cy="484632"/>
              </a:xfrm>
              <a:prstGeom prst="ellipse">
                <a:avLst/>
              </a:prstGeom>
              <a:blipFill>
                <a:blip r:embed="rId1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027330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7DDAF-B0A0-5256-84A0-B89CBFDCCD5A}"/>
              </a:ext>
            </a:extLst>
          </p:cNvPr>
          <p:cNvSpPr>
            <a:spLocks noGrp="1"/>
          </p:cNvSpPr>
          <p:nvPr>
            <p:ph type="title"/>
          </p:nvPr>
        </p:nvSpPr>
        <p:spPr/>
        <p:txBody>
          <a:bodyPr>
            <a:normAutofit fontScale="90000"/>
          </a:bodyPr>
          <a:lstStyle/>
          <a:p>
            <a:r>
              <a:rPr lang="en-US" dirty="0">
                <a:latin typeface="Palatino Linotype" panose="02040502050505030304" pitchFamily="18" charset="0"/>
                <a:ea typeface="Lato" panose="020F0502020204030203" pitchFamily="34" charset="0"/>
                <a:cs typeface="Lato" panose="020F0502020204030203" pitchFamily="34" charset="0"/>
              </a:rPr>
              <a:t>4. Future Extensions</a:t>
            </a:r>
          </a:p>
        </p:txBody>
      </p:sp>
      <p:sp>
        <p:nvSpPr>
          <p:cNvPr id="3" name="Text Placeholder 2">
            <a:extLst>
              <a:ext uri="{FF2B5EF4-FFF2-40B4-BE49-F238E27FC236}">
                <a16:creationId xmlns:a16="http://schemas.microsoft.com/office/drawing/2014/main" id="{9183DF77-26B0-5776-2FDE-CD5AD2445315}"/>
              </a:ext>
            </a:extLst>
          </p:cNvPr>
          <p:cNvSpPr>
            <a:spLocks noGrp="1"/>
          </p:cNvSpPr>
          <p:nvPr>
            <p:ph type="body" idx="1"/>
          </p:nvPr>
        </p:nvSpPr>
        <p:spPr>
          <a:xfrm>
            <a:off x="342901" y="2050256"/>
            <a:ext cx="4284154" cy="2199745"/>
          </a:xfrm>
        </p:spPr>
        <p:txBody>
          <a:bodyPr>
            <a:normAutofit fontScale="92500" lnSpcReduction="20000"/>
          </a:bodyPr>
          <a:lstStyle/>
          <a:p>
            <a:r>
              <a:rPr lang="en-US" dirty="0">
                <a:latin typeface="Palatino Linotype" panose="02040502050505030304" pitchFamily="18" charset="0"/>
              </a:rPr>
              <a:t>In order to take full advantage of the described method, a new version of MGBF was developed  to improve efficiency of filtering in vertical direction where we encountered very long covariances</a:t>
            </a:r>
          </a:p>
          <a:p>
            <a:r>
              <a:rPr lang="en-US" dirty="0">
                <a:latin typeface="Palatino Linotype" panose="02040502050505030304" pitchFamily="18" charset="0"/>
              </a:rPr>
              <a:t>This was done by reducing vertical resolution of higher grid generation, which in a way mimics horizontal application of multigrid</a:t>
            </a:r>
          </a:p>
          <a:p>
            <a:r>
              <a:rPr lang="en-US" dirty="0">
                <a:latin typeface="Palatino Linotype" panose="02040502050505030304" pitchFamily="18" charset="0"/>
              </a:rPr>
              <a:t>We are developing an upgrade of this version in which horizontal and vertical filter will be better separated, which will improve versatility of the described calibration procedure </a:t>
            </a:r>
          </a:p>
        </p:txBody>
      </p:sp>
      <p:sp>
        <p:nvSpPr>
          <p:cNvPr id="5" name="Slide Number Placeholder 4">
            <a:extLst>
              <a:ext uri="{FF2B5EF4-FFF2-40B4-BE49-F238E27FC236}">
                <a16:creationId xmlns:a16="http://schemas.microsoft.com/office/drawing/2014/main" id="{640F1E2D-7FD3-8504-3979-FD41F1C4909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pic>
        <p:nvPicPr>
          <p:cNvPr id="7" name="Picture 6" descr="A diagram of a diagram of a diagram&#10;&#10;Description automatically generated">
            <a:extLst>
              <a:ext uri="{FF2B5EF4-FFF2-40B4-BE49-F238E27FC236}">
                <a16:creationId xmlns:a16="http://schemas.microsoft.com/office/drawing/2014/main" id="{204ED61F-A6A4-41F3-4B5B-D27697F031C1}"/>
              </a:ext>
            </a:extLst>
          </p:cNvPr>
          <p:cNvPicPr>
            <a:picLocks noChangeAspect="1"/>
          </p:cNvPicPr>
          <p:nvPr/>
        </p:nvPicPr>
        <p:blipFill>
          <a:blip r:embed="rId2"/>
          <a:stretch>
            <a:fillRect/>
          </a:stretch>
        </p:blipFill>
        <p:spPr>
          <a:xfrm>
            <a:off x="5022473" y="1493044"/>
            <a:ext cx="2999958" cy="2756957"/>
          </a:xfrm>
          <a:prstGeom prst="rect">
            <a:avLst/>
          </a:prstGeom>
        </p:spPr>
      </p:pic>
    </p:spTree>
    <p:extLst>
      <p:ext uri="{BB962C8B-B14F-4D97-AF65-F5344CB8AC3E}">
        <p14:creationId xmlns:p14="http://schemas.microsoft.com/office/powerpoint/2010/main" val="7759088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183DF77-26B0-5776-2FDE-CD5AD2445315}"/>
              </a:ext>
            </a:extLst>
          </p:cNvPr>
          <p:cNvSpPr>
            <a:spLocks noGrp="1"/>
          </p:cNvSpPr>
          <p:nvPr>
            <p:ph type="body" idx="1"/>
          </p:nvPr>
        </p:nvSpPr>
        <p:spPr>
          <a:xfrm>
            <a:off x="628650" y="1564482"/>
            <a:ext cx="7715249" cy="2471208"/>
          </a:xfrm>
        </p:spPr>
        <p:txBody>
          <a:bodyPr>
            <a:normAutofit/>
          </a:bodyPr>
          <a:lstStyle/>
          <a:p>
            <a:r>
              <a:rPr lang="en-US" dirty="0">
                <a:latin typeface="Palatino Linotype" panose="02040502050505030304" pitchFamily="18" charset="0"/>
              </a:rPr>
              <a:t>One limitation of the described method is assumption about the shape of the covariance that we made based on correlation length derived by the NMC method </a:t>
            </a:r>
          </a:p>
          <a:p>
            <a:r>
              <a:rPr lang="en-US" dirty="0">
                <a:latin typeface="Palatino Linotype" panose="02040502050505030304" pitchFamily="18" charset="0"/>
              </a:rPr>
              <a:t>We are looking into various ways how to get more useful information directly from error statistics of the background field without making such assumptions </a:t>
            </a:r>
          </a:p>
          <a:p>
            <a:pPr marL="146050" indent="0">
              <a:buNone/>
            </a:pPr>
            <a:endParaRPr lang="en-US" dirty="0"/>
          </a:p>
        </p:txBody>
      </p:sp>
      <p:sp>
        <p:nvSpPr>
          <p:cNvPr id="5" name="Slide Number Placeholder 4">
            <a:extLst>
              <a:ext uri="{FF2B5EF4-FFF2-40B4-BE49-F238E27FC236}">
                <a16:creationId xmlns:a16="http://schemas.microsoft.com/office/drawing/2014/main" id="{640F1E2D-7FD3-8504-3979-FD41F1C4909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pic>
        <p:nvPicPr>
          <p:cNvPr id="8" name="Picture 7" descr="A picture containing outdoor, hill, slope&#10;&#10;Description automatically generated">
            <a:extLst>
              <a:ext uri="{FF2B5EF4-FFF2-40B4-BE49-F238E27FC236}">
                <a16:creationId xmlns:a16="http://schemas.microsoft.com/office/drawing/2014/main" id="{C712F040-DDB6-D64B-96CA-1C181104A809}"/>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r="6380" b="-3"/>
          <a:stretch/>
        </p:blipFill>
        <p:spPr>
          <a:xfrm>
            <a:off x="2428874" y="2688511"/>
            <a:ext cx="1027861" cy="1397715"/>
          </a:xfrm>
          <a:prstGeom prst="rect">
            <a:avLst/>
          </a:prstGeom>
        </p:spPr>
      </p:pic>
      <p:sp>
        <p:nvSpPr>
          <p:cNvPr id="9" name="TextBox 8">
            <a:extLst>
              <a:ext uri="{FF2B5EF4-FFF2-40B4-BE49-F238E27FC236}">
                <a16:creationId xmlns:a16="http://schemas.microsoft.com/office/drawing/2014/main" id="{351E5126-DB33-9DB3-66A7-D689C1CDF0A4}"/>
              </a:ext>
            </a:extLst>
          </p:cNvPr>
          <p:cNvSpPr txBox="1"/>
          <p:nvPr/>
        </p:nvSpPr>
        <p:spPr>
          <a:xfrm>
            <a:off x="3842499" y="3293269"/>
            <a:ext cx="2350712" cy="646331"/>
          </a:xfrm>
          <a:prstGeom prst="rect">
            <a:avLst/>
          </a:prstGeom>
          <a:noFill/>
        </p:spPr>
        <p:txBody>
          <a:bodyPr wrap="square">
            <a:spAutoFit/>
          </a:bodyPr>
          <a:lstStyle/>
          <a:p>
            <a:r>
              <a:rPr lang="en-US" sz="1200" dirty="0">
                <a:solidFill>
                  <a:srgbClr val="C00000"/>
                </a:solidFill>
                <a:latin typeface="Cavolini" panose="03000502040302020204" pitchFamily="66" charset="0"/>
                <a:cs typeface="Cavolini" panose="03000502040302020204" pitchFamily="66" charset="0"/>
              </a:rPr>
              <a:t>Thank you for your attention!</a:t>
            </a:r>
          </a:p>
          <a:p>
            <a:r>
              <a:rPr lang="en-US" sz="1200" dirty="0">
                <a:solidFill>
                  <a:srgbClr val="C00000"/>
                </a:solidFill>
                <a:latin typeface="Cavolini" panose="03000502040302020204" pitchFamily="66" charset="0"/>
                <a:cs typeface="Cavolini" panose="03000502040302020204" pitchFamily="66" charset="0"/>
              </a:rPr>
              <a:t>Stay safe and healthy!</a:t>
            </a:r>
          </a:p>
        </p:txBody>
      </p:sp>
      <p:sp>
        <p:nvSpPr>
          <p:cNvPr id="10" name="Smiley Face 9">
            <a:extLst>
              <a:ext uri="{FF2B5EF4-FFF2-40B4-BE49-F238E27FC236}">
                <a16:creationId xmlns:a16="http://schemas.microsoft.com/office/drawing/2014/main" id="{008FFB96-3649-37A7-8A3D-A6E218BC310B}"/>
              </a:ext>
            </a:extLst>
          </p:cNvPr>
          <p:cNvSpPr/>
          <p:nvPr/>
        </p:nvSpPr>
        <p:spPr>
          <a:xfrm>
            <a:off x="6065044" y="3387368"/>
            <a:ext cx="735807" cy="592402"/>
          </a:xfrm>
          <a:prstGeom prst="smileyFac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7538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9"/>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dirty="0">
                <a:latin typeface="Palatino Linotype" panose="02040502050505030304" pitchFamily="18" charset="0"/>
                <a:ea typeface="Lato" panose="020F0502020204030203" pitchFamily="34" charset="0"/>
                <a:cs typeface="Lato" panose="020F0502020204030203" pitchFamily="34" charset="0"/>
              </a:rPr>
              <a:t>Presentation outline</a:t>
            </a:r>
            <a:endParaRPr dirty="0">
              <a:latin typeface="Palatino Linotype" panose="02040502050505030304" pitchFamily="18" charset="0"/>
              <a:ea typeface="Lato" panose="020F0502020204030203" pitchFamily="34" charset="0"/>
              <a:cs typeface="Lato" panose="020F0502020204030203" pitchFamily="34" charset="0"/>
            </a:endParaRPr>
          </a:p>
        </p:txBody>
      </p:sp>
      <p:sp>
        <p:nvSpPr>
          <p:cNvPr id="139" name="Google Shape;139;p19"/>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a:bodyPr>
          <a:lstStyle/>
          <a:p>
            <a:r>
              <a:rPr lang="en-US" sz="1600" dirty="0">
                <a:latin typeface="Palatino Linotype" panose="02040502050505030304" pitchFamily="18" charset="0"/>
                <a:cs typeface="Times New Roman" panose="02020603050405020304" pitchFamily="18" charset="0"/>
              </a:rPr>
              <a:t>1. AI projects at EMC</a:t>
            </a:r>
          </a:p>
          <a:p>
            <a:pPr lvl="0"/>
            <a:r>
              <a:rPr lang="en-US" sz="1600" dirty="0">
                <a:latin typeface="Palatino Linotype" panose="02040502050505030304" pitchFamily="18" charset="0"/>
                <a:cs typeface="Times New Roman" panose="02020603050405020304" pitchFamily="18" charset="0"/>
              </a:rPr>
              <a:t>2. Brief introduction into MGBF </a:t>
            </a:r>
          </a:p>
          <a:p>
            <a:pPr lvl="0"/>
            <a:r>
              <a:rPr lang="en-US" sz="1600" dirty="0">
                <a:latin typeface="Palatino Linotype" panose="02040502050505030304" pitchFamily="18" charset="0"/>
                <a:cs typeface="Times New Roman" panose="02020603050405020304" pitchFamily="18" charset="0"/>
              </a:rPr>
              <a:t>3. Calibration procedure</a:t>
            </a:r>
          </a:p>
          <a:p>
            <a:pPr lvl="0"/>
            <a:r>
              <a:rPr lang="en-US" sz="1600" dirty="0">
                <a:latin typeface="Palatino Linotype" panose="02040502050505030304" pitchFamily="18" charset="0"/>
                <a:cs typeface="Times New Roman" panose="02020603050405020304" pitchFamily="18" charset="0"/>
              </a:rPr>
              <a:t>4. Future extensions</a:t>
            </a:r>
          </a:p>
          <a:p>
            <a:pPr marL="0" lvl="0" indent="0" algn="l" rtl="0">
              <a:spcBef>
                <a:spcPts val="0"/>
              </a:spcBef>
              <a:spcAft>
                <a:spcPts val="1200"/>
              </a:spcAft>
              <a:buNone/>
            </a:pPr>
            <a:endParaRPr dirty="0"/>
          </a:p>
        </p:txBody>
      </p:sp>
      <p:sp>
        <p:nvSpPr>
          <p:cNvPr id="2" name="Slide Number Placeholder 1">
            <a:extLst>
              <a:ext uri="{FF2B5EF4-FFF2-40B4-BE49-F238E27FC236}">
                <a16:creationId xmlns:a16="http://schemas.microsoft.com/office/drawing/2014/main" id="{93775737-12C9-806C-FFD1-DE6A5C77A56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a:t>
            </a:fld>
            <a:endParaRPr lang="en"/>
          </a:p>
        </p:txBody>
      </p:sp>
    </p:spTree>
    <p:extLst>
      <p:ext uri="{BB962C8B-B14F-4D97-AF65-F5344CB8AC3E}">
        <p14:creationId xmlns:p14="http://schemas.microsoft.com/office/powerpoint/2010/main" val="3841838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9"/>
          <p:cNvSpPr txBox="1">
            <a:spLocks noGrp="1"/>
          </p:cNvSpPr>
          <p:nvPr>
            <p:ph type="title"/>
          </p:nvPr>
        </p:nvSpPr>
        <p:spPr>
          <a:xfrm>
            <a:off x="626083" y="1128686"/>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dirty="0">
                <a:latin typeface="Times New Roman" panose="02020603050405020304" pitchFamily="18" charset="0"/>
                <a:cs typeface="Times New Roman" panose="02020603050405020304" pitchFamily="18" charset="0"/>
              </a:rPr>
              <a:t>2. </a:t>
            </a:r>
            <a:r>
              <a:rPr lang="en-US" dirty="0">
                <a:latin typeface="Palatino Linotype" panose="02040502050505030304" pitchFamily="18" charset="0"/>
                <a:cs typeface="Times New Roman" panose="02020603050405020304" pitchFamily="18" charset="0"/>
              </a:rPr>
              <a:t>AI projects at EMC (Environmental Modeling Center)</a:t>
            </a:r>
            <a:endParaRPr dirty="0">
              <a:latin typeface="Palatino Linotype" panose="02040502050505030304" pitchFamily="18" charset="0"/>
              <a:cs typeface="Times New Roman" panose="02020603050405020304" pitchFamily="18" charset="0"/>
            </a:endParaRPr>
          </a:p>
        </p:txBody>
      </p:sp>
      <p:sp>
        <p:nvSpPr>
          <p:cNvPr id="139" name="Google Shape;139;p19"/>
          <p:cNvSpPr txBox="1">
            <a:spLocks noGrp="1"/>
          </p:cNvSpPr>
          <p:nvPr>
            <p:ph type="body" idx="1"/>
          </p:nvPr>
        </p:nvSpPr>
        <p:spPr>
          <a:xfrm>
            <a:off x="626083" y="1999974"/>
            <a:ext cx="3087176" cy="3143526"/>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1200"/>
              </a:spcAft>
              <a:buNone/>
            </a:pPr>
            <a:r>
              <a:rPr lang="en-US" dirty="0">
                <a:latin typeface="Palatino Linotype" panose="02040502050505030304" pitchFamily="18" charset="0"/>
              </a:rPr>
              <a:t>Application of AI/ML methodology has become a very hot item in both academic and RT2O circles.   NOAA’s EMC was for decades a pioneer in this discipline, thanks to efforts of Dr. Vladimir </a:t>
            </a:r>
            <a:r>
              <a:rPr lang="en-US" dirty="0" err="1">
                <a:latin typeface="Palatino Linotype" panose="02040502050505030304" pitchFamily="18" charset="0"/>
              </a:rPr>
              <a:t>Krasnopolski</a:t>
            </a:r>
            <a:r>
              <a:rPr lang="en-US" dirty="0">
                <a:latin typeface="Palatino Linotype" panose="02040502050505030304" pitchFamily="18" charset="0"/>
              </a:rPr>
              <a:t>.   From recently we started a very ambitious plan of embracing AI technology in many ongoing projects.  (However, only several of those from that list are presently already funded, or we were able to incorporate them in ongoing projects.)</a:t>
            </a:r>
            <a:endParaRPr dirty="0">
              <a:latin typeface="Palatino Linotype" panose="02040502050505030304" pitchFamily="18" charset="0"/>
            </a:endParaRPr>
          </a:p>
        </p:txBody>
      </p:sp>
      <p:graphicFrame>
        <p:nvGraphicFramePr>
          <p:cNvPr id="3" name="Table 2">
            <a:extLst>
              <a:ext uri="{FF2B5EF4-FFF2-40B4-BE49-F238E27FC236}">
                <a16:creationId xmlns:a16="http://schemas.microsoft.com/office/drawing/2014/main" id="{77980B77-C964-33F7-4AB6-842403B3649C}"/>
              </a:ext>
            </a:extLst>
          </p:cNvPr>
          <p:cNvGraphicFramePr>
            <a:graphicFrameLocks noGrp="1"/>
          </p:cNvGraphicFramePr>
          <p:nvPr>
            <p:extLst>
              <p:ext uri="{D42A27DB-BD31-4B8C-83A1-F6EECF244321}">
                <p14:modId xmlns:p14="http://schemas.microsoft.com/office/powerpoint/2010/main" val="1314588745"/>
              </p:ext>
            </p:extLst>
          </p:nvPr>
        </p:nvGraphicFramePr>
        <p:xfrm>
          <a:off x="6182261" y="1719874"/>
          <a:ext cx="1912165" cy="2649106"/>
        </p:xfrm>
        <a:graphic>
          <a:graphicData uri="http://schemas.openxmlformats.org/drawingml/2006/table">
            <a:tbl>
              <a:tblPr>
                <a:tableStyleId>{5C22544A-7EE6-4342-B048-85BDC9FD1C3A}</a:tableStyleId>
              </a:tblPr>
              <a:tblGrid>
                <a:gridCol w="1912165">
                  <a:extLst>
                    <a:ext uri="{9D8B030D-6E8A-4147-A177-3AD203B41FA5}">
                      <a16:colId xmlns:a16="http://schemas.microsoft.com/office/drawing/2014/main" val="2805575007"/>
                    </a:ext>
                  </a:extLst>
                </a:gridCol>
              </a:tblGrid>
              <a:tr h="204991">
                <a:tc>
                  <a:txBody>
                    <a:bodyPr/>
                    <a:lstStyle/>
                    <a:p>
                      <a:pPr algn="l" fontAlgn="b"/>
                      <a:r>
                        <a:rPr lang="en-US" sz="1200" u="none" strike="noStrike" dirty="0">
                          <a:effectLst/>
                        </a:rPr>
                        <a:t>Observations (7)</a:t>
                      </a:r>
                      <a:endParaRPr lang="en-US" sz="1200" b="1"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584142387"/>
                  </a:ext>
                </a:extLst>
              </a:tr>
              <a:tr h="151615">
                <a:tc>
                  <a:txBody>
                    <a:bodyPr/>
                    <a:lstStyle/>
                    <a:p>
                      <a:pPr algn="l" fontAlgn="ctr"/>
                      <a:r>
                        <a:rPr lang="en-US" sz="1200" u="sng" strike="noStrike">
                          <a:effectLst/>
                          <a:hlinkClick r:id="rId3"/>
                        </a:rPr>
                        <a:t>AMV superobs</a:t>
                      </a:r>
                      <a:endParaRPr lang="en-US" sz="1200" b="0" i="0" u="sng" strike="noStrike">
                        <a:solidFill>
                          <a:srgbClr val="1155CC"/>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464791457"/>
                  </a:ext>
                </a:extLst>
              </a:tr>
              <a:tr h="151615">
                <a:tc>
                  <a:txBody>
                    <a:bodyPr/>
                    <a:lstStyle/>
                    <a:p>
                      <a:pPr algn="l" fontAlgn="ctr"/>
                      <a:r>
                        <a:rPr lang="en-US" sz="1200" u="sng" strike="noStrike" dirty="0">
                          <a:effectLst/>
                          <a:hlinkClick r:id="rId4"/>
                        </a:rPr>
                        <a:t>3DRTMA observation QC</a:t>
                      </a:r>
                      <a:endParaRPr lang="en-US" sz="1200" b="0" i="0" u="sng" strike="noStrike" dirty="0">
                        <a:solidFill>
                          <a:srgbClr val="1155CC"/>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336204411"/>
                  </a:ext>
                </a:extLst>
              </a:tr>
              <a:tr h="0">
                <a:tc>
                  <a:txBody>
                    <a:bodyPr/>
                    <a:lstStyle/>
                    <a:p>
                      <a:pPr algn="l" fontAlgn="ctr"/>
                      <a:r>
                        <a:rPr lang="en-US" sz="1200" u="sng" strike="noStrike">
                          <a:effectLst/>
                          <a:hlinkClick r:id="rId5"/>
                        </a:rPr>
                        <a:t>Machine Learing observation QC</a:t>
                      </a:r>
                      <a:endParaRPr lang="en-US" sz="1200" b="0" i="0" u="sng" strike="noStrike">
                        <a:solidFill>
                          <a:srgbClr val="1155CC"/>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808956475"/>
                  </a:ext>
                </a:extLst>
              </a:tr>
              <a:tr h="151615">
                <a:tc>
                  <a:txBody>
                    <a:bodyPr/>
                    <a:lstStyle/>
                    <a:p>
                      <a:pPr algn="l" fontAlgn="ctr"/>
                      <a:r>
                        <a:rPr lang="en-US" sz="1200" u="sng" strike="noStrike">
                          <a:effectLst/>
                          <a:hlinkClick r:id="rId6"/>
                        </a:rPr>
                        <a:t>Aircraft observation QC</a:t>
                      </a:r>
                      <a:endParaRPr lang="en-US" sz="1200" b="0" i="0" u="sng" strike="noStrike">
                        <a:solidFill>
                          <a:srgbClr val="1155CC"/>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493952527"/>
                  </a:ext>
                </a:extLst>
              </a:tr>
              <a:tr h="295724">
                <a:tc>
                  <a:txBody>
                    <a:bodyPr/>
                    <a:lstStyle/>
                    <a:p>
                      <a:pPr algn="l" fontAlgn="ctr"/>
                      <a:r>
                        <a:rPr lang="en-US" sz="1200" u="sng" strike="noStrike">
                          <a:effectLst/>
                          <a:hlinkClick r:id="rId7"/>
                        </a:rPr>
                        <a:t>Observation anomaly detection</a:t>
                      </a:r>
                      <a:endParaRPr lang="en-US" sz="1200" b="0" i="0" u="sng" strike="noStrike">
                        <a:solidFill>
                          <a:srgbClr val="1155CC"/>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4102896035"/>
                  </a:ext>
                </a:extLst>
              </a:tr>
              <a:tr h="295724">
                <a:tc>
                  <a:txBody>
                    <a:bodyPr/>
                    <a:lstStyle/>
                    <a:p>
                      <a:pPr algn="l" fontAlgn="ctr"/>
                      <a:r>
                        <a:rPr lang="en-US" sz="1200" u="sng" strike="noStrike">
                          <a:effectLst/>
                          <a:hlinkClick r:id="rId8"/>
                        </a:rPr>
                        <a:t>ML based radiance bias correction</a:t>
                      </a:r>
                      <a:endParaRPr lang="en-US" sz="1200" b="0" i="0" u="sng" strike="noStrike">
                        <a:solidFill>
                          <a:srgbClr val="1155CC"/>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4578800"/>
                  </a:ext>
                </a:extLst>
              </a:tr>
              <a:tr h="583942">
                <a:tc>
                  <a:txBody>
                    <a:bodyPr/>
                    <a:lstStyle/>
                    <a:p>
                      <a:pPr algn="l" fontAlgn="ctr"/>
                      <a:r>
                        <a:rPr lang="en-US" sz="1200" u="sng" strike="noStrike" dirty="0">
                          <a:effectLst/>
                          <a:hlinkClick r:id="rId9"/>
                        </a:rPr>
                        <a:t>Ml/AI Approach to Converting SMAP SSS to Bulk Salinity for Data Assimilation</a:t>
                      </a:r>
                      <a:endParaRPr lang="en-US" sz="1200" b="0" i="0" u="sng" strike="noStrike" dirty="0">
                        <a:solidFill>
                          <a:srgbClr val="1155CC"/>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766431334"/>
                  </a:ext>
                </a:extLst>
              </a:tr>
            </a:tbl>
          </a:graphicData>
        </a:graphic>
      </p:graphicFrame>
      <p:graphicFrame>
        <p:nvGraphicFramePr>
          <p:cNvPr id="5" name="Table 4">
            <a:extLst>
              <a:ext uri="{FF2B5EF4-FFF2-40B4-BE49-F238E27FC236}">
                <a16:creationId xmlns:a16="http://schemas.microsoft.com/office/drawing/2014/main" id="{2A5FAA84-210E-55FA-5B78-19598A6E634A}"/>
              </a:ext>
            </a:extLst>
          </p:cNvPr>
          <p:cNvGraphicFramePr>
            <a:graphicFrameLocks noGrp="1"/>
          </p:cNvGraphicFramePr>
          <p:nvPr>
            <p:extLst>
              <p:ext uri="{D42A27DB-BD31-4B8C-83A1-F6EECF244321}">
                <p14:modId xmlns:p14="http://schemas.microsoft.com/office/powerpoint/2010/main" val="3350982127"/>
              </p:ext>
            </p:extLst>
          </p:nvPr>
        </p:nvGraphicFramePr>
        <p:xfrm>
          <a:off x="3713259" y="1719874"/>
          <a:ext cx="2387600" cy="3276600"/>
        </p:xfrm>
        <a:graphic>
          <a:graphicData uri="http://schemas.openxmlformats.org/drawingml/2006/table">
            <a:tbl>
              <a:tblPr>
                <a:tableStyleId>{5C22544A-7EE6-4342-B048-85BDC9FD1C3A}</a:tableStyleId>
              </a:tblPr>
              <a:tblGrid>
                <a:gridCol w="2387600">
                  <a:extLst>
                    <a:ext uri="{9D8B030D-6E8A-4147-A177-3AD203B41FA5}">
                      <a16:colId xmlns:a16="http://schemas.microsoft.com/office/drawing/2014/main" val="2023853716"/>
                    </a:ext>
                  </a:extLst>
                </a:gridCol>
              </a:tblGrid>
              <a:tr h="200025">
                <a:tc>
                  <a:txBody>
                    <a:bodyPr/>
                    <a:lstStyle/>
                    <a:p>
                      <a:pPr algn="l" fontAlgn="ctr"/>
                      <a:r>
                        <a:rPr lang="en-US" sz="1200" u="none" strike="noStrike" dirty="0">
                          <a:effectLst/>
                        </a:rPr>
                        <a:t>Emulation (6)</a:t>
                      </a:r>
                      <a:endParaRPr lang="en-US" sz="1200" b="1"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663115641"/>
                  </a:ext>
                </a:extLst>
              </a:tr>
              <a:tr h="200025">
                <a:tc>
                  <a:txBody>
                    <a:bodyPr/>
                    <a:lstStyle/>
                    <a:p>
                      <a:pPr algn="l" fontAlgn="ctr"/>
                      <a:r>
                        <a:rPr lang="en-US" sz="1200" u="sng" strike="noStrike">
                          <a:effectLst/>
                          <a:hlinkClick r:id="rId10"/>
                        </a:rPr>
                        <a:t>UFS short-term forecast surrogate for 3DRTMA</a:t>
                      </a:r>
                      <a:endParaRPr lang="en-US" sz="1200" b="0" i="0" u="sng" strike="noStrike">
                        <a:solidFill>
                          <a:srgbClr val="1155CC"/>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002997377"/>
                  </a:ext>
                </a:extLst>
              </a:tr>
              <a:tr h="200025">
                <a:tc>
                  <a:txBody>
                    <a:bodyPr/>
                    <a:lstStyle/>
                    <a:p>
                      <a:pPr algn="l" fontAlgn="ctr"/>
                      <a:r>
                        <a:rPr lang="en-US" sz="1200" u="sng" strike="noStrike">
                          <a:effectLst/>
                          <a:hlinkClick r:id="rId11"/>
                        </a:rPr>
                        <a:t>ML-based soil moisture</a:t>
                      </a:r>
                      <a:endParaRPr lang="en-US" sz="1200" b="0" i="0" u="sng" strike="noStrike">
                        <a:solidFill>
                          <a:srgbClr val="1155CC"/>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566165509"/>
                  </a:ext>
                </a:extLst>
              </a:tr>
              <a:tr h="200025">
                <a:tc>
                  <a:txBody>
                    <a:bodyPr/>
                    <a:lstStyle/>
                    <a:p>
                      <a:pPr algn="l" fontAlgn="ctr"/>
                      <a:r>
                        <a:rPr lang="en-US" sz="1200" u="sng" strike="noStrike" dirty="0">
                          <a:effectLst/>
                          <a:hlinkClick r:id="rId12"/>
                        </a:rPr>
                        <a:t>ML estimated land surface emissivity</a:t>
                      </a:r>
                      <a:endParaRPr lang="en-US" sz="1200" b="0" i="0" u="sng" strike="noStrike" dirty="0">
                        <a:solidFill>
                          <a:srgbClr val="1155CC"/>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859339490"/>
                  </a:ext>
                </a:extLst>
              </a:tr>
              <a:tr h="200025">
                <a:tc>
                  <a:txBody>
                    <a:bodyPr/>
                    <a:lstStyle/>
                    <a:p>
                      <a:pPr algn="l" fontAlgn="ctr"/>
                      <a:r>
                        <a:rPr lang="en-US" sz="1200" u="sng" strike="noStrike">
                          <a:effectLst/>
                          <a:hlinkClick r:id="rId13"/>
                        </a:rPr>
                        <a:t>Increase ensemble size</a:t>
                      </a:r>
                      <a:endParaRPr lang="en-US" sz="1200" b="0" i="0" u="sng" strike="noStrike">
                        <a:solidFill>
                          <a:srgbClr val="1155CC"/>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212442990"/>
                  </a:ext>
                </a:extLst>
              </a:tr>
              <a:tr h="200025">
                <a:tc>
                  <a:txBody>
                    <a:bodyPr/>
                    <a:lstStyle/>
                    <a:p>
                      <a:pPr algn="l" fontAlgn="ctr"/>
                      <a:r>
                        <a:rPr lang="en-US" sz="1200" u="sng" strike="noStrike">
                          <a:effectLst/>
                          <a:hlinkClick r:id="rId14"/>
                        </a:rPr>
                        <a:t>ML calibration of Multigrid Beta Filter</a:t>
                      </a:r>
                      <a:endParaRPr lang="en-US" sz="1200" b="0" i="0" u="sng" strike="noStrike">
                        <a:solidFill>
                          <a:srgbClr val="1155CC"/>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743361786"/>
                  </a:ext>
                </a:extLst>
              </a:tr>
              <a:tr h="200025">
                <a:tc>
                  <a:txBody>
                    <a:bodyPr/>
                    <a:lstStyle/>
                    <a:p>
                      <a:pPr algn="l" fontAlgn="ctr"/>
                      <a:r>
                        <a:rPr lang="en-US" sz="1200" u="sng" strike="noStrike">
                          <a:effectLst/>
                          <a:hlinkClick r:id="rId15"/>
                        </a:rPr>
                        <a:t>ML-based temperature-salinty balance</a:t>
                      </a:r>
                      <a:endParaRPr lang="en-US" sz="1200" b="0" i="0" u="sng" strike="noStrike">
                        <a:solidFill>
                          <a:srgbClr val="1155CC"/>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839482589"/>
                  </a:ext>
                </a:extLst>
              </a:tr>
              <a:tr h="200025">
                <a:tc>
                  <a:txBody>
                    <a:bodyPr/>
                    <a:lstStyle/>
                    <a:p>
                      <a:pPr algn="l" fontAlgn="ctr"/>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496679031"/>
                  </a:ext>
                </a:extLst>
              </a:tr>
              <a:tr h="200025">
                <a:tc>
                  <a:txBody>
                    <a:bodyPr/>
                    <a:lstStyle/>
                    <a:p>
                      <a:pPr algn="l" fontAlgn="ctr"/>
                      <a:r>
                        <a:rPr lang="en-US" sz="1200" u="none" strike="noStrike">
                          <a:effectLst/>
                        </a:rPr>
                        <a:t>Post processing (3)</a:t>
                      </a:r>
                      <a:endParaRPr lang="en-US" sz="1200" b="1"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672414689"/>
                  </a:ext>
                </a:extLst>
              </a:tr>
              <a:tr h="200025">
                <a:tc>
                  <a:txBody>
                    <a:bodyPr/>
                    <a:lstStyle/>
                    <a:p>
                      <a:pPr algn="l" fontAlgn="ctr"/>
                      <a:r>
                        <a:rPr lang="en-US" sz="1200" u="sng" strike="noStrike">
                          <a:effectLst/>
                          <a:hlinkClick r:id="rId16"/>
                        </a:rPr>
                        <a:t>RRFS downscaling</a:t>
                      </a:r>
                      <a:endParaRPr lang="en-US" sz="1200" b="0" i="0" u="sng" strike="noStrike">
                        <a:solidFill>
                          <a:srgbClr val="1155CC"/>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800931294"/>
                  </a:ext>
                </a:extLst>
              </a:tr>
              <a:tr h="200025">
                <a:tc>
                  <a:txBody>
                    <a:bodyPr/>
                    <a:lstStyle/>
                    <a:p>
                      <a:pPr algn="l" fontAlgn="ctr"/>
                      <a:r>
                        <a:rPr lang="en-US" sz="1200" u="sng" strike="noStrike">
                          <a:effectLst/>
                          <a:hlinkClick r:id="rId17"/>
                        </a:rPr>
                        <a:t>Improve RTMA background</a:t>
                      </a:r>
                      <a:endParaRPr lang="en-US" sz="1200" b="0" i="0" u="sng" strike="noStrike">
                        <a:solidFill>
                          <a:srgbClr val="1155CC"/>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4245385116"/>
                  </a:ext>
                </a:extLst>
              </a:tr>
              <a:tr h="200025">
                <a:tc>
                  <a:txBody>
                    <a:bodyPr/>
                    <a:lstStyle/>
                    <a:p>
                      <a:pPr algn="l" fontAlgn="ctr"/>
                      <a:r>
                        <a:rPr lang="en-US" sz="1200" u="sng" strike="noStrike" dirty="0">
                          <a:effectLst/>
                          <a:hlinkClick r:id="rId18"/>
                        </a:rPr>
                        <a:t>ML derived aviation parameters from RTMA</a:t>
                      </a:r>
                      <a:endParaRPr lang="en-US" sz="1200" b="0" i="0" u="sng" strike="noStrike" dirty="0">
                        <a:solidFill>
                          <a:srgbClr val="1155CC"/>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104480002"/>
                  </a:ext>
                </a:extLst>
              </a:tr>
            </a:tbl>
          </a:graphicData>
        </a:graphic>
      </p:graphicFrame>
      <p:sp>
        <p:nvSpPr>
          <p:cNvPr id="6" name="Slide Number Placeholder 5">
            <a:extLst>
              <a:ext uri="{FF2B5EF4-FFF2-40B4-BE49-F238E27FC236}">
                <a16:creationId xmlns:a16="http://schemas.microsoft.com/office/drawing/2014/main" id="{844AE48E-8D9B-B80B-AA0C-E19F1CF3528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5" name="Google Shape;145;p20"/>
          <p:cNvSpPr txBox="1">
            <a:spLocks noGrp="1"/>
          </p:cNvSpPr>
          <p:nvPr>
            <p:ph type="title"/>
          </p:nvPr>
        </p:nvSpPr>
        <p:spPr>
          <a:xfrm>
            <a:off x="492300" y="1014000"/>
            <a:ext cx="3916500" cy="79094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000" dirty="0">
                <a:solidFill>
                  <a:schemeClr val="bg2"/>
                </a:solidFill>
                <a:latin typeface="Palatino Linotype" panose="02040502050505030304" pitchFamily="18" charset="0"/>
                <a:cs typeface="Times New Roman" panose="02020603050405020304" pitchFamily="18" charset="0"/>
              </a:rPr>
              <a:t>1. Brief introduction into MGBF technique</a:t>
            </a:r>
            <a:endParaRPr sz="2000" dirty="0">
              <a:solidFill>
                <a:schemeClr val="bg2"/>
              </a:solidFill>
              <a:latin typeface="Palatino Linotype" panose="02040502050505030304" pitchFamily="18" charset="0"/>
            </a:endParaRPr>
          </a:p>
        </p:txBody>
      </p:sp>
      <p:sp>
        <p:nvSpPr>
          <p:cNvPr id="146" name="Google Shape;146;p20"/>
          <p:cNvSpPr txBox="1">
            <a:spLocks noGrp="1"/>
          </p:cNvSpPr>
          <p:nvPr>
            <p:ph type="subTitle" idx="1"/>
          </p:nvPr>
        </p:nvSpPr>
        <p:spPr>
          <a:xfrm>
            <a:off x="534446" y="1804946"/>
            <a:ext cx="4037553" cy="2814762"/>
          </a:xfrm>
          <a:prstGeom prst="rect">
            <a:avLst/>
          </a:prstGeom>
        </p:spPr>
        <p:txBody>
          <a:bodyPr spcFirstLastPara="1" wrap="square" lIns="91425" tIns="91425" rIns="91425" bIns="91425" anchor="t" anchorCtr="0">
            <a:normAutofit fontScale="85000" lnSpcReduction="20000"/>
          </a:bodyPr>
          <a:lstStyle/>
          <a:p>
            <a:pPr marL="0" indent="0">
              <a:spcAft>
                <a:spcPts val="1200"/>
              </a:spcAft>
            </a:pPr>
            <a:r>
              <a:rPr lang="en-US" sz="1400" dirty="0">
                <a:solidFill>
                  <a:schemeClr val="bg2"/>
                </a:solidFill>
                <a:latin typeface="Palatino Linotype" panose="02040502050505030304" pitchFamily="18" charset="0"/>
                <a:cs typeface="Times New Roman" panose="02020603050405020304" pitchFamily="18" charset="0"/>
              </a:rPr>
              <a:t>The Multigrid Beta Filter (MGBF) is a new technique for modeling of background error covariance (</a:t>
            </a:r>
            <a:r>
              <a:rPr lang="en-US" sz="1400" b="1" dirty="0">
                <a:solidFill>
                  <a:schemeClr val="bg2"/>
                </a:solidFill>
                <a:latin typeface="Palatino Linotype" panose="02040502050505030304" pitchFamily="18" charset="0"/>
                <a:cs typeface="Times New Roman" panose="02020603050405020304" pitchFamily="18" charset="0"/>
              </a:rPr>
              <a:t>B</a:t>
            </a:r>
            <a:r>
              <a:rPr lang="en-US" sz="1400" dirty="0">
                <a:solidFill>
                  <a:schemeClr val="bg2"/>
                </a:solidFill>
                <a:latin typeface="Palatino Linotype" panose="02040502050505030304" pitchFamily="18" charset="0"/>
                <a:cs typeface="Times New Roman" panose="02020603050405020304" pitchFamily="18" charset="0"/>
              </a:rPr>
              <a:t>), which is replacing the  recursive filter (RF) as a quasi-Gaussian approximation of covariances in data assimilation at EMC.</a:t>
            </a:r>
          </a:p>
          <a:p>
            <a:pPr marL="0" indent="0">
              <a:spcAft>
                <a:spcPts val="1200"/>
              </a:spcAft>
            </a:pPr>
            <a:r>
              <a:rPr lang="en-US" sz="1400" dirty="0">
                <a:solidFill>
                  <a:schemeClr val="bg2"/>
                </a:solidFill>
                <a:latin typeface="Palatino Linotype" panose="02040502050505030304" pitchFamily="18" charset="0"/>
                <a:cs typeface="Times New Roman" panose="02020603050405020304" pitchFamily="18" charset="0"/>
              </a:rPr>
              <a:t>MGBF is based on the beta distribution with a finite support and is incorporated within a parallel multigrid structure to extend the spatial coverage.  That all makes it more parallelizable, which results in much better scaling.  </a:t>
            </a:r>
          </a:p>
          <a:p>
            <a:pPr marL="0" indent="0">
              <a:spcAft>
                <a:spcPts val="1200"/>
              </a:spcAft>
            </a:pPr>
            <a:r>
              <a:rPr lang="en-US" sz="1400" dirty="0">
                <a:solidFill>
                  <a:schemeClr val="bg2"/>
                </a:solidFill>
                <a:latin typeface="Palatino Linotype" panose="02040502050505030304" pitchFamily="18" charset="0"/>
                <a:cs typeface="Times New Roman" panose="02020603050405020304" pitchFamily="18" charset="0"/>
              </a:rPr>
              <a:t>We plan to apply AI for calibration of parameters of MGBF</a:t>
            </a:r>
          </a:p>
          <a:p>
            <a:pPr marL="0" indent="0">
              <a:spcAft>
                <a:spcPts val="1200"/>
              </a:spcAft>
            </a:pPr>
            <a:endParaRPr lang="en-US" sz="1400" dirty="0">
              <a:solidFill>
                <a:schemeClr val="bg2"/>
              </a:solidFill>
              <a:latin typeface="Times New Roman" panose="02020603050405020304" pitchFamily="18" charset="0"/>
              <a:cs typeface="Times New Roman" panose="02020603050405020304" pitchFamily="18" charset="0"/>
            </a:endParaRPr>
          </a:p>
          <a:p>
            <a:pPr marL="0" lvl="0" indent="0" algn="l" rtl="0">
              <a:spcBef>
                <a:spcPts val="0"/>
              </a:spcBef>
              <a:spcAft>
                <a:spcPts val="1200"/>
              </a:spcAft>
              <a:buNone/>
            </a:pPr>
            <a:endParaRPr dirty="0"/>
          </a:p>
        </p:txBody>
      </p:sp>
      <p:pic>
        <p:nvPicPr>
          <p:cNvPr id="3" name="Picture 2" descr="Chart, line chart&#10;&#10;Description automatically generated">
            <a:extLst>
              <a:ext uri="{FF2B5EF4-FFF2-40B4-BE49-F238E27FC236}">
                <a16:creationId xmlns:a16="http://schemas.microsoft.com/office/drawing/2014/main" id="{654AF9AF-1A21-2855-CB7F-90279814A0ED}"/>
              </a:ext>
            </a:extLst>
          </p:cNvPr>
          <p:cNvPicPr>
            <a:picLocks noChangeAspect="1"/>
          </p:cNvPicPr>
          <p:nvPr/>
        </p:nvPicPr>
        <p:blipFill>
          <a:blip r:embed="rId3"/>
          <a:stretch>
            <a:fillRect/>
          </a:stretch>
        </p:blipFill>
        <p:spPr>
          <a:xfrm>
            <a:off x="4973839" y="1080549"/>
            <a:ext cx="1569948" cy="1577838"/>
          </a:xfrm>
          <a:prstGeom prst="rect">
            <a:avLst/>
          </a:prstGeom>
        </p:spPr>
      </p:pic>
      <p:pic>
        <p:nvPicPr>
          <p:cNvPr id="5" name="Picture 4" descr="A diagram of a graph&#10;&#10;Description automatically generated">
            <a:extLst>
              <a:ext uri="{FF2B5EF4-FFF2-40B4-BE49-F238E27FC236}">
                <a16:creationId xmlns:a16="http://schemas.microsoft.com/office/drawing/2014/main" id="{ECDCEBE0-B89B-0D59-001C-31AF206D8488}"/>
              </a:ext>
            </a:extLst>
          </p:cNvPr>
          <p:cNvPicPr>
            <a:picLocks noChangeAspect="1"/>
          </p:cNvPicPr>
          <p:nvPr/>
        </p:nvPicPr>
        <p:blipFill>
          <a:blip r:embed="rId4"/>
          <a:stretch>
            <a:fillRect/>
          </a:stretch>
        </p:blipFill>
        <p:spPr>
          <a:xfrm>
            <a:off x="4815897" y="2775664"/>
            <a:ext cx="2010410" cy="1736036"/>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07F635D-4404-A54B-7C6A-5068D7026E98}"/>
                  </a:ext>
                </a:extLst>
              </p:cNvPr>
              <p:cNvSpPr txBox="1"/>
              <p:nvPr/>
            </p:nvSpPr>
            <p:spPr>
              <a:xfrm>
                <a:off x="7070205" y="1080549"/>
                <a:ext cx="2010410" cy="2224520"/>
              </a:xfrm>
              <a:prstGeom prst="rect">
                <a:avLst/>
              </a:prstGeom>
              <a:noFill/>
            </p:spPr>
            <p:txBody>
              <a:bodyPr wrap="square" rtlCol="0">
                <a:spAutoFit/>
              </a:bodyPr>
              <a:lstStyle/>
              <a:p>
                <a:r>
                  <a:rPr lang="en-US" sz="1200" dirty="0">
                    <a:latin typeface="Palatino Linotype" panose="02040502050505030304" pitchFamily="18" charset="0"/>
                    <a:cs typeface="Times New Roman" panose="02020603050405020304" pitchFamily="18" charset="0"/>
                  </a:rPr>
                  <a:t>Parameters of the filter that control shape and size of the covariances </a:t>
                </a:r>
                <a:r>
                  <a:rPr lang="en-US" sz="1200" dirty="0">
                    <a:solidFill>
                      <a:schemeClr val="bg2"/>
                    </a:solidFill>
                    <a:latin typeface="Palatino Linotype" panose="02040502050505030304" pitchFamily="18" charset="0"/>
                    <a:cs typeface="Times New Roman" panose="02020603050405020304" pitchFamily="18" charset="0"/>
                  </a:rPr>
                  <a:t>are: </a:t>
                </a:r>
              </a:p>
              <a:p>
                <a:r>
                  <a:rPr lang="en-US" sz="1200" dirty="0">
                    <a:solidFill>
                      <a:schemeClr val="accent5">
                        <a:lumMod val="60000"/>
                        <a:lumOff val="40000"/>
                      </a:schemeClr>
                    </a:solidFill>
                    <a:latin typeface="Palatino Linotype" panose="02040502050505030304" pitchFamily="18" charset="0"/>
                    <a:cs typeface="Times New Roman" panose="02020603050405020304" pitchFamily="18" charset="0"/>
                  </a:rPr>
                  <a:t>intensities of horizontal and vertical aspect tensors</a:t>
                </a:r>
              </a:p>
              <a:p>
                <a:r>
                  <a:rPr lang="en-US" sz="1200" dirty="0">
                    <a:latin typeface="Times New Roman" panose="02020603050405020304" pitchFamily="18" charset="0"/>
                    <a:cs typeface="Times New Roman" panose="02020603050405020304" pitchFamily="18" charset="0"/>
                  </a:rPr>
                  <a:t> </a:t>
                </a:r>
                <a14:m>
                  <m:oMath xmlns:m="http://schemas.openxmlformats.org/officeDocument/2006/math">
                    <m:sSubSup>
                      <m:sSubSupPr>
                        <m:ctrlPr>
                          <a:rPr lang="en-US" sz="1200" i="1" smtClean="0">
                            <a:solidFill>
                              <a:srgbClr val="C00000"/>
                            </a:solidFill>
                            <a:latin typeface="Cambria Math" panose="02040503050406030204" pitchFamily="18" charset="0"/>
                            <a:cs typeface="Times New Roman" panose="02020603050405020304" pitchFamily="18" charset="0"/>
                          </a:rPr>
                        </m:ctrlPr>
                      </m:sSubSupPr>
                      <m:e>
                        <m:r>
                          <a:rPr lang="en-US" sz="1200" b="0" i="1" smtClean="0">
                            <a:solidFill>
                              <a:srgbClr val="C00000"/>
                            </a:solidFill>
                            <a:latin typeface="Cambria Math" panose="02040503050406030204" pitchFamily="18" charset="0"/>
                            <a:cs typeface="Times New Roman" panose="02020603050405020304" pitchFamily="18" charset="0"/>
                          </a:rPr>
                          <m:t>𝑎</m:t>
                        </m:r>
                      </m:e>
                      <m:sub>
                        <m:r>
                          <a:rPr lang="en-US" sz="1200" b="0" i="1" smtClean="0">
                            <a:solidFill>
                              <a:srgbClr val="C00000"/>
                            </a:solidFill>
                            <a:latin typeface="Cambria Math" panose="02040503050406030204" pitchFamily="18" charset="0"/>
                            <a:cs typeface="Times New Roman" panose="02020603050405020304" pitchFamily="18" charset="0"/>
                          </a:rPr>
                          <m:t>0</m:t>
                        </m:r>
                      </m:sub>
                      <m:sup>
                        <m:r>
                          <a:rPr lang="en-US" sz="1200" b="0" i="1" smtClean="0">
                            <a:solidFill>
                              <a:srgbClr val="C00000"/>
                            </a:solidFill>
                            <a:latin typeface="Cambria Math" panose="02040503050406030204" pitchFamily="18" charset="0"/>
                            <a:cs typeface="Times New Roman" panose="02020603050405020304" pitchFamily="18" charset="0"/>
                          </a:rPr>
                          <m:t>h</m:t>
                        </m:r>
                      </m:sup>
                    </m:sSubSup>
                    <m:r>
                      <a:rPr lang="en-US" sz="1200" b="0" i="1" smtClean="0">
                        <a:solidFill>
                          <a:srgbClr val="C00000"/>
                        </a:solidFill>
                        <a:latin typeface="Cambria Math" panose="02040503050406030204" pitchFamily="18" charset="0"/>
                        <a:cs typeface="Times New Roman" panose="02020603050405020304" pitchFamily="18" charset="0"/>
                      </a:rPr>
                      <m:t> </m:t>
                    </m:r>
                  </m:oMath>
                </a14:m>
                <a:r>
                  <a:rPr lang="en-US" sz="1200" dirty="0">
                    <a:solidFill>
                      <a:srgbClr val="C00000"/>
                    </a:solidFill>
                    <a:latin typeface="Times New Roman" panose="02020603050405020304" pitchFamily="18" charset="0"/>
                    <a:cs typeface="Times New Roman" panose="02020603050405020304" pitchFamily="18" charset="0"/>
                  </a:rPr>
                  <a:t> </a:t>
                </a:r>
                <a:r>
                  <a:rPr lang="en-US" sz="1200" dirty="0">
                    <a:latin typeface="Palatino Linotype" panose="02040502050505030304" pitchFamily="18" charset="0"/>
                    <a:cs typeface="Times New Roman" panose="02020603050405020304" pitchFamily="18" charset="0"/>
                  </a:rPr>
                  <a:t>and</a:t>
                </a:r>
                <a:r>
                  <a:rPr lang="en-US" sz="1200" dirty="0">
                    <a:latin typeface="Times New Roman" panose="02020603050405020304" pitchFamily="18" charset="0"/>
                    <a:cs typeface="Times New Roman" panose="02020603050405020304" pitchFamily="18" charset="0"/>
                  </a:rPr>
                  <a:t> </a:t>
                </a:r>
                <a14:m>
                  <m:oMath xmlns:m="http://schemas.openxmlformats.org/officeDocument/2006/math">
                    <m:sSubSup>
                      <m:sSubSupPr>
                        <m:ctrlPr>
                          <a:rPr lang="en-US" sz="1200" i="1" smtClean="0">
                            <a:solidFill>
                              <a:srgbClr val="C00000"/>
                            </a:solidFill>
                            <a:latin typeface="Cambria Math" panose="02040503050406030204" pitchFamily="18" charset="0"/>
                            <a:cs typeface="Times New Roman" panose="02020603050405020304" pitchFamily="18" charset="0"/>
                          </a:rPr>
                        </m:ctrlPr>
                      </m:sSubSupPr>
                      <m:e>
                        <m:r>
                          <a:rPr lang="en-US" sz="1200" i="1">
                            <a:solidFill>
                              <a:srgbClr val="C00000"/>
                            </a:solidFill>
                            <a:latin typeface="Cambria Math" panose="02040503050406030204" pitchFamily="18" charset="0"/>
                            <a:cs typeface="Times New Roman" panose="02020603050405020304" pitchFamily="18" charset="0"/>
                          </a:rPr>
                          <m:t>𝑎</m:t>
                        </m:r>
                      </m:e>
                      <m:sub>
                        <m:r>
                          <a:rPr lang="en-US" sz="1200" b="0" i="1" smtClean="0">
                            <a:solidFill>
                              <a:srgbClr val="C00000"/>
                            </a:solidFill>
                            <a:latin typeface="Cambria Math" panose="02040503050406030204" pitchFamily="18" charset="0"/>
                            <a:cs typeface="Times New Roman" panose="02020603050405020304" pitchFamily="18" charset="0"/>
                          </a:rPr>
                          <m:t>0</m:t>
                        </m:r>
                      </m:sub>
                      <m:sup>
                        <m:r>
                          <a:rPr lang="en-US" sz="1200" b="0" i="1" smtClean="0">
                            <a:solidFill>
                              <a:srgbClr val="C00000"/>
                            </a:solidFill>
                            <a:latin typeface="Cambria Math" panose="02040503050406030204" pitchFamily="18" charset="0"/>
                            <a:cs typeface="Times New Roman" panose="02020603050405020304" pitchFamily="18" charset="0"/>
                          </a:rPr>
                          <m:t>𝑣</m:t>
                        </m:r>
                      </m:sup>
                    </m:sSubSup>
                    <m:r>
                      <a:rPr lang="en-US" sz="1200" b="0" i="0" smtClean="0">
                        <a:latin typeface="Cambria Math" panose="02040503050406030204" pitchFamily="18" charset="0"/>
                        <a:cs typeface="Times New Roman" panose="02020603050405020304" pitchFamily="18" charset="0"/>
                      </a:rPr>
                      <m:t>,  </m:t>
                    </m:r>
                    <m:r>
                      <m:rPr>
                        <m:sty m:val="p"/>
                      </m:rPr>
                      <a:rPr lang="en-US" sz="1200" b="0" i="0" smtClean="0">
                        <a:latin typeface="Cambria Math" panose="02040503050406030204" pitchFamily="18" charset="0"/>
                        <a:cs typeface="Times New Roman" panose="02020603050405020304" pitchFamily="18" charset="0"/>
                      </a:rPr>
                      <m:t>and</m:t>
                    </m:r>
                  </m:oMath>
                </a14:m>
                <a:endParaRPr lang="en-US" sz="1200" b="0" dirty="0">
                  <a:latin typeface="Palatino Linotype" panose="02040502050505030304" pitchFamily="18" charset="0"/>
                  <a:cs typeface="Times New Roman" panose="02020603050405020304" pitchFamily="18" charset="0"/>
                </a:endParaRPr>
              </a:p>
              <a:p>
                <a:pPr lvl="1"/>
                <a:r>
                  <a:rPr lang="en-US" sz="1200" dirty="0">
                    <a:solidFill>
                      <a:srgbClr val="0070C0"/>
                    </a:solidFill>
                    <a:latin typeface="Palatino Linotype" panose="02040502050505030304" pitchFamily="18" charset="0"/>
                    <a:cs typeface="Times New Roman" panose="02020603050405020304" pitchFamily="18" charset="0"/>
                  </a:rPr>
                  <a:t>scale weights</a:t>
                </a:r>
                <a:r>
                  <a:rPr lang="en-US" sz="1200" dirty="0">
                    <a:solidFill>
                      <a:srgbClr val="0070C0"/>
                    </a:solidFill>
                    <a:latin typeface="Times New Roman" panose="02020603050405020304" pitchFamily="18" charset="0"/>
                    <a:cs typeface="Times New Roman" panose="02020603050405020304" pitchFamily="18" charset="0"/>
                  </a:rPr>
                  <a:t> </a:t>
                </a:r>
                <a14:m>
                  <m:oMath xmlns:m="http://schemas.openxmlformats.org/officeDocument/2006/math">
                    <m:d>
                      <m:dPr>
                        <m:ctrlPr>
                          <a:rPr lang="en-US" sz="1200" i="1" smtClean="0">
                            <a:solidFill>
                              <a:srgbClr val="C00000"/>
                            </a:solidFill>
                            <a:latin typeface="Cambria Math" panose="02040503050406030204" pitchFamily="18" charset="0"/>
                            <a:cs typeface="Times New Roman" panose="02020603050405020304" pitchFamily="18" charset="0"/>
                          </a:rPr>
                        </m:ctrlPr>
                      </m:dPr>
                      <m:e>
                        <m:sSub>
                          <m:sSubPr>
                            <m:ctrlPr>
                              <a:rPr lang="en-US" sz="1200" i="1">
                                <a:solidFill>
                                  <a:srgbClr val="C00000"/>
                                </a:solidFill>
                                <a:latin typeface="Cambria Math" panose="02040503050406030204" pitchFamily="18" charset="0"/>
                                <a:cs typeface="Times New Roman" panose="02020603050405020304" pitchFamily="18" charset="0"/>
                              </a:rPr>
                            </m:ctrlPr>
                          </m:sSubPr>
                          <m:e>
                            <m:r>
                              <a:rPr lang="en-US" sz="1200" b="0" i="1" smtClean="0">
                                <a:solidFill>
                                  <a:srgbClr val="C00000"/>
                                </a:solidFill>
                                <a:latin typeface="Cambria Math" panose="02040503050406030204" pitchFamily="18" charset="0"/>
                                <a:cs typeface="Times New Roman" panose="02020603050405020304" pitchFamily="18" charset="0"/>
                              </a:rPr>
                              <m:t>𝑤</m:t>
                            </m:r>
                          </m:e>
                          <m:sub>
                            <m:r>
                              <a:rPr lang="en-US" sz="1200" b="0" i="1" smtClean="0">
                                <a:solidFill>
                                  <a:srgbClr val="C00000"/>
                                </a:solidFill>
                                <a:latin typeface="Cambria Math" panose="02040503050406030204" pitchFamily="18" charset="0"/>
                                <a:cs typeface="Times New Roman" panose="02020603050405020304" pitchFamily="18" charset="0"/>
                              </a:rPr>
                              <m:t>1</m:t>
                            </m:r>
                          </m:sub>
                        </m:sSub>
                        <m:r>
                          <a:rPr lang="en-US" sz="1200" b="0" i="1" smtClean="0">
                            <a:solidFill>
                              <a:srgbClr val="C00000"/>
                            </a:solidFill>
                            <a:latin typeface="Cambria Math" panose="02040503050406030204" pitchFamily="18" charset="0"/>
                            <a:cs typeface="Times New Roman" panose="02020603050405020304" pitchFamily="18" charset="0"/>
                          </a:rPr>
                          <m:t>,</m:t>
                        </m:r>
                        <m:sSub>
                          <m:sSubPr>
                            <m:ctrlPr>
                              <a:rPr lang="en-US" sz="1200" i="1">
                                <a:solidFill>
                                  <a:srgbClr val="C00000"/>
                                </a:solidFill>
                                <a:latin typeface="Cambria Math" panose="02040503050406030204" pitchFamily="18" charset="0"/>
                                <a:cs typeface="Times New Roman" panose="02020603050405020304" pitchFamily="18" charset="0"/>
                              </a:rPr>
                            </m:ctrlPr>
                          </m:sSubPr>
                          <m:e>
                            <m:r>
                              <a:rPr lang="en-US" sz="1200" b="0" i="1" smtClean="0">
                                <a:solidFill>
                                  <a:srgbClr val="C00000"/>
                                </a:solidFill>
                                <a:latin typeface="Cambria Math" panose="02040503050406030204" pitchFamily="18" charset="0"/>
                                <a:cs typeface="Times New Roman" panose="02020603050405020304" pitchFamily="18" charset="0"/>
                              </a:rPr>
                              <m:t>𝑤</m:t>
                            </m:r>
                          </m:e>
                          <m:sub>
                            <m:r>
                              <a:rPr lang="en-US" sz="1200" b="0" i="1" smtClean="0">
                                <a:solidFill>
                                  <a:srgbClr val="C00000"/>
                                </a:solidFill>
                                <a:latin typeface="Cambria Math" panose="02040503050406030204" pitchFamily="18" charset="0"/>
                                <a:cs typeface="Times New Roman" panose="02020603050405020304" pitchFamily="18" charset="0"/>
                              </a:rPr>
                              <m:t>2</m:t>
                            </m:r>
                          </m:sub>
                        </m:sSub>
                        <m:r>
                          <a:rPr lang="en-US" sz="1200" b="0" i="1" smtClean="0">
                            <a:solidFill>
                              <a:srgbClr val="C00000"/>
                            </a:solidFill>
                            <a:latin typeface="Cambria Math" panose="02040503050406030204" pitchFamily="18" charset="0"/>
                            <a:cs typeface="Times New Roman" panose="02020603050405020304" pitchFamily="18" charset="0"/>
                          </a:rPr>
                          <m:t>,</m:t>
                        </m:r>
                        <m:sSub>
                          <m:sSubPr>
                            <m:ctrlPr>
                              <a:rPr lang="en-US" sz="1200" i="1">
                                <a:solidFill>
                                  <a:srgbClr val="C00000"/>
                                </a:solidFill>
                                <a:latin typeface="Cambria Math" panose="02040503050406030204" pitchFamily="18" charset="0"/>
                                <a:cs typeface="Times New Roman" panose="02020603050405020304" pitchFamily="18" charset="0"/>
                              </a:rPr>
                            </m:ctrlPr>
                          </m:sSubPr>
                          <m:e>
                            <m:r>
                              <a:rPr lang="en-US" sz="1200" b="0" i="1" smtClean="0">
                                <a:solidFill>
                                  <a:srgbClr val="C00000"/>
                                </a:solidFill>
                                <a:latin typeface="Cambria Math" panose="02040503050406030204" pitchFamily="18" charset="0"/>
                                <a:cs typeface="Times New Roman" panose="02020603050405020304" pitchFamily="18" charset="0"/>
                              </a:rPr>
                              <m:t>𝑤</m:t>
                            </m:r>
                          </m:e>
                          <m:sub>
                            <m:r>
                              <a:rPr lang="en-US" sz="1200" b="0" i="1" smtClean="0">
                                <a:solidFill>
                                  <a:srgbClr val="C00000"/>
                                </a:solidFill>
                                <a:latin typeface="Cambria Math" panose="02040503050406030204" pitchFamily="18" charset="0"/>
                                <a:cs typeface="Times New Roman" panose="02020603050405020304" pitchFamily="18" charset="0"/>
                              </a:rPr>
                              <m:t>3</m:t>
                            </m:r>
                          </m:sub>
                        </m:sSub>
                        <m:r>
                          <a:rPr lang="en-US" sz="1200" b="0" i="1" smtClean="0">
                            <a:solidFill>
                              <a:srgbClr val="C00000"/>
                            </a:solidFill>
                            <a:latin typeface="Cambria Math" panose="02040503050406030204" pitchFamily="18" charset="0"/>
                            <a:cs typeface="Times New Roman" panose="02020603050405020304" pitchFamily="18" charset="0"/>
                          </a:rPr>
                          <m:t>,</m:t>
                        </m:r>
                        <m:sSub>
                          <m:sSubPr>
                            <m:ctrlPr>
                              <a:rPr lang="en-US" sz="1200" i="1">
                                <a:solidFill>
                                  <a:srgbClr val="C00000"/>
                                </a:solidFill>
                                <a:latin typeface="Cambria Math" panose="02040503050406030204" pitchFamily="18" charset="0"/>
                                <a:cs typeface="Times New Roman" panose="02020603050405020304" pitchFamily="18" charset="0"/>
                              </a:rPr>
                            </m:ctrlPr>
                          </m:sSubPr>
                          <m:e>
                            <m:r>
                              <a:rPr lang="en-US" sz="1200" b="0" i="1" smtClean="0">
                                <a:solidFill>
                                  <a:srgbClr val="C00000"/>
                                </a:solidFill>
                                <a:latin typeface="Cambria Math" panose="02040503050406030204" pitchFamily="18" charset="0"/>
                                <a:cs typeface="Times New Roman" panose="02020603050405020304" pitchFamily="18" charset="0"/>
                              </a:rPr>
                              <m:t>𝑤</m:t>
                            </m:r>
                          </m:e>
                          <m:sub>
                            <m:r>
                              <a:rPr lang="en-US" sz="1200" b="0" i="1" smtClean="0">
                                <a:solidFill>
                                  <a:srgbClr val="C00000"/>
                                </a:solidFill>
                                <a:latin typeface="Cambria Math" panose="02040503050406030204" pitchFamily="18" charset="0"/>
                                <a:cs typeface="Times New Roman" panose="02020603050405020304" pitchFamily="18" charset="0"/>
                              </a:rPr>
                              <m:t>4</m:t>
                            </m:r>
                          </m:sub>
                        </m:sSub>
                      </m:e>
                    </m:d>
                    <m:r>
                      <a:rPr lang="en-US" sz="1200" b="0" i="0" smtClean="0">
                        <a:latin typeface="Cambria Math" panose="02040503050406030204" pitchFamily="18" charset="0"/>
                        <a:cs typeface="Times New Roman" panose="02020603050405020304" pitchFamily="18" charset="0"/>
                      </a:rPr>
                      <m:t>  </m:t>
                    </m:r>
                  </m:oMath>
                </a14:m>
                <a:endParaRPr lang="en-US" sz="1200" b="0" dirty="0">
                  <a:latin typeface="Times New Roman" panose="02020603050405020304" pitchFamily="18" charset="0"/>
                  <a:cs typeface="Times New Roman" panose="02020603050405020304" pitchFamily="18" charset="0"/>
                </a:endParaRPr>
              </a:p>
              <a:p>
                <a:pPr lvl="1"/>
                <a:r>
                  <a:rPr lang="en-US" sz="1200" b="0" i="0" dirty="0">
                    <a:latin typeface="Cambria Math" panose="02040503050406030204" pitchFamily="18" charset="0"/>
                    <a:cs typeface="Times New Roman" panose="02020603050405020304" pitchFamily="18" charset="0"/>
                  </a:rPr>
                  <a:t> </a:t>
                </a:r>
                <a:r>
                  <a:rPr lang="en-US" sz="1200" b="0" i="0" dirty="0">
                    <a:latin typeface="Palatino Linotype" panose="02040502050505030304" pitchFamily="18" charset="0"/>
                    <a:cs typeface="Times New Roman" panose="02020603050405020304" pitchFamily="18" charset="0"/>
                  </a:rPr>
                  <a:t>in the case of 4 grid generations</a:t>
                </a:r>
              </a:p>
              <a:p>
                <a:endParaRPr lang="en-US" dirty="0"/>
              </a:p>
            </p:txBody>
          </p:sp>
        </mc:Choice>
        <mc:Fallback xmlns="">
          <p:sp>
            <p:nvSpPr>
              <p:cNvPr id="6" name="TextBox 5">
                <a:extLst>
                  <a:ext uri="{FF2B5EF4-FFF2-40B4-BE49-F238E27FC236}">
                    <a16:creationId xmlns:a16="http://schemas.microsoft.com/office/drawing/2014/main" id="{B07F635D-4404-A54B-7C6A-5068D7026E98}"/>
                  </a:ext>
                </a:extLst>
              </p:cNvPr>
              <p:cNvSpPr txBox="1">
                <a:spLocks noRot="1" noChangeAspect="1" noMove="1" noResize="1" noEditPoints="1" noAdjustHandles="1" noChangeArrowheads="1" noChangeShapeType="1" noTextEdit="1"/>
              </p:cNvSpPr>
              <p:nvPr/>
            </p:nvSpPr>
            <p:spPr>
              <a:xfrm>
                <a:off x="7070205" y="1080549"/>
                <a:ext cx="2010410" cy="2224520"/>
              </a:xfrm>
              <a:prstGeom prst="rect">
                <a:avLst/>
              </a:prstGeom>
              <a:blipFill>
                <a:blip r:embed="rId5"/>
                <a:stretch>
                  <a:fillRect r="-625"/>
                </a:stretch>
              </a:blipFill>
            </p:spPr>
            <p:txBody>
              <a:bodyPr/>
              <a:lstStyle/>
              <a:p>
                <a:r>
                  <a:rPr lang="en-US">
                    <a:noFill/>
                  </a:rPr>
                  <a:t> </a:t>
                </a:r>
              </a:p>
            </p:txBody>
          </p:sp>
        </mc:Fallback>
      </mc:AlternateContent>
      <p:pic>
        <p:nvPicPr>
          <p:cNvPr id="7" name="Picture 6" descr="Chart, radar chart&#10;&#10;Description automatically generated">
            <a:extLst>
              <a:ext uri="{FF2B5EF4-FFF2-40B4-BE49-F238E27FC236}">
                <a16:creationId xmlns:a16="http://schemas.microsoft.com/office/drawing/2014/main" id="{94472283-67BB-3EF4-D502-551469730450}"/>
              </a:ext>
            </a:extLst>
          </p:cNvPr>
          <p:cNvPicPr>
            <a:picLocks noChangeAspect="1"/>
          </p:cNvPicPr>
          <p:nvPr/>
        </p:nvPicPr>
        <p:blipFill>
          <a:blip r:embed="rId6"/>
          <a:stretch>
            <a:fillRect/>
          </a:stretch>
        </p:blipFill>
        <p:spPr>
          <a:xfrm>
            <a:off x="7156534" y="3333524"/>
            <a:ext cx="1525147" cy="117817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9"/>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dirty="0">
                <a:latin typeface="Palatino Linotype" panose="02040502050505030304" pitchFamily="18" charset="0"/>
                <a:cs typeface="Times New Roman" panose="02020603050405020304" pitchFamily="18" charset="0"/>
              </a:rPr>
              <a:t>3. Calibration procedure</a:t>
            </a:r>
            <a:endParaRPr dirty="0">
              <a:latin typeface="Palatino Linotype" panose="0204050205050503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39" name="Google Shape;139;p19"/>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fontScale="92500" lnSpcReduction="10000"/>
              </a:bodyPr>
              <a:lstStyle/>
              <a:p>
                <a:pPr marL="0" indent="0">
                  <a:spcAft>
                    <a:spcPts val="1200"/>
                  </a:spcAft>
                  <a:buNone/>
                </a:pPr>
                <a:r>
                  <a:rPr lang="en-US" dirty="0">
                    <a:latin typeface="Palatino Linotype" panose="02040502050505030304" pitchFamily="18" charset="0"/>
                  </a:rPr>
                  <a:t>We consider for now just </a:t>
                </a:r>
                <a:r>
                  <a:rPr lang="en-US" dirty="0">
                    <a:solidFill>
                      <a:srgbClr val="C00000"/>
                    </a:solidFill>
                    <a:latin typeface="Palatino Linotype" panose="02040502050505030304" pitchFamily="18" charset="0"/>
                  </a:rPr>
                  <a:t>the homogenous and isotropic</a:t>
                </a:r>
                <a:r>
                  <a:rPr lang="en-US" dirty="0">
                    <a:latin typeface="Palatino Linotype" panose="02040502050505030304" pitchFamily="18" charset="0"/>
                  </a:rPr>
                  <a:t> case, in which we assume variability of covariances  only in vertical direction with equal horizontal directions  </a:t>
                </a:r>
              </a:p>
              <a:p>
                <a:pPr marL="0" lvl="0" indent="0" algn="l" rtl="0">
                  <a:spcBef>
                    <a:spcPts val="0"/>
                  </a:spcBef>
                  <a:spcAft>
                    <a:spcPts val="1200"/>
                  </a:spcAft>
                  <a:buNone/>
                </a:pPr>
                <a:r>
                  <a:rPr lang="en-US" dirty="0">
                    <a:latin typeface="Palatino Linotype" panose="02040502050505030304" pitchFamily="18" charset="0"/>
                  </a:rPr>
                  <a:t>Within “calibration”, we are trying to define these 6 parameters of MGBF so that resulting covariance at each level has the </a:t>
                </a:r>
                <a:r>
                  <a:rPr lang="en-US" dirty="0">
                    <a:solidFill>
                      <a:srgbClr val="C00000"/>
                    </a:solidFill>
                    <a:latin typeface="Palatino Linotype" panose="02040502050505030304" pitchFamily="18" charset="0"/>
                  </a:rPr>
                  <a:t>shape</a:t>
                </a:r>
                <a:r>
                  <a:rPr lang="en-US" dirty="0">
                    <a:latin typeface="Palatino Linotype" panose="02040502050505030304" pitchFamily="18" charset="0"/>
                  </a:rPr>
                  <a:t> and </a:t>
                </a:r>
                <a:r>
                  <a:rPr lang="en-US" dirty="0">
                    <a:solidFill>
                      <a:srgbClr val="C00000"/>
                    </a:solidFill>
                    <a:latin typeface="Palatino Linotype" panose="02040502050505030304" pitchFamily="18" charset="0"/>
                  </a:rPr>
                  <a:t>size</a:t>
                </a:r>
                <a:r>
                  <a:rPr lang="en-US" dirty="0">
                    <a:latin typeface="Palatino Linotype" panose="02040502050505030304" pitchFamily="18" charset="0"/>
                  </a:rPr>
                  <a:t> equal to the background covariance, as suggested by the error statistics derived using the NMC method.</a:t>
                </a:r>
              </a:p>
              <a:p>
                <a:pPr marL="0" lvl="0" indent="0">
                  <a:spcAft>
                    <a:spcPts val="1200"/>
                  </a:spcAft>
                  <a:buNone/>
                </a:pPr>
                <a:r>
                  <a:rPr lang="en-US" dirty="0">
                    <a:latin typeface="Palatino Linotype" panose="02040502050505030304" pitchFamily="18" charset="0"/>
                  </a:rPr>
                  <a:t>The NMC method is giving us for each of 3D </a:t>
                </a:r>
                <a:r>
                  <a:rPr lang="en-US" dirty="0">
                    <a:latin typeface="Palatino Linotype" panose="02040502050505030304" pitchFamily="18" charset="0"/>
                    <a:ea typeface="Lato" panose="020F0502020204030203" pitchFamily="34" charset="0"/>
                    <a:cs typeface="Lato" panose="020F0502020204030203" pitchFamily="34" charset="0"/>
                  </a:rPr>
                  <a:t>variables, </a:t>
                </a:r>
                <a:r>
                  <a:rPr lang="en-US" sz="1400" dirty="0">
                    <a:latin typeface="Palatino Linotype" panose="02040502050505030304" pitchFamily="18" charset="0"/>
                    <a:ea typeface="Lato" panose="020F0502020204030203" pitchFamily="34" charset="0"/>
                    <a:cs typeface="Lato" panose="020F0502020204030203" pitchFamily="34" charset="0"/>
                  </a:rPr>
                  <a:t>temperature </a:t>
                </a:r>
                <a:r>
                  <a:rPr lang="en-US" sz="1400" dirty="0">
                    <a:latin typeface="Lato" panose="020F0502020204030203" pitchFamily="34" charset="0"/>
                    <a:ea typeface="Lato" panose="020F0502020204030203" pitchFamily="34" charset="0"/>
                    <a:cs typeface="Lato" panose="020F0502020204030203" pitchFamily="34" charset="0"/>
                  </a:rPr>
                  <a:t>(</a:t>
                </a:r>
                <a14:m>
                  <m:oMath xmlns:m="http://schemas.openxmlformats.org/officeDocument/2006/math">
                    <m:r>
                      <a:rPr lang="en-US" sz="1400" b="0" i="1" smtClean="0">
                        <a:latin typeface="Cambria Math" panose="02040503050406030204" pitchFamily="18" charset="0"/>
                      </a:rPr>
                      <m:t>𝑇</m:t>
                    </m:r>
                  </m:oMath>
                </a14:m>
                <a:r>
                  <a:rPr lang="en-US" sz="1400" dirty="0">
                    <a:latin typeface="Palatino Linotype" panose="02040502050505030304" pitchFamily="18" charset="0"/>
                    <a:ea typeface="Lato" panose="020F0502020204030203" pitchFamily="34" charset="0"/>
                    <a:cs typeface="Lato" panose="020F0502020204030203" pitchFamily="34" charset="0"/>
                  </a:rPr>
                  <a:t>), stream function </a:t>
                </a:r>
                <a14:m>
                  <m:oMath xmlns:m="http://schemas.openxmlformats.org/officeDocument/2006/math">
                    <m:d>
                      <m:dPr>
                        <m:ctrlPr>
                          <a:rPr lang="en-US" sz="1400" i="1" smtClean="0">
                            <a:latin typeface="Cambria Math" panose="02040503050406030204" pitchFamily="18" charset="0"/>
                          </a:rPr>
                        </m:ctrlPr>
                      </m:dPr>
                      <m:e>
                        <m:r>
                          <a:rPr lang="en-US" sz="1400" i="1">
                            <a:latin typeface="Cambria Math" panose="02040503050406030204" pitchFamily="18" charset="0"/>
                            <a:ea typeface="Cambria Math" panose="02040503050406030204" pitchFamily="18" charset="0"/>
                          </a:rPr>
                          <m:t>𝜓</m:t>
                        </m:r>
                      </m:e>
                    </m:d>
                  </m:oMath>
                </a14:m>
                <a:r>
                  <a:rPr lang="en-US" sz="1400" dirty="0">
                    <a:latin typeface="Lato" panose="020F0502020204030203" pitchFamily="34" charset="0"/>
                    <a:ea typeface="Lato" panose="020F0502020204030203" pitchFamily="34" charset="0"/>
                    <a:cs typeface="Lato" panose="020F0502020204030203" pitchFamily="34" charset="0"/>
                  </a:rPr>
                  <a:t>, </a:t>
                </a:r>
                <a:r>
                  <a:rPr lang="en-US" sz="1400" dirty="0">
                    <a:latin typeface="Palatino Linotype" panose="02040502050505030304" pitchFamily="18" charset="0"/>
                    <a:ea typeface="Lato" panose="020F0502020204030203" pitchFamily="34" charset="0"/>
                    <a:cs typeface="Lato" panose="020F0502020204030203" pitchFamily="34" charset="0"/>
                  </a:rPr>
                  <a:t>velocity potential</a:t>
                </a:r>
                <a:r>
                  <a:rPr lang="en-US" sz="1400" dirty="0">
                    <a:latin typeface="Lato" panose="020F0502020204030203" pitchFamily="34" charset="0"/>
                    <a:ea typeface="Lato" panose="020F0502020204030203" pitchFamily="34" charset="0"/>
                    <a:cs typeface="Lato" panose="020F0502020204030203" pitchFamily="34" charset="0"/>
                  </a:rPr>
                  <a:t> </a:t>
                </a:r>
                <a14:m>
                  <m:oMath xmlns:m="http://schemas.openxmlformats.org/officeDocument/2006/math">
                    <m:r>
                      <a:rPr lang="en-US" sz="1400" b="0" i="1" smtClean="0">
                        <a:latin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𝜒</m:t>
                    </m:r>
                  </m:oMath>
                </a14:m>
                <a:r>
                  <a:rPr lang="en-US" sz="1400" dirty="0">
                    <a:latin typeface="Lato" panose="020F0502020204030203" pitchFamily="34" charset="0"/>
                    <a:ea typeface="Lato" panose="020F0502020204030203" pitchFamily="34" charset="0"/>
                    <a:cs typeface="Lato" panose="020F0502020204030203" pitchFamily="34" charset="0"/>
                  </a:rPr>
                  <a:t>) </a:t>
                </a:r>
                <a:r>
                  <a:rPr lang="en-US" sz="1400" dirty="0">
                    <a:latin typeface="Palatino Linotype" panose="02040502050505030304" pitchFamily="18" charset="0"/>
                    <a:ea typeface="Lato" panose="020F0502020204030203" pitchFamily="34" charset="0"/>
                    <a:cs typeface="Lato" panose="020F0502020204030203" pitchFamily="34" charset="0"/>
                  </a:rPr>
                  <a:t>and moisture </a:t>
                </a:r>
                <a14:m>
                  <m:oMath xmlns:m="http://schemas.openxmlformats.org/officeDocument/2006/math">
                    <m:d>
                      <m:dPr>
                        <m:ctrlPr>
                          <a:rPr lang="en-US" sz="1400" i="1" smtClean="0">
                            <a:latin typeface="Cambria Math" panose="02040503050406030204" pitchFamily="18" charset="0"/>
                          </a:rPr>
                        </m:ctrlPr>
                      </m:dPr>
                      <m:e>
                        <m:r>
                          <a:rPr lang="en-US" sz="1400" b="0" i="1" smtClean="0">
                            <a:latin typeface="Cambria Math" panose="02040503050406030204" pitchFamily="18" charset="0"/>
                          </a:rPr>
                          <m:t>𝑞</m:t>
                        </m:r>
                      </m:e>
                    </m:d>
                    <m:r>
                      <a:rPr lang="en-US" sz="1400" b="0" i="1" smtClean="0">
                        <a:latin typeface="Cambria Math" panose="02040503050406030204" pitchFamily="18" charset="0"/>
                      </a:rPr>
                      <m:t>, </m:t>
                    </m:r>
                  </m:oMath>
                </a14:m>
                <a:r>
                  <a:rPr lang="en-US" dirty="0">
                    <a:latin typeface="Palatino Linotype" panose="02040502050505030304" pitchFamily="18" charset="0"/>
                    <a:ea typeface="Lato" panose="020F0502020204030203" pitchFamily="34" charset="0"/>
                    <a:cs typeface="Lato" panose="020F0502020204030203" pitchFamily="34" charset="0"/>
                  </a:rPr>
                  <a:t>the average values of a characteristic scale – e-folding distance – at each of of 65 model levels in both directions </a:t>
                </a:r>
                <a:r>
                  <a:rPr lang="en-US" dirty="0">
                    <a:latin typeface="Lato" panose="020F0502020204030203" pitchFamily="34" charset="0"/>
                    <a:ea typeface="Lato" panose="020F0502020204030203" pitchFamily="34" charset="0"/>
                    <a:cs typeface="Lato" panose="020F0502020204030203" pitchFamily="34" charset="0"/>
                  </a:rPr>
                  <a:t>(</a:t>
                </a:r>
                <a14:m>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rPr>
                          <m:t>𝐿</m:t>
                        </m:r>
                      </m:e>
                      <m:sub>
                        <m:r>
                          <a:rPr lang="en-US" sz="1400" i="1">
                            <a:latin typeface="Cambria Math" panose="02040503050406030204" pitchFamily="18" charset="0"/>
                          </a:rPr>
                          <m:t>𝑥</m:t>
                        </m:r>
                      </m:sub>
                    </m:sSub>
                  </m:oMath>
                </a14:m>
                <a:r>
                  <a:rPr lang="en-US" sz="1400" dirty="0">
                    <a:latin typeface="Times New Roman" panose="02020603050405020304" pitchFamily="18" charset="0"/>
                    <a:cs typeface="Times New Roman" panose="02020603050405020304" pitchFamily="18" charset="0"/>
                  </a:rPr>
                  <a:t> </a:t>
                </a:r>
                <a:r>
                  <a:rPr lang="en-US" sz="1400" dirty="0">
                    <a:latin typeface="Palatino Linotype" panose="02040502050505030304" pitchFamily="18" charset="0"/>
                    <a:cs typeface="Times New Roman" panose="02020603050405020304" pitchFamily="18" charset="0"/>
                  </a:rPr>
                  <a:t>and</a:t>
                </a:r>
                <a:r>
                  <a:rPr lang="en-US" sz="14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rPr>
                          <m:t>𝐿</m:t>
                        </m:r>
                      </m:e>
                      <m:sub>
                        <m:r>
                          <a:rPr lang="en-US" sz="1400" i="1">
                            <a:latin typeface="Cambria Math" panose="02040503050406030204" pitchFamily="18" charset="0"/>
                          </a:rPr>
                          <m:t>𝑧</m:t>
                        </m:r>
                      </m:sub>
                    </m:sSub>
                    <m:r>
                      <a:rPr lang="en-US" sz="1400" b="0" i="0" smtClean="0">
                        <a:latin typeface="Cambria Math" panose="02040503050406030204" pitchFamily="18" charset="0"/>
                      </a:rPr>
                      <m:t>)</m:t>
                    </m:r>
                  </m:oMath>
                </a14:m>
                <a:endParaRPr lang="en-US" dirty="0">
                  <a:latin typeface="Lato" panose="020F0502020204030203" pitchFamily="34" charset="0"/>
                  <a:ea typeface="Lato" panose="020F0502020204030203" pitchFamily="34" charset="0"/>
                  <a:cs typeface="Lato" panose="020F0502020204030203" pitchFamily="34" charset="0"/>
                </a:endParaRPr>
              </a:p>
            </p:txBody>
          </p:sp>
        </mc:Choice>
        <mc:Fallback xmlns="">
          <p:sp>
            <p:nvSpPr>
              <p:cNvPr id="139" name="Google Shape;139;p19"/>
              <p:cNvSpPr txBox="1">
                <a:spLocks noGrp="1" noRot="1" noChangeAspect="1" noMove="1" noResize="1" noEditPoints="1" noAdjustHandles="1" noChangeArrowheads="1" noChangeShapeType="1" noTextEdit="1"/>
              </p:cNvSpPr>
              <p:nvPr>
                <p:ph type="body" idx="1"/>
              </p:nvPr>
            </p:nvSpPr>
            <p:spPr>
              <a:xfrm>
                <a:off x="729450" y="2078875"/>
                <a:ext cx="7688700" cy="2261100"/>
              </a:xfrm>
              <a:prstGeom prst="rect">
                <a:avLst/>
              </a:prstGeom>
              <a:blipFill>
                <a:blip r:embed="rId3"/>
                <a:stretch>
                  <a:fillRect l="-165"/>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14218F66-49D0-1BCB-87F9-12F3CEE98BB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spTree>
    <p:extLst>
      <p:ext uri="{BB962C8B-B14F-4D97-AF65-F5344CB8AC3E}">
        <p14:creationId xmlns:p14="http://schemas.microsoft.com/office/powerpoint/2010/main" val="28044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32" name="Google Shape;132;p18"/>
              <p:cNvSpPr txBox="1">
                <a:spLocks noGrp="1"/>
              </p:cNvSpPr>
              <p:nvPr>
                <p:ph type="body" idx="1"/>
              </p:nvPr>
            </p:nvSpPr>
            <p:spPr>
              <a:xfrm>
                <a:off x="89991" y="1229964"/>
                <a:ext cx="4482009" cy="3641697"/>
              </a:xfrm>
              <a:prstGeom prst="rect">
                <a:avLst/>
              </a:prstGeom>
            </p:spPr>
            <p:txBody>
              <a:bodyPr spcFirstLastPara="1" wrap="square" lIns="91425" tIns="91425" rIns="91425" bIns="91425" anchor="t" anchorCtr="0">
                <a:normAutofit/>
              </a:bodyPr>
              <a:lstStyle/>
              <a:p>
                <a:pPr marL="0" lvl="0" indent="0">
                  <a:spcAft>
                    <a:spcPts val="1200"/>
                  </a:spcAft>
                  <a:buNone/>
                </a:pPr>
                <a:r>
                  <a:rPr lang="en-US" dirty="0">
                    <a:latin typeface="Palatino Linotype" panose="02040502050505030304" pitchFamily="18" charset="0"/>
                  </a:rPr>
                  <a:t>Similarly, error statistics gives us a horizontal e-folding distance </a:t>
                </a:r>
                <a:r>
                  <a:rPr lang="en-US" dirty="0"/>
                  <a:t>(</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i="1">
                            <a:latin typeface="Cambria Math" panose="02040503050406030204" pitchFamily="18" charset="0"/>
                          </a:rPr>
                          <m:t>𝑥</m:t>
                        </m:r>
                      </m:sub>
                    </m:sSub>
                  </m:oMath>
                </a14:m>
                <a:r>
                  <a:rPr lang="en-US" dirty="0"/>
                  <a:t>) </a:t>
                </a:r>
                <a:r>
                  <a:rPr lang="en-US" dirty="0">
                    <a:latin typeface="Palatino Linotype" panose="02040502050505030304" pitchFamily="18" charset="0"/>
                  </a:rPr>
                  <a:t>for each of 2D  variables, </a:t>
                </a:r>
                <a:r>
                  <a:rPr lang="en-US" dirty="0">
                    <a:latin typeface="Palatino Linotype" panose="02040502050505030304" pitchFamily="18" charset="0"/>
                    <a:ea typeface="Lato" panose="020F0502020204030203" pitchFamily="34" charset="0"/>
                    <a:cs typeface="Lato" panose="020F0502020204030203" pitchFamily="34" charset="0"/>
                  </a:rPr>
                  <a:t>surface pressure</a:t>
                </a:r>
                <a:r>
                  <a:rPr lang="en-US" dirty="0">
                    <a:latin typeface="Palatino Linotype" panose="02040502050505030304" pitchFamily="18" charset="0"/>
                    <a:cs typeface="Times New Roman" panose="02020603050405020304" pitchFamily="18" charset="0"/>
                  </a:rPr>
                  <a:t> </a:t>
                </a:r>
                <a14:m>
                  <m:oMath xmlns:m="http://schemas.openxmlformats.org/officeDocument/2006/math">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𝑠</m:t>
                            </m:r>
                          </m:sub>
                        </m:sSub>
                      </m:e>
                    </m:d>
                    <m:r>
                      <a:rPr lang="en-US" b="0" i="1" smtClean="0">
                        <a:latin typeface="Cambria Math" panose="02040503050406030204" pitchFamily="18" charset="0"/>
                      </a:rPr>
                      <m:t>, </m:t>
                    </m:r>
                  </m:oMath>
                </a14:m>
                <a:r>
                  <a:rPr lang="en-US" dirty="0">
                    <a:latin typeface="Palatino Linotype" panose="02040502050505030304" pitchFamily="18" charset="0"/>
                    <a:ea typeface="Lato" panose="020F0502020204030203" pitchFamily="34" charset="0"/>
                    <a:cs typeface="Lato" panose="020F0502020204030203" pitchFamily="34" charset="0"/>
                  </a:rPr>
                  <a:t>sea surface, ice surface, and  land surface temperatures </a:t>
                </a:r>
                <a14:m>
                  <m:oMath xmlns:m="http://schemas.openxmlformats.org/officeDocument/2006/math">
                    <m:d>
                      <m:dPr>
                        <m:ctrlPr>
                          <a:rPr lang="en-US" b="0"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𝑠𝑒𝑎</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𝑖𝑐𝑒</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𝑠𝑢𝑟𝑓</m:t>
                            </m:r>
                          </m:sub>
                        </m:sSub>
                      </m:e>
                    </m:d>
                    <m:r>
                      <a:rPr lang="en-US" b="0" i="0" smtClean="0">
                        <a:latin typeface="Cambria Math" panose="02040503050406030204" pitchFamily="18" charset="0"/>
                      </a:rPr>
                      <m:t>. </m:t>
                    </m:r>
                  </m:oMath>
                </a14:m>
                <a:endParaRPr lang="en-US" dirty="0"/>
              </a:p>
              <a:p>
                <a:pPr marL="0" lvl="0" indent="0">
                  <a:spcAft>
                    <a:spcPts val="1200"/>
                  </a:spcAft>
                  <a:buNone/>
                </a:pPr>
                <a:r>
                  <a:rPr lang="en-US" dirty="0">
                    <a:latin typeface="Palatino Linotype" panose="02040502050505030304" pitchFamily="18" charset="0"/>
                  </a:rPr>
                  <a:t>Technically, based on input of only 2 variables </a:t>
                </a:r>
                <a:r>
                  <a:rPr lang="en-US" dirty="0">
                    <a:solidFill>
                      <a:srgbClr val="0070C0"/>
                    </a:solidFill>
                    <a:latin typeface="Lato" panose="020F0502020204030203" pitchFamily="34" charset="0"/>
                    <a:ea typeface="Lato" panose="020F0502020204030203" pitchFamily="34" charset="0"/>
                    <a:cs typeface="Lato" panose="020F0502020204030203" pitchFamily="34" charset="0"/>
                  </a:rPr>
                  <a:t>(</a:t>
                </a:r>
                <a14:m>
                  <m:oMath xmlns:m="http://schemas.openxmlformats.org/officeDocument/2006/math">
                    <m:sSub>
                      <m:sSubPr>
                        <m:ctrlPr>
                          <a:rPr lang="en-US" i="1" smtClean="0">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𝐿</m:t>
                        </m:r>
                      </m:e>
                      <m:sub>
                        <m:r>
                          <a:rPr lang="en-US" i="1">
                            <a:solidFill>
                              <a:srgbClr val="0070C0"/>
                            </a:solidFill>
                            <a:latin typeface="Cambria Math" panose="02040503050406030204" pitchFamily="18" charset="0"/>
                          </a:rPr>
                          <m:t>𝑥</m:t>
                        </m:r>
                      </m:sub>
                    </m:sSub>
                  </m:oMath>
                </a14:m>
                <a:r>
                  <a:rPr lang="en-US" dirty="0">
                    <a:solidFill>
                      <a:srgbClr val="0070C0"/>
                    </a:solidFill>
                    <a:latin typeface="Lato" panose="020F0502020204030203" pitchFamily="34" charset="0"/>
                    <a:ea typeface="Lato" panose="020F0502020204030203" pitchFamily="34" charset="0"/>
                    <a:cs typeface="Lato" panose="020F0502020204030203" pitchFamily="34" charset="0"/>
                  </a:rPr>
                  <a:t>,</a:t>
                </a:r>
                <a:r>
                  <a:rPr lang="en-US" dirty="0">
                    <a:solidFill>
                      <a:srgbClr val="0070C0"/>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𝐿</m:t>
                        </m:r>
                      </m:e>
                      <m:sub>
                        <m:r>
                          <a:rPr lang="en-US" i="1">
                            <a:solidFill>
                              <a:srgbClr val="0070C0"/>
                            </a:solidFill>
                            <a:latin typeface="Cambria Math" panose="02040503050406030204" pitchFamily="18" charset="0"/>
                          </a:rPr>
                          <m:t>𝑧</m:t>
                        </m:r>
                      </m:sub>
                    </m:sSub>
                    <m:r>
                      <a:rPr lang="en-US" b="0" i="0" smtClean="0">
                        <a:solidFill>
                          <a:srgbClr val="0070C0"/>
                        </a:solidFill>
                        <a:latin typeface="Cambria Math" panose="02040503050406030204" pitchFamily="18" charset="0"/>
                      </a:rPr>
                      <m:t>)</m:t>
                    </m:r>
                  </m:oMath>
                </a14:m>
                <a:r>
                  <a:rPr lang="en-US" dirty="0">
                    <a:solidFill>
                      <a:srgbClr val="0070C0"/>
                    </a:solidFill>
                  </a:rPr>
                  <a:t> </a:t>
                </a:r>
                <a:r>
                  <a:rPr lang="en-US" dirty="0"/>
                  <a:t>, </a:t>
                </a:r>
                <a:r>
                  <a:rPr lang="en-US" dirty="0">
                    <a:latin typeface="Palatino Linotype" panose="02040502050505030304" pitchFamily="18" charset="0"/>
                  </a:rPr>
                  <a:t>it would be very hard to conclude distribution of 6 parameters of MGBF</a:t>
                </a:r>
                <a:r>
                  <a:rPr lang="en-US" dirty="0"/>
                  <a:t>  (</a:t>
                </a:r>
                <a14:m>
                  <m:oMath xmlns:m="http://schemas.openxmlformats.org/officeDocument/2006/math">
                    <m:sSubSup>
                      <m:sSubSupPr>
                        <m:ctrlPr>
                          <a:rPr lang="en-US" i="1">
                            <a:solidFill>
                              <a:srgbClr val="C00000"/>
                            </a:solidFill>
                            <a:latin typeface="Cambria Math" panose="02040503050406030204" pitchFamily="18" charset="0"/>
                            <a:cs typeface="Times New Roman" panose="02020603050405020304" pitchFamily="18" charset="0"/>
                          </a:rPr>
                        </m:ctrlPr>
                      </m:sSubSupPr>
                      <m:e>
                        <m:r>
                          <a:rPr lang="en-US" i="1">
                            <a:solidFill>
                              <a:srgbClr val="C00000"/>
                            </a:solidFill>
                            <a:latin typeface="Cambria Math" panose="02040503050406030204" pitchFamily="18" charset="0"/>
                            <a:cs typeface="Times New Roman" panose="02020603050405020304" pitchFamily="18" charset="0"/>
                          </a:rPr>
                          <m:t>𝑎</m:t>
                        </m:r>
                      </m:e>
                      <m:sub>
                        <m:r>
                          <a:rPr lang="en-US" i="1">
                            <a:solidFill>
                              <a:srgbClr val="C00000"/>
                            </a:solidFill>
                            <a:latin typeface="Cambria Math" panose="02040503050406030204" pitchFamily="18" charset="0"/>
                            <a:cs typeface="Times New Roman" panose="02020603050405020304" pitchFamily="18" charset="0"/>
                          </a:rPr>
                          <m:t>0</m:t>
                        </m:r>
                      </m:sub>
                      <m:sup>
                        <m:r>
                          <a:rPr lang="en-US" i="1">
                            <a:solidFill>
                              <a:srgbClr val="C00000"/>
                            </a:solidFill>
                            <a:latin typeface="Cambria Math" panose="02040503050406030204" pitchFamily="18" charset="0"/>
                            <a:cs typeface="Times New Roman" panose="02020603050405020304" pitchFamily="18" charset="0"/>
                          </a:rPr>
                          <m:t>h</m:t>
                        </m:r>
                      </m:sup>
                    </m:sSubSup>
                    <m:r>
                      <a:rPr lang="en-US" b="0" i="0" smtClean="0">
                        <a:solidFill>
                          <a:srgbClr val="C00000"/>
                        </a:solidFill>
                        <a:latin typeface="Cambria Math" panose="02040503050406030204" pitchFamily="18" charset="0"/>
                        <a:cs typeface="Times New Roman" panose="02020603050405020304" pitchFamily="18" charset="0"/>
                      </a:rPr>
                      <m:t>,</m:t>
                    </m:r>
                  </m:oMath>
                </a14:m>
                <a:r>
                  <a:rPr lang="en-US" dirty="0">
                    <a:latin typeface="Times New Roman" panose="02020603050405020304" pitchFamily="18" charset="0"/>
                    <a:cs typeface="Times New Roman" panose="02020603050405020304" pitchFamily="18" charset="0"/>
                  </a:rPr>
                  <a:t> </a:t>
                </a:r>
                <a14:m>
                  <m:oMath xmlns:m="http://schemas.openxmlformats.org/officeDocument/2006/math">
                    <m:sSubSup>
                      <m:sSubSupPr>
                        <m:ctrlPr>
                          <a:rPr lang="en-US" i="1">
                            <a:solidFill>
                              <a:srgbClr val="C00000"/>
                            </a:solidFill>
                            <a:latin typeface="Cambria Math" panose="02040503050406030204" pitchFamily="18" charset="0"/>
                            <a:cs typeface="Times New Roman" panose="02020603050405020304" pitchFamily="18" charset="0"/>
                          </a:rPr>
                        </m:ctrlPr>
                      </m:sSubSupPr>
                      <m:e>
                        <m:r>
                          <a:rPr lang="en-US" i="1">
                            <a:solidFill>
                              <a:srgbClr val="C00000"/>
                            </a:solidFill>
                            <a:latin typeface="Cambria Math" panose="02040503050406030204" pitchFamily="18" charset="0"/>
                            <a:cs typeface="Times New Roman" panose="02020603050405020304" pitchFamily="18" charset="0"/>
                          </a:rPr>
                          <m:t>𝑎</m:t>
                        </m:r>
                      </m:e>
                      <m:sub>
                        <m:r>
                          <a:rPr lang="en-US" i="1">
                            <a:solidFill>
                              <a:srgbClr val="C00000"/>
                            </a:solidFill>
                            <a:latin typeface="Cambria Math" panose="02040503050406030204" pitchFamily="18" charset="0"/>
                            <a:cs typeface="Times New Roman" panose="02020603050405020304" pitchFamily="18" charset="0"/>
                          </a:rPr>
                          <m:t>0</m:t>
                        </m:r>
                      </m:sub>
                      <m:sup>
                        <m:r>
                          <a:rPr lang="en-US" i="1">
                            <a:solidFill>
                              <a:srgbClr val="C00000"/>
                            </a:solidFill>
                            <a:latin typeface="Cambria Math" panose="02040503050406030204" pitchFamily="18" charset="0"/>
                            <a:cs typeface="Times New Roman" panose="02020603050405020304" pitchFamily="18" charset="0"/>
                          </a:rPr>
                          <m:t>𝑣</m:t>
                        </m:r>
                      </m:sup>
                    </m:sSubSup>
                    <m:r>
                      <a:rPr lang="en-US" b="0" i="0" smtClean="0">
                        <a:solidFill>
                          <a:srgbClr val="C00000"/>
                        </a:solidFill>
                        <a:latin typeface="Cambria Math" panose="02040503050406030204" pitchFamily="18" charset="0"/>
                        <a:cs typeface="Times New Roman" panose="02020603050405020304" pitchFamily="18" charset="0"/>
                      </a:rPr>
                      <m:t>,</m:t>
                    </m:r>
                    <m:sSub>
                      <m:sSubPr>
                        <m:ctrlPr>
                          <a:rPr lang="en-US" i="1">
                            <a:solidFill>
                              <a:srgbClr val="C00000"/>
                            </a:solidFill>
                            <a:latin typeface="Cambria Math" panose="02040503050406030204" pitchFamily="18" charset="0"/>
                            <a:cs typeface="Times New Roman" panose="02020603050405020304" pitchFamily="18" charset="0"/>
                          </a:rPr>
                        </m:ctrlPr>
                      </m:sSubPr>
                      <m:e>
                        <m:r>
                          <a:rPr lang="en-US" i="1">
                            <a:solidFill>
                              <a:srgbClr val="C00000"/>
                            </a:solidFill>
                            <a:latin typeface="Cambria Math" panose="02040503050406030204" pitchFamily="18" charset="0"/>
                            <a:cs typeface="Times New Roman" panose="02020603050405020304" pitchFamily="18" charset="0"/>
                          </a:rPr>
                          <m:t>𝑤</m:t>
                        </m:r>
                      </m:e>
                      <m:sub>
                        <m:r>
                          <a:rPr lang="en-US" i="1">
                            <a:solidFill>
                              <a:srgbClr val="C00000"/>
                            </a:solidFill>
                            <a:latin typeface="Cambria Math" panose="02040503050406030204" pitchFamily="18" charset="0"/>
                            <a:cs typeface="Times New Roman" panose="02020603050405020304" pitchFamily="18" charset="0"/>
                          </a:rPr>
                          <m:t>1</m:t>
                        </m:r>
                      </m:sub>
                    </m:sSub>
                    <m:r>
                      <a:rPr lang="en-US" i="1">
                        <a:solidFill>
                          <a:srgbClr val="C00000"/>
                        </a:solidFill>
                        <a:latin typeface="Cambria Math" panose="02040503050406030204" pitchFamily="18" charset="0"/>
                        <a:cs typeface="Times New Roman" panose="02020603050405020304" pitchFamily="18" charset="0"/>
                      </a:rPr>
                      <m:t>,</m:t>
                    </m:r>
                    <m:sSub>
                      <m:sSubPr>
                        <m:ctrlPr>
                          <a:rPr lang="en-US" i="1">
                            <a:solidFill>
                              <a:srgbClr val="C00000"/>
                            </a:solidFill>
                            <a:latin typeface="Cambria Math" panose="02040503050406030204" pitchFamily="18" charset="0"/>
                            <a:cs typeface="Times New Roman" panose="02020603050405020304" pitchFamily="18" charset="0"/>
                          </a:rPr>
                        </m:ctrlPr>
                      </m:sSubPr>
                      <m:e>
                        <m:r>
                          <a:rPr lang="en-US" i="1">
                            <a:solidFill>
                              <a:srgbClr val="C00000"/>
                            </a:solidFill>
                            <a:latin typeface="Cambria Math" panose="02040503050406030204" pitchFamily="18" charset="0"/>
                            <a:cs typeface="Times New Roman" panose="02020603050405020304" pitchFamily="18" charset="0"/>
                          </a:rPr>
                          <m:t>𝑤</m:t>
                        </m:r>
                      </m:e>
                      <m:sub>
                        <m:r>
                          <a:rPr lang="en-US" i="1">
                            <a:solidFill>
                              <a:srgbClr val="C00000"/>
                            </a:solidFill>
                            <a:latin typeface="Cambria Math" panose="02040503050406030204" pitchFamily="18" charset="0"/>
                            <a:cs typeface="Times New Roman" panose="02020603050405020304" pitchFamily="18" charset="0"/>
                          </a:rPr>
                          <m:t>2</m:t>
                        </m:r>
                      </m:sub>
                    </m:sSub>
                    <m:r>
                      <a:rPr lang="en-US" i="1">
                        <a:solidFill>
                          <a:srgbClr val="C00000"/>
                        </a:solidFill>
                        <a:latin typeface="Cambria Math" panose="02040503050406030204" pitchFamily="18" charset="0"/>
                        <a:cs typeface="Times New Roman" panose="02020603050405020304" pitchFamily="18" charset="0"/>
                      </a:rPr>
                      <m:t>,</m:t>
                    </m:r>
                    <m:sSub>
                      <m:sSubPr>
                        <m:ctrlPr>
                          <a:rPr lang="en-US" i="1">
                            <a:solidFill>
                              <a:srgbClr val="C00000"/>
                            </a:solidFill>
                            <a:latin typeface="Cambria Math" panose="02040503050406030204" pitchFamily="18" charset="0"/>
                            <a:cs typeface="Times New Roman" panose="02020603050405020304" pitchFamily="18" charset="0"/>
                          </a:rPr>
                        </m:ctrlPr>
                      </m:sSubPr>
                      <m:e>
                        <m:r>
                          <a:rPr lang="en-US" i="1">
                            <a:solidFill>
                              <a:srgbClr val="C00000"/>
                            </a:solidFill>
                            <a:latin typeface="Cambria Math" panose="02040503050406030204" pitchFamily="18" charset="0"/>
                            <a:cs typeface="Times New Roman" panose="02020603050405020304" pitchFamily="18" charset="0"/>
                          </a:rPr>
                          <m:t>𝑤</m:t>
                        </m:r>
                      </m:e>
                      <m:sub>
                        <m:r>
                          <a:rPr lang="en-US" i="1">
                            <a:solidFill>
                              <a:srgbClr val="C00000"/>
                            </a:solidFill>
                            <a:latin typeface="Cambria Math" panose="02040503050406030204" pitchFamily="18" charset="0"/>
                            <a:cs typeface="Times New Roman" panose="02020603050405020304" pitchFamily="18" charset="0"/>
                          </a:rPr>
                          <m:t>3</m:t>
                        </m:r>
                      </m:sub>
                    </m:sSub>
                    <m:r>
                      <a:rPr lang="en-US" i="1">
                        <a:solidFill>
                          <a:srgbClr val="C00000"/>
                        </a:solidFill>
                        <a:latin typeface="Cambria Math" panose="02040503050406030204" pitchFamily="18" charset="0"/>
                        <a:cs typeface="Times New Roman" panose="02020603050405020304" pitchFamily="18" charset="0"/>
                      </a:rPr>
                      <m:t>,</m:t>
                    </m:r>
                    <m:sSub>
                      <m:sSubPr>
                        <m:ctrlPr>
                          <a:rPr lang="en-US" i="1">
                            <a:solidFill>
                              <a:srgbClr val="C00000"/>
                            </a:solidFill>
                            <a:latin typeface="Cambria Math" panose="02040503050406030204" pitchFamily="18" charset="0"/>
                            <a:cs typeface="Times New Roman" panose="02020603050405020304" pitchFamily="18" charset="0"/>
                          </a:rPr>
                        </m:ctrlPr>
                      </m:sSubPr>
                      <m:e>
                        <m:r>
                          <a:rPr lang="en-US" i="1">
                            <a:solidFill>
                              <a:srgbClr val="C00000"/>
                            </a:solidFill>
                            <a:latin typeface="Cambria Math" panose="02040503050406030204" pitchFamily="18" charset="0"/>
                            <a:cs typeface="Times New Roman" panose="02020603050405020304" pitchFamily="18" charset="0"/>
                          </a:rPr>
                          <m:t>𝑤</m:t>
                        </m:r>
                      </m:e>
                      <m:sub>
                        <m:r>
                          <a:rPr lang="en-US" i="1">
                            <a:solidFill>
                              <a:srgbClr val="C00000"/>
                            </a:solidFill>
                            <a:latin typeface="Cambria Math" panose="02040503050406030204" pitchFamily="18" charset="0"/>
                            <a:cs typeface="Times New Roman" panose="02020603050405020304" pitchFamily="18" charset="0"/>
                          </a:rPr>
                          <m:t>4</m:t>
                        </m:r>
                      </m:sub>
                    </m:sSub>
                  </m:oMath>
                </a14:m>
                <a:r>
                  <a:rPr lang="en-US" dirty="0"/>
                  <a:t>).</a:t>
                </a:r>
              </a:p>
              <a:p>
                <a:pPr marL="0" lvl="0" indent="0">
                  <a:spcAft>
                    <a:spcPts val="1200"/>
                  </a:spcAft>
                  <a:buNone/>
                </a:pPr>
                <a:r>
                  <a:rPr lang="en-US" dirty="0">
                    <a:latin typeface="Palatino Linotype" panose="02040502050505030304" pitchFamily="18" charset="0"/>
                  </a:rPr>
                  <a:t>Therefore, we need to make some assumptions.  </a:t>
                </a:r>
              </a:p>
              <a:p>
                <a:pPr marL="0" lvl="0" indent="0">
                  <a:spcAft>
                    <a:spcPts val="1200"/>
                  </a:spcAft>
                  <a:buNone/>
                </a:pPr>
                <a:r>
                  <a:rPr lang="en-US" dirty="0">
                    <a:latin typeface="Palatino Linotype" panose="02040502050505030304" pitchFamily="18" charset="0"/>
                  </a:rPr>
                  <a:t>In present version of GSI, the background covariance is represented as a weighted sum of Gaussians with scaled correlation lengths defined as</a:t>
                </a:r>
              </a:p>
              <a:p>
                <a:pPr marL="0" lvl="0" indent="0">
                  <a:spcAft>
                    <a:spcPts val="1200"/>
                  </a:spcAft>
                  <a:buNone/>
                </a:pPr>
                <a:endParaRPr lang="en-US" dirty="0"/>
              </a:p>
              <a:p>
                <a:pPr marL="0" lvl="0" indent="0">
                  <a:spcAft>
                    <a:spcPts val="1200"/>
                  </a:spcAft>
                  <a:buNone/>
                </a:pPr>
                <a:endParaRPr lang="en-US" sz="1200" dirty="0"/>
              </a:p>
              <a:p>
                <a:pPr marL="0" lvl="0" indent="0">
                  <a:spcAft>
                    <a:spcPts val="1200"/>
                  </a:spcAft>
                  <a:buNone/>
                </a:pPr>
                <a:endParaRPr sz="1200" dirty="0"/>
              </a:p>
            </p:txBody>
          </p:sp>
        </mc:Choice>
        <mc:Fallback xmlns="">
          <p:sp>
            <p:nvSpPr>
              <p:cNvPr id="132" name="Google Shape;132;p18"/>
              <p:cNvSpPr txBox="1">
                <a:spLocks noGrp="1" noRot="1" noChangeAspect="1" noMove="1" noResize="1" noEditPoints="1" noAdjustHandles="1" noChangeArrowheads="1" noChangeShapeType="1" noTextEdit="1"/>
              </p:cNvSpPr>
              <p:nvPr>
                <p:ph type="body" idx="1"/>
              </p:nvPr>
            </p:nvSpPr>
            <p:spPr>
              <a:xfrm>
                <a:off x="89991" y="1229964"/>
                <a:ext cx="4482009" cy="3641697"/>
              </a:xfrm>
              <a:prstGeom prst="rect">
                <a:avLst/>
              </a:prstGeom>
              <a:blipFill>
                <a:blip r:embed="rId3"/>
                <a:stretch>
                  <a:fillRect l="-283"/>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A11C5CEA-FA08-15B5-59AA-53EAD950AFD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5893FEF7-9A43-2D77-7042-004BFA41A63A}"/>
                  </a:ext>
                </a:extLst>
              </p:cNvPr>
              <p:cNvSpPr txBox="1"/>
              <p:nvPr/>
            </p:nvSpPr>
            <p:spPr>
              <a:xfrm>
                <a:off x="946205" y="4309055"/>
                <a:ext cx="2353586" cy="834396"/>
              </a:xfrm>
              <a:prstGeom prst="rect">
                <a:avLst/>
              </a:prstGeom>
              <a:noFill/>
            </p:spPr>
            <p:txBody>
              <a:bodyPr wrap="square" rtlCol="0">
                <a:spAutoFit/>
              </a:bodyPr>
              <a:lstStyle/>
              <a:p>
                <a:pPr marL="0" indent="0">
                  <a:spcAft>
                    <a:spcPts val="1200"/>
                  </a:spcAft>
                  <a:buNone/>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cs typeface="Times New Roman" panose="02020603050405020304" pitchFamily="18" charset="0"/>
                        </a:rPr>
                        <m:t>𝜓</m:t>
                      </m:r>
                      <m:d>
                        <m:dPr>
                          <m:ctrlPr>
                            <a:rPr lang="en-US" b="0" i="1" smtClean="0">
                              <a:latin typeface="Cambria Math" panose="02040503050406030204" pitchFamily="18" charset="0"/>
                              <a:ea typeface="Cambria Math" panose="02040503050406030204" pitchFamily="18" charset="0"/>
                              <a:cs typeface="Times New Roman" panose="02020603050405020304" pitchFamily="18" charset="0"/>
                            </a:rPr>
                          </m:ctrlPr>
                        </m:dPr>
                        <m:e>
                          <m:r>
                            <a:rPr lang="en-US" b="0" i="1" smtClean="0">
                              <a:latin typeface="Cambria Math" panose="02040503050406030204" pitchFamily="18" charset="0"/>
                              <a:ea typeface="Cambria Math" panose="02040503050406030204" pitchFamily="18" charset="0"/>
                              <a:cs typeface="Times New Roman" panose="02020603050405020304" pitchFamily="18" charset="0"/>
                            </a:rPr>
                            <m:t>𝑥</m:t>
                          </m:r>
                        </m:e>
                      </m:d>
                      <m:r>
                        <a:rPr lang="en-US" b="0" i="1" smtClean="0">
                          <a:latin typeface="Cambria Math" panose="02040503050406030204" pitchFamily="18" charset="0"/>
                          <a:ea typeface="Cambria Math" panose="02040503050406030204" pitchFamily="18" charset="0"/>
                          <a:cs typeface="Times New Roman" panose="02020603050405020304" pitchFamily="18" charset="0"/>
                        </a:rPr>
                        <m:t>=</m:t>
                      </m:r>
                      <m:nary>
                        <m:naryPr>
                          <m:chr m:val="∑"/>
                          <m:ctrlPr>
                            <a:rPr lang="en-US" b="0" i="1" smtClean="0">
                              <a:latin typeface="Cambria Math" panose="02040503050406030204" pitchFamily="18" charset="0"/>
                              <a:ea typeface="Cambria Math" panose="02040503050406030204" pitchFamily="18" charset="0"/>
                              <a:cs typeface="Times New Roman" panose="02020603050405020304" pitchFamily="18" charset="0"/>
                            </a:rPr>
                          </m:ctrlPr>
                        </m:naryPr>
                        <m:sub>
                          <m:r>
                            <m:rPr>
                              <m:brk m:alnAt="23"/>
                            </m:rPr>
                            <a:rPr lang="en-US" b="0" i="1" smtClean="0">
                              <a:latin typeface="Cambria Math" panose="02040503050406030204" pitchFamily="18" charset="0"/>
                              <a:ea typeface="Cambria Math" panose="02040503050406030204" pitchFamily="18" charset="0"/>
                              <a:cs typeface="Times New Roman" panose="02020603050405020304" pitchFamily="18" charset="0"/>
                            </a:rPr>
                            <m:t>𝑖</m:t>
                          </m:r>
                          <m:r>
                            <a:rPr lang="en-US" b="0" i="1" smtClean="0">
                              <a:latin typeface="Cambria Math" panose="02040503050406030204" pitchFamily="18" charset="0"/>
                              <a:ea typeface="Cambria Math" panose="02040503050406030204" pitchFamily="18" charset="0"/>
                              <a:cs typeface="Times New Roman" panose="02020603050405020304" pitchFamily="18" charset="0"/>
                            </a:rPr>
                            <m:t>=1</m:t>
                          </m:r>
                        </m:sub>
                        <m:sup>
                          <m:r>
                            <a:rPr lang="en-US" b="0" i="1" smtClean="0">
                              <a:latin typeface="Cambria Math" panose="02040503050406030204" pitchFamily="18" charset="0"/>
                              <a:ea typeface="Cambria Math" panose="02040503050406030204" pitchFamily="18" charset="0"/>
                              <a:cs typeface="Times New Roman" panose="02020603050405020304" pitchFamily="18" charset="0"/>
                            </a:rPr>
                            <m:t>𝑛</m:t>
                          </m:r>
                        </m:sup>
                        <m:e>
                          <m:sSub>
                            <m:sSubPr>
                              <m:ctrlPr>
                                <a:rPr lang="en-US" b="0"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ea typeface="Cambria Math" panose="02040503050406030204" pitchFamily="18" charset="0"/>
                                  <a:cs typeface="Times New Roman" panose="02020603050405020304" pitchFamily="18" charset="0"/>
                                </a:rPr>
                                <m:t>𝛼</m:t>
                              </m:r>
                            </m:e>
                            <m:sub>
                              <m:r>
                                <a:rPr lang="en-US" b="0" i="1" smtClean="0">
                                  <a:latin typeface="Cambria Math" panose="02040503050406030204" pitchFamily="18" charset="0"/>
                                  <a:ea typeface="Cambria Math" panose="02040503050406030204" pitchFamily="18" charset="0"/>
                                  <a:cs typeface="Times New Roman" panose="02020603050405020304" pitchFamily="18" charset="0"/>
                                </a:rPr>
                                <m:t>𝑖</m:t>
                              </m:r>
                            </m:sub>
                          </m:sSub>
                          <m:r>
                            <a:rPr lang="en-US" i="1">
                              <a:latin typeface="Cambria Math" panose="02040503050406030204" pitchFamily="18" charset="0"/>
                              <a:ea typeface="Cambria Math" panose="02040503050406030204" pitchFamily="18" charset="0"/>
                              <a:cs typeface="Times New Roman" panose="02020603050405020304" pitchFamily="18" charset="0"/>
                            </a:rPr>
                            <m:t>𝐺</m:t>
                          </m:r>
                          <m:d>
                            <m:dPr>
                              <m:ctrlPr>
                                <a:rPr lang="en-US" i="1">
                                  <a:latin typeface="Cambria Math" panose="02040503050406030204" pitchFamily="18" charset="0"/>
                                  <a:ea typeface="Cambria Math" panose="02040503050406030204" pitchFamily="18" charset="0"/>
                                  <a:cs typeface="Times New Roman" panose="02020603050405020304" pitchFamily="18" charset="0"/>
                                </a:rPr>
                              </m:ctrlPr>
                            </m:dPr>
                            <m:e>
                              <m:r>
                                <a:rPr lang="en-US" i="1">
                                  <a:latin typeface="Cambria Math" panose="02040503050406030204" pitchFamily="18" charset="0"/>
                                  <a:ea typeface="Cambria Math" panose="02040503050406030204" pitchFamily="18" charset="0"/>
                                  <a:cs typeface="Times New Roman" panose="02020603050405020304" pitchFamily="18" charset="0"/>
                                </a:rPr>
                                <m:t>𝑥</m:t>
                              </m:r>
                              <m:r>
                                <a:rPr lang="en-US" i="1">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i="1">
                                      <a:latin typeface="Cambria Math" panose="02040503050406030204" pitchFamily="18" charset="0"/>
                                      <a:cs typeface="Times New Roman" panose="02020603050405020304" pitchFamily="18" charset="0"/>
                                    </a:rPr>
                                  </m:ctrlPr>
                                </m:sSubPr>
                                <m:e>
                                  <m:sSub>
                                    <m:sSubPr>
                                      <m:ctrlPr>
                                        <a:rPr lang="en-US" i="1">
                                          <a:latin typeface="Cambria Math" panose="02040503050406030204" pitchFamily="18" charset="0"/>
                                          <a:cs typeface="Times New Roman" panose="02020603050405020304" pitchFamily="18" charset="0"/>
                                        </a:rPr>
                                      </m:ctrlPr>
                                    </m:sSubPr>
                                    <m:e>
                                      <m:r>
                                        <a:rPr lang="en-US" i="1">
                                          <a:latin typeface="Cambria Math" panose="02040503050406030204" pitchFamily="18" charset="0"/>
                                          <a:ea typeface="Cambria Math" panose="02040503050406030204" pitchFamily="18" charset="0"/>
                                          <a:cs typeface="Times New Roman" panose="02020603050405020304" pitchFamily="18" charset="0"/>
                                        </a:rPr>
                                        <m:t>𝜎</m:t>
                                      </m:r>
                                    </m:e>
                                    <m:sub>
                                      <m:r>
                                        <a:rPr lang="en-US" i="1">
                                          <a:latin typeface="Cambria Math" panose="02040503050406030204" pitchFamily="18" charset="0"/>
                                          <a:cs typeface="Times New Roman" panose="02020603050405020304" pitchFamily="18" charset="0"/>
                                        </a:rPr>
                                        <m:t>𝑖</m:t>
                                      </m:r>
                                    </m:sub>
                                  </m:sSub>
                                  <m:r>
                                    <a:rPr lang="en-US" i="1">
                                      <a:latin typeface="Cambria Math" panose="02040503050406030204" pitchFamily="18" charset="0"/>
                                      <a:cs typeface="Times New Roman" panose="02020603050405020304" pitchFamily="18" charset="0"/>
                                    </a:rPr>
                                    <m:t>𝐿</m:t>
                                  </m:r>
                                </m:e>
                                <m:sub>
                                  <m:r>
                                    <a:rPr lang="en-US" i="1">
                                      <a:latin typeface="Cambria Math" panose="02040503050406030204" pitchFamily="18" charset="0"/>
                                      <a:cs typeface="Times New Roman" panose="02020603050405020304" pitchFamily="18" charset="0"/>
                                    </a:rPr>
                                    <m:t>𝑥</m:t>
                                  </m:r>
                                </m:sub>
                              </m:sSub>
                            </m:e>
                          </m:d>
                        </m:e>
                      </m:nary>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2" name="TextBox 1">
                <a:extLst>
                  <a:ext uri="{FF2B5EF4-FFF2-40B4-BE49-F238E27FC236}">
                    <a16:creationId xmlns:a16="http://schemas.microsoft.com/office/drawing/2014/main" id="{5893FEF7-9A43-2D77-7042-004BFA41A63A}"/>
                  </a:ext>
                </a:extLst>
              </p:cNvPr>
              <p:cNvSpPr txBox="1">
                <a:spLocks noRot="1" noChangeAspect="1" noMove="1" noResize="1" noEditPoints="1" noAdjustHandles="1" noChangeArrowheads="1" noChangeShapeType="1" noTextEdit="1"/>
              </p:cNvSpPr>
              <p:nvPr/>
            </p:nvSpPr>
            <p:spPr>
              <a:xfrm>
                <a:off x="946205" y="4309055"/>
                <a:ext cx="2353586" cy="834396"/>
              </a:xfrm>
              <a:prstGeom prst="rect">
                <a:avLst/>
              </a:prstGeom>
              <a:blipFill>
                <a:blip r:embed="rId4"/>
                <a:stretch>
                  <a:fillRect t="-79104" b="-1059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06DF04F-8BF0-9877-1F85-E95CC67737B9}"/>
                  </a:ext>
                </a:extLst>
              </p:cNvPr>
              <p:cNvSpPr txBox="1"/>
              <p:nvPr/>
            </p:nvSpPr>
            <p:spPr>
              <a:xfrm>
                <a:off x="4902616" y="1421139"/>
                <a:ext cx="4182386" cy="2677656"/>
              </a:xfrm>
              <a:prstGeom prst="rect">
                <a:avLst/>
              </a:prstGeom>
              <a:noFill/>
            </p:spPr>
            <p:txBody>
              <a:bodyPr wrap="square" rtlCol="0">
                <a:spAutoFit/>
              </a:bodyPr>
              <a:lstStyle/>
              <a:p>
                <a:r>
                  <a:rPr lang="en-US" dirty="0"/>
                  <a:t>In version of GSI used in 3D RTMA, </a:t>
                </a:r>
              </a:p>
              <a:p>
                <a:r>
                  <a:rPr lang="en-US" dirty="0"/>
                  <a:t>in vertical direction: </a:t>
                </a:r>
              </a:p>
              <a:p>
                <a:endParaRPr lang="en-US" b="0" i="1" dirty="0">
                  <a:latin typeface="Cambria Math" panose="02040503050406030204" pitchFamily="18" charset="0"/>
                </a:endParaRPr>
              </a:p>
              <a:p>
                <a14:m>
                  <m:oMath xmlns:m="http://schemas.openxmlformats.org/officeDocument/2006/math">
                    <m:r>
                      <a:rPr lang="en-US" b="0" i="1" smtClean="0">
                        <a:latin typeface="Cambria Math" panose="02040503050406030204" pitchFamily="18" charset="0"/>
                      </a:rPr>
                      <m:t>        </m:t>
                    </m:r>
                    <m:r>
                      <a:rPr lang="en-US" b="0" i="1" smtClean="0">
                        <a:latin typeface="Cambria Math" panose="02040503050406030204" pitchFamily="18" charset="0"/>
                      </a:rPr>
                      <m:t>𝑛</m:t>
                    </m:r>
                    <m:r>
                      <a:rPr lang="en-US" b="0" i="1" smtClean="0">
                        <a:latin typeface="Cambria Math" panose="02040503050406030204" pitchFamily="18" charset="0"/>
                      </a:rPr>
                      <m:t>=1,  </m:t>
                    </m:r>
                    <m:r>
                      <a:rPr lang="en-US" b="0" i="1" smtClean="0">
                        <a:latin typeface="Cambria Math" panose="02040503050406030204" pitchFamily="18" charset="0"/>
                        <a:ea typeface="Cambria Math" panose="02040503050406030204" pitchFamily="18" charset="0"/>
                      </a:rPr>
                      <m:t>𝜎</m:t>
                    </m:r>
                    <m:r>
                      <a:rPr lang="en-US" b="0" i="1" smtClean="0">
                        <a:latin typeface="Cambria Math" panose="02040503050406030204" pitchFamily="18" charset="0"/>
                        <a:ea typeface="Cambria Math" panose="02040503050406030204" pitchFamily="18" charset="0"/>
                      </a:rPr>
                      <m:t>=0.125</m:t>
                    </m:r>
                  </m:oMath>
                </a14:m>
                <a:r>
                  <a:rPr lang="en-US" dirty="0"/>
                  <a:t>, </a:t>
                </a:r>
              </a:p>
              <a:p>
                <a:endParaRPr lang="en-US" dirty="0"/>
              </a:p>
              <a:p>
                <a:r>
                  <a:rPr lang="en-US" dirty="0"/>
                  <a:t>and in horizontal: </a:t>
                </a:r>
                <a14:m>
                  <m:oMath xmlns:m="http://schemas.openxmlformats.org/officeDocument/2006/math">
                    <m:r>
                      <a:rPr lang="en-US" b="0" i="0" smtClean="0">
                        <a:latin typeface="Cambria Math" panose="02040503050406030204" pitchFamily="18" charset="0"/>
                      </a:rPr>
                      <m:t> </m:t>
                    </m:r>
                  </m:oMath>
                </a14:m>
                <a:endParaRPr lang="en-US" b="0" i="0" dirty="0">
                  <a:latin typeface="Cambria Math" panose="02040503050406030204" pitchFamily="18" charset="0"/>
                </a:endParaRPr>
              </a:p>
              <a:p>
                <a:endParaRPr lang="en-US"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𝑛</m:t>
                      </m:r>
                      <m:r>
                        <a:rPr lang="en-US" i="1">
                          <a:latin typeface="Cambria Math" panose="02040503050406030204" pitchFamily="18" charset="0"/>
                        </a:rPr>
                        <m:t>=3,  </m:t>
                      </m:r>
                      <m:r>
                        <a:rPr lang="en-US" i="1">
                          <a:latin typeface="Cambria Math" panose="02040503050406030204" pitchFamily="18" charset="0"/>
                          <a:ea typeface="Cambria Math" panose="02040503050406030204" pitchFamily="18" charset="0"/>
                        </a:rPr>
                        <m:t>𝜎</m:t>
                      </m:r>
                      <m:r>
                        <a:rPr lang="en-US" b="0" i="1" smtClean="0">
                          <a:latin typeface="Cambria Math" panose="02040503050406030204" pitchFamily="18" charset="0"/>
                          <a:ea typeface="Cambria Math" panose="02040503050406030204" pitchFamily="18" charset="0"/>
                        </a:rPr>
                        <m:t>=(0.046625, 0.09325, 0.1875)</m:t>
                      </m:r>
                    </m:oMath>
                  </m:oMathPara>
                </a14:m>
                <a:endParaRPr lang="en-US" dirty="0"/>
              </a:p>
              <a:p>
                <a:endParaRPr lang="en-US" dirty="0"/>
              </a:p>
              <a:p>
                <a:r>
                  <a:rPr lang="en-US" dirty="0"/>
                  <a:t>Thus, the covariances are taken to be much shorter than given correlation lengths.</a:t>
                </a:r>
              </a:p>
              <a:p>
                <a:endParaRPr lang="en-US" dirty="0"/>
              </a:p>
            </p:txBody>
          </p:sp>
        </mc:Choice>
        <mc:Fallback xmlns="">
          <p:sp>
            <p:nvSpPr>
              <p:cNvPr id="5" name="TextBox 4">
                <a:extLst>
                  <a:ext uri="{FF2B5EF4-FFF2-40B4-BE49-F238E27FC236}">
                    <a16:creationId xmlns:a16="http://schemas.microsoft.com/office/drawing/2014/main" id="{206DF04F-8BF0-9877-1F85-E95CC67737B9}"/>
                  </a:ext>
                </a:extLst>
              </p:cNvPr>
              <p:cNvSpPr txBox="1">
                <a:spLocks noRot="1" noChangeAspect="1" noMove="1" noResize="1" noEditPoints="1" noAdjustHandles="1" noChangeArrowheads="1" noChangeShapeType="1" noTextEdit="1"/>
              </p:cNvSpPr>
              <p:nvPr/>
            </p:nvSpPr>
            <p:spPr>
              <a:xfrm>
                <a:off x="4902616" y="1421139"/>
                <a:ext cx="4182386" cy="2677656"/>
              </a:xfrm>
              <a:prstGeom prst="rect">
                <a:avLst/>
              </a:prstGeom>
              <a:blipFill>
                <a:blip r:embed="rId5"/>
                <a:stretch>
                  <a:fillRect l="-302" t="-472"/>
                </a:stretch>
              </a:blipFill>
            </p:spPr>
            <p:txBody>
              <a:bodyPr/>
              <a:lstStyle/>
              <a:p>
                <a:r>
                  <a:rPr lang="en-US">
                    <a:noFill/>
                  </a:rPr>
                  <a:t> </a:t>
                </a:r>
              </a:p>
            </p:txBody>
          </p:sp>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2" name="Google Shape;132;p18"/>
          <p:cNvSpPr txBox="1">
            <a:spLocks noGrp="1"/>
          </p:cNvSpPr>
          <p:nvPr>
            <p:ph type="body" idx="1"/>
          </p:nvPr>
        </p:nvSpPr>
        <p:spPr>
          <a:xfrm>
            <a:off x="726096" y="1367624"/>
            <a:ext cx="3777529" cy="2972351"/>
          </a:xfrm>
          <a:prstGeom prst="rect">
            <a:avLst/>
          </a:prstGeom>
        </p:spPr>
        <p:txBody>
          <a:bodyPr spcFirstLastPara="1" wrap="square" lIns="91425" tIns="91425" rIns="91425" bIns="91425" anchor="t" anchorCtr="0">
            <a:normAutofit/>
          </a:bodyPr>
          <a:lstStyle/>
          <a:p>
            <a:pPr marL="0" lvl="0" indent="0">
              <a:spcAft>
                <a:spcPts val="1200"/>
              </a:spcAft>
              <a:buNone/>
            </a:pPr>
            <a:endParaRPr lang="en-US" dirty="0"/>
          </a:p>
        </p:txBody>
      </p:sp>
      <p:sp>
        <p:nvSpPr>
          <p:cNvPr id="133" name="Google Shape;133;p18"/>
          <p:cNvSpPr txBox="1">
            <a:spLocks noGrp="1"/>
          </p:cNvSpPr>
          <p:nvPr>
            <p:ph type="body" idx="2"/>
          </p:nvPr>
        </p:nvSpPr>
        <p:spPr>
          <a:xfrm>
            <a:off x="4643604" y="1441199"/>
            <a:ext cx="3774300" cy="2898775"/>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dirty="0"/>
          </a:p>
        </p:txBody>
      </p:sp>
      <p:pic>
        <p:nvPicPr>
          <p:cNvPr id="2" name="Picture 1" descr="A graph of a function&#10;&#10;Description automatically generated">
            <a:extLst>
              <a:ext uri="{FF2B5EF4-FFF2-40B4-BE49-F238E27FC236}">
                <a16:creationId xmlns:a16="http://schemas.microsoft.com/office/drawing/2014/main" id="{E766CAC2-A7AC-D548-AC41-EA689E31E382}"/>
              </a:ext>
            </a:extLst>
          </p:cNvPr>
          <p:cNvPicPr>
            <a:picLocks noChangeAspect="1"/>
          </p:cNvPicPr>
          <p:nvPr/>
        </p:nvPicPr>
        <p:blipFill>
          <a:blip r:embed="rId3"/>
          <a:stretch>
            <a:fillRect/>
          </a:stretch>
        </p:blipFill>
        <p:spPr>
          <a:xfrm>
            <a:off x="726096" y="1367624"/>
            <a:ext cx="3757000" cy="2972350"/>
          </a:xfrm>
          <a:prstGeom prst="rect">
            <a:avLst/>
          </a:prstGeom>
        </p:spPr>
      </p:pic>
      <p:pic>
        <p:nvPicPr>
          <p:cNvPr id="4" name="Picture 3" descr="A graph of a function&#10;&#10;Description automatically generated">
            <a:extLst>
              <a:ext uri="{FF2B5EF4-FFF2-40B4-BE49-F238E27FC236}">
                <a16:creationId xmlns:a16="http://schemas.microsoft.com/office/drawing/2014/main" id="{BD5D4602-6A56-0719-8489-83A4F59B538F}"/>
              </a:ext>
            </a:extLst>
          </p:cNvPr>
          <p:cNvPicPr>
            <a:picLocks noChangeAspect="1"/>
          </p:cNvPicPr>
          <p:nvPr/>
        </p:nvPicPr>
        <p:blipFill>
          <a:blip r:embed="rId4"/>
          <a:stretch>
            <a:fillRect/>
          </a:stretch>
        </p:blipFill>
        <p:spPr>
          <a:xfrm>
            <a:off x="4660906" y="1360280"/>
            <a:ext cx="3552791" cy="296379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2" name="Google Shape;152;p21"/>
              <p:cNvSpPr txBox="1">
                <a:spLocks noGrp="1"/>
              </p:cNvSpPr>
              <p:nvPr>
                <p:ph type="body" idx="1"/>
              </p:nvPr>
            </p:nvSpPr>
            <p:spPr>
              <a:xfrm>
                <a:off x="636103" y="1335819"/>
                <a:ext cx="7951305" cy="3004156"/>
              </a:xfrm>
              <a:prstGeom prst="rect">
                <a:avLst/>
              </a:prstGeom>
            </p:spPr>
            <p:txBody>
              <a:bodyPr spcFirstLastPara="1" wrap="square" lIns="91425" tIns="91425" rIns="91425" bIns="91425" anchor="t" anchorCtr="0">
                <a:normAutofit/>
              </a:bodyPr>
              <a:lstStyle/>
              <a:p>
                <a:pPr marL="0" indent="0">
                  <a:spcAft>
                    <a:spcPts val="1200"/>
                  </a:spcAft>
                  <a:buNone/>
                </a:pPr>
                <a:r>
                  <a:rPr lang="en-US" sz="1400" dirty="0">
                    <a:latin typeface="Palatino Linotype" panose="02040502050505030304" pitchFamily="18" charset="0"/>
                    <a:ea typeface="Lato" panose="020F0502020204030203" pitchFamily="34" charset="0"/>
                    <a:cs typeface="Lato" panose="020F0502020204030203" pitchFamily="34" charset="0"/>
                  </a:rPr>
                  <a:t>In horizontal, the derived profile  (not a Gaussian any longer), can be described with not one, but three (or more) characteristic distances,</a:t>
                </a:r>
                <a14:m>
                  <m:oMath xmlns:m="http://schemas.openxmlformats.org/officeDocument/2006/math">
                    <m:d>
                      <m:dPr>
                        <m:ctrlPr>
                          <a:rPr lang="en-US" sz="1400" i="1" smtClean="0">
                            <a:latin typeface="Cambria Math" panose="02040503050406030204" pitchFamily="18" charset="0"/>
                            <a:cs typeface="Times New Roman" panose="02020603050405020304" pitchFamily="18" charset="0"/>
                          </a:rPr>
                        </m:ctrlPr>
                      </m:dPr>
                      <m:e>
                        <m:sSubSup>
                          <m:sSubSupPr>
                            <m:ctrlPr>
                              <a:rPr lang="en-US" sz="1400" i="1" smtClean="0">
                                <a:latin typeface="Cambria Math" panose="02040503050406030204" pitchFamily="18" charset="0"/>
                                <a:cs typeface="Times New Roman" panose="02020603050405020304" pitchFamily="18" charset="0"/>
                              </a:rPr>
                            </m:ctrlPr>
                          </m:sSubSupPr>
                          <m:e>
                            <m:r>
                              <a:rPr lang="en-US" sz="1400" i="1" smtClean="0">
                                <a:latin typeface="Cambria Math" panose="02040503050406030204" pitchFamily="18" charset="0"/>
                                <a:ea typeface="Cambria Math" panose="02040503050406030204" pitchFamily="18" charset="0"/>
                                <a:cs typeface="Times New Roman" panose="02020603050405020304" pitchFamily="18" charset="0"/>
                              </a:rPr>
                              <m:t>ℒ</m:t>
                            </m:r>
                          </m:e>
                          <m:sub>
                            <m:r>
                              <a:rPr lang="en-US" sz="1400" b="0" i="1" smtClean="0">
                                <a:latin typeface="Cambria Math" panose="02040503050406030204" pitchFamily="18" charset="0"/>
                                <a:cs typeface="Times New Roman" panose="02020603050405020304" pitchFamily="18" charset="0"/>
                              </a:rPr>
                              <m:t>𝑥</m:t>
                            </m:r>
                          </m:sub>
                          <m:sup>
                            <m:r>
                              <a:rPr lang="en-US" sz="1400" b="0" i="1" smtClean="0">
                                <a:latin typeface="Cambria Math" panose="02040503050406030204" pitchFamily="18" charset="0"/>
                                <a:cs typeface="Times New Roman" panose="02020603050405020304" pitchFamily="18" charset="0"/>
                              </a:rPr>
                              <m:t>1</m:t>
                            </m:r>
                          </m:sup>
                        </m:sSubSup>
                        <m:r>
                          <a:rPr lang="en-US" sz="1400" b="0" i="1" smtClean="0">
                            <a:latin typeface="Cambria Math" panose="02040503050406030204" pitchFamily="18" charset="0"/>
                            <a:cs typeface="Times New Roman" panose="02020603050405020304" pitchFamily="18" charset="0"/>
                          </a:rPr>
                          <m:t>,</m:t>
                        </m:r>
                        <m:sSubSup>
                          <m:sSubSupPr>
                            <m:ctrlPr>
                              <a:rPr lang="en-US" sz="1400" i="1">
                                <a:latin typeface="Cambria Math" panose="02040503050406030204" pitchFamily="18" charset="0"/>
                                <a:cs typeface="Times New Roman" panose="02020603050405020304" pitchFamily="18" charset="0"/>
                              </a:rPr>
                            </m:ctrlPr>
                          </m:sSubSupPr>
                          <m:e>
                            <m:r>
                              <a:rPr lang="en-US" sz="1400" i="1">
                                <a:latin typeface="Cambria Math" panose="02040503050406030204" pitchFamily="18" charset="0"/>
                                <a:ea typeface="Cambria Math" panose="02040503050406030204" pitchFamily="18" charset="0"/>
                                <a:cs typeface="Times New Roman" panose="02020603050405020304" pitchFamily="18" charset="0"/>
                              </a:rPr>
                              <m:t>ℒ</m:t>
                            </m:r>
                          </m:e>
                          <m:sub>
                            <m:r>
                              <a:rPr lang="en-US" sz="1400" i="1">
                                <a:latin typeface="Cambria Math" panose="02040503050406030204" pitchFamily="18" charset="0"/>
                                <a:cs typeface="Times New Roman" panose="02020603050405020304" pitchFamily="18" charset="0"/>
                              </a:rPr>
                              <m:t>𝑥</m:t>
                            </m:r>
                          </m:sub>
                          <m:sup>
                            <m:r>
                              <a:rPr lang="en-US" sz="1400" b="0" i="1" smtClean="0">
                                <a:latin typeface="Cambria Math" panose="02040503050406030204" pitchFamily="18" charset="0"/>
                                <a:cs typeface="Times New Roman" panose="02020603050405020304" pitchFamily="18" charset="0"/>
                              </a:rPr>
                              <m:t>2</m:t>
                            </m:r>
                          </m:sup>
                        </m:sSubSup>
                        <m:r>
                          <a:rPr lang="en-US" sz="1400" b="0" i="1" smtClean="0">
                            <a:latin typeface="Cambria Math" panose="02040503050406030204" pitchFamily="18" charset="0"/>
                            <a:cs typeface="Times New Roman" panose="02020603050405020304" pitchFamily="18" charset="0"/>
                          </a:rPr>
                          <m:t>,</m:t>
                        </m:r>
                        <m:sSubSup>
                          <m:sSubSupPr>
                            <m:ctrlPr>
                              <a:rPr lang="en-US" sz="1400" i="1">
                                <a:latin typeface="Cambria Math" panose="02040503050406030204" pitchFamily="18" charset="0"/>
                                <a:cs typeface="Times New Roman" panose="02020603050405020304" pitchFamily="18" charset="0"/>
                              </a:rPr>
                            </m:ctrlPr>
                          </m:sSubSupPr>
                          <m:e>
                            <m:r>
                              <a:rPr lang="en-US" sz="1400" i="1">
                                <a:latin typeface="Cambria Math" panose="02040503050406030204" pitchFamily="18" charset="0"/>
                                <a:ea typeface="Cambria Math" panose="02040503050406030204" pitchFamily="18" charset="0"/>
                                <a:cs typeface="Times New Roman" panose="02020603050405020304" pitchFamily="18" charset="0"/>
                              </a:rPr>
                              <m:t>ℒ</m:t>
                            </m:r>
                          </m:e>
                          <m:sub>
                            <m:r>
                              <a:rPr lang="en-US" sz="1400" i="1">
                                <a:latin typeface="Cambria Math" panose="02040503050406030204" pitchFamily="18" charset="0"/>
                                <a:cs typeface="Times New Roman" panose="02020603050405020304" pitchFamily="18" charset="0"/>
                              </a:rPr>
                              <m:t>𝑥</m:t>
                            </m:r>
                          </m:sub>
                          <m:sup>
                            <m:r>
                              <a:rPr lang="en-US" sz="1400" b="0" i="1" smtClean="0">
                                <a:latin typeface="Cambria Math" panose="02040503050406030204" pitchFamily="18" charset="0"/>
                                <a:cs typeface="Times New Roman" panose="02020603050405020304" pitchFamily="18" charset="0"/>
                              </a:rPr>
                              <m:t>3</m:t>
                            </m:r>
                          </m:sup>
                        </m:sSubSup>
                      </m:e>
                    </m:d>
                  </m:oMath>
                </a14:m>
                <a:r>
                  <a:rPr lang="en-US" sz="1400" dirty="0">
                    <a:latin typeface="Palatino Linotype" panose="02040502050505030304" pitchFamily="18" charset="0"/>
                    <a:ea typeface="Lato" panose="020F0502020204030203" pitchFamily="34" charset="0"/>
                    <a:cs typeface="Lato" panose="020F0502020204030203" pitchFamily="34" charset="0"/>
                  </a:rPr>
                  <a:t>, defined maybe as a half of e-folding distance, a e-folding distance and a double of it.   The same procedure in the vertical direction give us three additional characteristic distances </a:t>
                </a:r>
                <a14:m>
                  <m:oMath xmlns:m="http://schemas.openxmlformats.org/officeDocument/2006/math">
                    <m:d>
                      <m:dPr>
                        <m:ctrlPr>
                          <a:rPr lang="en-US" sz="1400" i="1">
                            <a:latin typeface="Cambria Math" panose="02040503050406030204" pitchFamily="18" charset="0"/>
                            <a:cs typeface="Times New Roman" panose="02020603050405020304" pitchFamily="18" charset="0"/>
                          </a:rPr>
                        </m:ctrlPr>
                      </m:dPr>
                      <m:e>
                        <m:sSubSup>
                          <m:sSubSupPr>
                            <m:ctrlPr>
                              <a:rPr lang="en-US" sz="1400" i="1">
                                <a:latin typeface="Cambria Math" panose="02040503050406030204" pitchFamily="18" charset="0"/>
                                <a:cs typeface="Times New Roman" panose="02020603050405020304" pitchFamily="18" charset="0"/>
                              </a:rPr>
                            </m:ctrlPr>
                          </m:sSubSupPr>
                          <m:e>
                            <m:r>
                              <a:rPr lang="en-US" sz="1400" i="1">
                                <a:latin typeface="Cambria Math" panose="02040503050406030204" pitchFamily="18" charset="0"/>
                                <a:ea typeface="Cambria Math" panose="02040503050406030204" pitchFamily="18" charset="0"/>
                                <a:cs typeface="Times New Roman" panose="02020603050405020304" pitchFamily="18" charset="0"/>
                              </a:rPr>
                              <m:t>ℒ</m:t>
                            </m:r>
                          </m:e>
                          <m:sub>
                            <m:r>
                              <a:rPr lang="en-US" sz="1400" b="0" i="1" smtClean="0">
                                <a:latin typeface="Cambria Math" panose="02040503050406030204" pitchFamily="18" charset="0"/>
                                <a:ea typeface="Cambria Math" panose="02040503050406030204" pitchFamily="18" charset="0"/>
                                <a:cs typeface="Times New Roman" panose="02020603050405020304" pitchFamily="18" charset="0"/>
                              </a:rPr>
                              <m:t>𝑧</m:t>
                            </m:r>
                          </m:sub>
                          <m:sup>
                            <m:r>
                              <a:rPr lang="en-US" sz="1400" i="1">
                                <a:latin typeface="Cambria Math" panose="02040503050406030204" pitchFamily="18" charset="0"/>
                                <a:cs typeface="Times New Roman" panose="02020603050405020304" pitchFamily="18" charset="0"/>
                              </a:rPr>
                              <m:t>1</m:t>
                            </m:r>
                          </m:sup>
                        </m:sSubSup>
                        <m:r>
                          <a:rPr lang="en-US" sz="1400" i="1">
                            <a:latin typeface="Cambria Math" panose="02040503050406030204" pitchFamily="18" charset="0"/>
                            <a:cs typeface="Times New Roman" panose="02020603050405020304" pitchFamily="18" charset="0"/>
                          </a:rPr>
                          <m:t>,</m:t>
                        </m:r>
                        <m:sSubSup>
                          <m:sSubSupPr>
                            <m:ctrlPr>
                              <a:rPr lang="en-US" sz="1400" i="1">
                                <a:latin typeface="Cambria Math" panose="02040503050406030204" pitchFamily="18" charset="0"/>
                                <a:cs typeface="Times New Roman" panose="02020603050405020304" pitchFamily="18" charset="0"/>
                              </a:rPr>
                            </m:ctrlPr>
                          </m:sSubSupPr>
                          <m:e>
                            <m:r>
                              <a:rPr lang="en-US" sz="1400" i="1">
                                <a:latin typeface="Cambria Math" panose="02040503050406030204" pitchFamily="18" charset="0"/>
                                <a:ea typeface="Cambria Math" panose="02040503050406030204" pitchFamily="18" charset="0"/>
                                <a:cs typeface="Times New Roman" panose="02020603050405020304" pitchFamily="18" charset="0"/>
                              </a:rPr>
                              <m:t>ℒ</m:t>
                            </m:r>
                          </m:e>
                          <m:sub>
                            <m:r>
                              <a:rPr lang="en-US" sz="1400" b="0" i="1" smtClean="0">
                                <a:latin typeface="Cambria Math" panose="02040503050406030204" pitchFamily="18" charset="0"/>
                                <a:ea typeface="Cambria Math" panose="02040503050406030204" pitchFamily="18" charset="0"/>
                                <a:cs typeface="Times New Roman" panose="02020603050405020304" pitchFamily="18" charset="0"/>
                              </a:rPr>
                              <m:t>𝑧</m:t>
                            </m:r>
                          </m:sub>
                          <m:sup>
                            <m:r>
                              <a:rPr lang="en-US" sz="1400" i="1">
                                <a:latin typeface="Cambria Math" panose="02040503050406030204" pitchFamily="18" charset="0"/>
                                <a:cs typeface="Times New Roman" panose="02020603050405020304" pitchFamily="18" charset="0"/>
                              </a:rPr>
                              <m:t>2</m:t>
                            </m:r>
                          </m:sup>
                        </m:sSubSup>
                        <m:r>
                          <a:rPr lang="en-US" sz="1400" i="1">
                            <a:latin typeface="Cambria Math" panose="02040503050406030204" pitchFamily="18" charset="0"/>
                            <a:cs typeface="Times New Roman" panose="02020603050405020304" pitchFamily="18" charset="0"/>
                          </a:rPr>
                          <m:t>,</m:t>
                        </m:r>
                        <m:sSubSup>
                          <m:sSubSupPr>
                            <m:ctrlPr>
                              <a:rPr lang="en-US" sz="1400" i="1">
                                <a:latin typeface="Cambria Math" panose="02040503050406030204" pitchFamily="18" charset="0"/>
                                <a:cs typeface="Times New Roman" panose="02020603050405020304" pitchFamily="18" charset="0"/>
                              </a:rPr>
                            </m:ctrlPr>
                          </m:sSubSupPr>
                          <m:e>
                            <m:r>
                              <a:rPr lang="en-US" sz="1400" i="1">
                                <a:latin typeface="Cambria Math" panose="02040503050406030204" pitchFamily="18" charset="0"/>
                                <a:ea typeface="Cambria Math" panose="02040503050406030204" pitchFamily="18" charset="0"/>
                                <a:cs typeface="Times New Roman" panose="02020603050405020304" pitchFamily="18" charset="0"/>
                              </a:rPr>
                              <m:t>ℒ</m:t>
                            </m:r>
                          </m:e>
                          <m:sub>
                            <m:r>
                              <a:rPr lang="en-US" sz="1400" b="0" i="1" smtClean="0">
                                <a:latin typeface="Cambria Math" panose="02040503050406030204" pitchFamily="18" charset="0"/>
                                <a:ea typeface="Cambria Math" panose="02040503050406030204" pitchFamily="18" charset="0"/>
                                <a:cs typeface="Times New Roman" panose="02020603050405020304" pitchFamily="18" charset="0"/>
                              </a:rPr>
                              <m:t>𝑧</m:t>
                            </m:r>
                          </m:sub>
                          <m:sup>
                            <m:r>
                              <a:rPr lang="en-US" sz="1400" i="1">
                                <a:latin typeface="Cambria Math" panose="02040503050406030204" pitchFamily="18" charset="0"/>
                                <a:cs typeface="Times New Roman" panose="02020603050405020304" pitchFamily="18" charset="0"/>
                              </a:rPr>
                              <m:t>3</m:t>
                            </m:r>
                          </m:sup>
                        </m:sSubSup>
                      </m:e>
                    </m:d>
                  </m:oMath>
                </a14:m>
                <a:r>
                  <a:rPr lang="en-US" sz="1400" dirty="0">
                    <a:latin typeface="Palatino Linotype" panose="02040502050505030304" pitchFamily="18" charset="0"/>
                    <a:ea typeface="Lato" panose="020F0502020204030203" pitchFamily="34" charset="0"/>
                    <a:cs typeface="Lato" panose="020F0502020204030203" pitchFamily="34" charset="0"/>
                  </a:rPr>
                  <a:t>.</a:t>
                </a:r>
              </a:p>
              <a:p>
                <a:pPr marL="0" indent="0">
                  <a:spcAft>
                    <a:spcPts val="1200"/>
                  </a:spcAft>
                  <a:buNone/>
                </a:pPr>
                <a:r>
                  <a:rPr lang="en-US" sz="1400" dirty="0">
                    <a:latin typeface="Palatino Linotype" panose="02040502050505030304" pitchFamily="18" charset="0"/>
                    <a:ea typeface="Lato" panose="020F0502020204030203" pitchFamily="34" charset="0"/>
                    <a:cs typeface="Lato" panose="020F0502020204030203" pitchFamily="34" charset="0"/>
                  </a:rPr>
                  <a:t>Thus, now we get 6 input variables to estimate 6 MGBF parameters:</a:t>
                </a:r>
              </a:p>
              <a:p>
                <a:pPr marL="0" indent="0">
                  <a:spcAft>
                    <a:spcPts val="1200"/>
                  </a:spcAft>
                  <a:buNone/>
                </a:pPr>
                <a:r>
                  <a:rPr lang="en-US" sz="1400" dirty="0">
                    <a:cs typeface="Times New Roman" panose="02020603050405020304" pitchFamily="18" charset="0"/>
                  </a:rPr>
                  <a:t>                                       </a:t>
                </a:r>
                <a14:m>
                  <m:oMath xmlns:m="http://schemas.openxmlformats.org/officeDocument/2006/math">
                    <m:d>
                      <m:dPr>
                        <m:ctrlPr>
                          <a:rPr lang="en-US" sz="1400" i="1" smtClean="0">
                            <a:latin typeface="Cambria Math" panose="02040503050406030204" pitchFamily="18" charset="0"/>
                            <a:cs typeface="Times New Roman" panose="02020603050405020304" pitchFamily="18" charset="0"/>
                          </a:rPr>
                        </m:ctrlPr>
                      </m:dPr>
                      <m:e>
                        <m:sSubSup>
                          <m:sSubSupPr>
                            <m:ctrlPr>
                              <a:rPr lang="en-US" sz="1400" i="1" smtClean="0">
                                <a:latin typeface="Cambria Math" panose="02040503050406030204" pitchFamily="18" charset="0"/>
                                <a:cs typeface="Times New Roman" panose="02020603050405020304" pitchFamily="18" charset="0"/>
                              </a:rPr>
                            </m:ctrlPr>
                          </m:sSubSupPr>
                          <m:e>
                            <m:r>
                              <a:rPr lang="en-US" sz="1400" i="1" smtClean="0">
                                <a:latin typeface="Cambria Math" panose="02040503050406030204" pitchFamily="18" charset="0"/>
                                <a:ea typeface="Cambria Math" panose="02040503050406030204" pitchFamily="18" charset="0"/>
                                <a:cs typeface="Times New Roman" panose="02020603050405020304" pitchFamily="18" charset="0"/>
                              </a:rPr>
                              <m:t>ℒ</m:t>
                            </m:r>
                          </m:e>
                          <m:sub>
                            <m:r>
                              <a:rPr lang="en-US" sz="1400" b="0" i="1" smtClean="0">
                                <a:latin typeface="Cambria Math" panose="02040503050406030204" pitchFamily="18" charset="0"/>
                                <a:cs typeface="Times New Roman" panose="02020603050405020304" pitchFamily="18" charset="0"/>
                              </a:rPr>
                              <m:t>𝑥</m:t>
                            </m:r>
                          </m:sub>
                          <m:sup>
                            <m:r>
                              <a:rPr lang="en-US" sz="1400" b="0" i="1" smtClean="0">
                                <a:latin typeface="Cambria Math" panose="02040503050406030204" pitchFamily="18" charset="0"/>
                                <a:cs typeface="Times New Roman" panose="02020603050405020304" pitchFamily="18" charset="0"/>
                              </a:rPr>
                              <m:t>1</m:t>
                            </m:r>
                          </m:sup>
                        </m:sSubSup>
                        <m:r>
                          <a:rPr lang="en-US" sz="1400" b="0" i="1" smtClean="0">
                            <a:latin typeface="Cambria Math" panose="02040503050406030204" pitchFamily="18" charset="0"/>
                            <a:cs typeface="Times New Roman" panose="02020603050405020304" pitchFamily="18" charset="0"/>
                          </a:rPr>
                          <m:t>,</m:t>
                        </m:r>
                        <m:sSubSup>
                          <m:sSubSupPr>
                            <m:ctrlPr>
                              <a:rPr lang="en-US" sz="1400" i="1">
                                <a:latin typeface="Cambria Math" panose="02040503050406030204" pitchFamily="18" charset="0"/>
                                <a:cs typeface="Times New Roman" panose="02020603050405020304" pitchFamily="18" charset="0"/>
                              </a:rPr>
                            </m:ctrlPr>
                          </m:sSubSupPr>
                          <m:e>
                            <m:r>
                              <a:rPr lang="en-US" sz="1400" i="1">
                                <a:latin typeface="Cambria Math" panose="02040503050406030204" pitchFamily="18" charset="0"/>
                                <a:ea typeface="Cambria Math" panose="02040503050406030204" pitchFamily="18" charset="0"/>
                                <a:cs typeface="Times New Roman" panose="02020603050405020304" pitchFamily="18" charset="0"/>
                              </a:rPr>
                              <m:t>ℒ</m:t>
                            </m:r>
                          </m:e>
                          <m:sub>
                            <m:r>
                              <a:rPr lang="en-US" sz="1400" i="1">
                                <a:latin typeface="Cambria Math" panose="02040503050406030204" pitchFamily="18" charset="0"/>
                                <a:cs typeface="Times New Roman" panose="02020603050405020304" pitchFamily="18" charset="0"/>
                              </a:rPr>
                              <m:t>𝑥</m:t>
                            </m:r>
                          </m:sub>
                          <m:sup>
                            <m:r>
                              <a:rPr lang="en-US" sz="1400" b="0" i="1" smtClean="0">
                                <a:latin typeface="Cambria Math" panose="02040503050406030204" pitchFamily="18" charset="0"/>
                                <a:cs typeface="Times New Roman" panose="02020603050405020304" pitchFamily="18" charset="0"/>
                              </a:rPr>
                              <m:t>2</m:t>
                            </m:r>
                          </m:sup>
                        </m:sSubSup>
                        <m:r>
                          <a:rPr lang="en-US" sz="1400" b="0" i="1" smtClean="0">
                            <a:latin typeface="Cambria Math" panose="02040503050406030204" pitchFamily="18" charset="0"/>
                            <a:cs typeface="Times New Roman" panose="02020603050405020304" pitchFamily="18" charset="0"/>
                          </a:rPr>
                          <m:t>,</m:t>
                        </m:r>
                        <m:sSubSup>
                          <m:sSubSupPr>
                            <m:ctrlPr>
                              <a:rPr lang="en-US" sz="1400" i="1">
                                <a:latin typeface="Cambria Math" panose="02040503050406030204" pitchFamily="18" charset="0"/>
                                <a:cs typeface="Times New Roman" panose="02020603050405020304" pitchFamily="18" charset="0"/>
                              </a:rPr>
                            </m:ctrlPr>
                          </m:sSubSupPr>
                          <m:e>
                            <m:r>
                              <a:rPr lang="en-US" sz="1400" i="1">
                                <a:latin typeface="Cambria Math" panose="02040503050406030204" pitchFamily="18" charset="0"/>
                                <a:ea typeface="Cambria Math" panose="02040503050406030204" pitchFamily="18" charset="0"/>
                                <a:cs typeface="Times New Roman" panose="02020603050405020304" pitchFamily="18" charset="0"/>
                              </a:rPr>
                              <m:t>ℒ</m:t>
                            </m:r>
                          </m:e>
                          <m:sub>
                            <m:r>
                              <a:rPr lang="en-US" sz="1400" i="1">
                                <a:latin typeface="Cambria Math" panose="02040503050406030204" pitchFamily="18" charset="0"/>
                                <a:cs typeface="Times New Roman" panose="02020603050405020304" pitchFamily="18" charset="0"/>
                              </a:rPr>
                              <m:t>𝑥</m:t>
                            </m:r>
                          </m:sub>
                          <m:sup>
                            <m:r>
                              <a:rPr lang="en-US" sz="1400" b="0" i="1" smtClean="0">
                                <a:latin typeface="Cambria Math" panose="02040503050406030204" pitchFamily="18" charset="0"/>
                                <a:cs typeface="Times New Roman" panose="02020603050405020304" pitchFamily="18" charset="0"/>
                              </a:rPr>
                              <m:t>3</m:t>
                            </m:r>
                          </m:sup>
                        </m:sSubSup>
                        <m:r>
                          <a:rPr lang="en-US" sz="1400" b="0" i="1" smtClean="0">
                            <a:latin typeface="Cambria Math" panose="02040503050406030204" pitchFamily="18" charset="0"/>
                            <a:cs typeface="Times New Roman" panose="02020603050405020304" pitchFamily="18" charset="0"/>
                          </a:rPr>
                          <m:t>,</m:t>
                        </m:r>
                        <m:sSubSup>
                          <m:sSubSupPr>
                            <m:ctrlPr>
                              <a:rPr lang="en-US" sz="1400" i="1">
                                <a:latin typeface="Cambria Math" panose="02040503050406030204" pitchFamily="18" charset="0"/>
                                <a:cs typeface="Times New Roman" panose="02020603050405020304" pitchFamily="18" charset="0"/>
                              </a:rPr>
                            </m:ctrlPr>
                          </m:sSubSupPr>
                          <m:e>
                            <m:r>
                              <a:rPr lang="en-US" sz="1400" i="1">
                                <a:latin typeface="Cambria Math" panose="02040503050406030204" pitchFamily="18" charset="0"/>
                                <a:ea typeface="Cambria Math" panose="02040503050406030204" pitchFamily="18" charset="0"/>
                                <a:cs typeface="Times New Roman" panose="02020603050405020304" pitchFamily="18" charset="0"/>
                              </a:rPr>
                              <m:t>ℒ</m:t>
                            </m:r>
                          </m:e>
                          <m:sub>
                            <m:r>
                              <a:rPr lang="en-US" sz="1400" i="1">
                                <a:latin typeface="Cambria Math" panose="02040503050406030204" pitchFamily="18" charset="0"/>
                                <a:ea typeface="Cambria Math" panose="02040503050406030204" pitchFamily="18" charset="0"/>
                                <a:cs typeface="Times New Roman" panose="02020603050405020304" pitchFamily="18" charset="0"/>
                              </a:rPr>
                              <m:t>𝑧</m:t>
                            </m:r>
                          </m:sub>
                          <m:sup>
                            <m:r>
                              <a:rPr lang="en-US" sz="1400" i="1">
                                <a:latin typeface="Cambria Math" panose="02040503050406030204" pitchFamily="18" charset="0"/>
                                <a:cs typeface="Times New Roman" panose="02020603050405020304" pitchFamily="18" charset="0"/>
                              </a:rPr>
                              <m:t>1</m:t>
                            </m:r>
                          </m:sup>
                        </m:sSubSup>
                        <m:r>
                          <a:rPr lang="en-US" sz="1400" i="1">
                            <a:latin typeface="Cambria Math" panose="02040503050406030204" pitchFamily="18" charset="0"/>
                            <a:cs typeface="Times New Roman" panose="02020603050405020304" pitchFamily="18" charset="0"/>
                          </a:rPr>
                          <m:t>,</m:t>
                        </m:r>
                        <m:sSubSup>
                          <m:sSubSupPr>
                            <m:ctrlPr>
                              <a:rPr lang="en-US" sz="1400" i="1">
                                <a:latin typeface="Cambria Math" panose="02040503050406030204" pitchFamily="18" charset="0"/>
                                <a:cs typeface="Times New Roman" panose="02020603050405020304" pitchFamily="18" charset="0"/>
                              </a:rPr>
                            </m:ctrlPr>
                          </m:sSubSupPr>
                          <m:e>
                            <m:r>
                              <a:rPr lang="en-US" sz="1400" i="1">
                                <a:latin typeface="Cambria Math" panose="02040503050406030204" pitchFamily="18" charset="0"/>
                                <a:ea typeface="Cambria Math" panose="02040503050406030204" pitchFamily="18" charset="0"/>
                                <a:cs typeface="Times New Roman" panose="02020603050405020304" pitchFamily="18" charset="0"/>
                              </a:rPr>
                              <m:t>ℒ</m:t>
                            </m:r>
                          </m:e>
                          <m:sub>
                            <m:r>
                              <a:rPr lang="en-US" sz="1400" i="1">
                                <a:latin typeface="Cambria Math" panose="02040503050406030204" pitchFamily="18" charset="0"/>
                                <a:ea typeface="Cambria Math" panose="02040503050406030204" pitchFamily="18" charset="0"/>
                                <a:cs typeface="Times New Roman" panose="02020603050405020304" pitchFamily="18" charset="0"/>
                              </a:rPr>
                              <m:t>𝑧</m:t>
                            </m:r>
                          </m:sub>
                          <m:sup>
                            <m:r>
                              <a:rPr lang="en-US" sz="1400" i="1">
                                <a:latin typeface="Cambria Math" panose="02040503050406030204" pitchFamily="18" charset="0"/>
                                <a:cs typeface="Times New Roman" panose="02020603050405020304" pitchFamily="18" charset="0"/>
                              </a:rPr>
                              <m:t>2</m:t>
                            </m:r>
                          </m:sup>
                        </m:sSubSup>
                        <m:r>
                          <a:rPr lang="en-US" sz="1400" i="1">
                            <a:latin typeface="Cambria Math" panose="02040503050406030204" pitchFamily="18" charset="0"/>
                            <a:cs typeface="Times New Roman" panose="02020603050405020304" pitchFamily="18" charset="0"/>
                          </a:rPr>
                          <m:t>,</m:t>
                        </m:r>
                        <m:sSubSup>
                          <m:sSubSupPr>
                            <m:ctrlPr>
                              <a:rPr lang="en-US" sz="1400" i="1">
                                <a:latin typeface="Cambria Math" panose="02040503050406030204" pitchFamily="18" charset="0"/>
                                <a:cs typeface="Times New Roman" panose="02020603050405020304" pitchFamily="18" charset="0"/>
                              </a:rPr>
                            </m:ctrlPr>
                          </m:sSubSupPr>
                          <m:e>
                            <m:r>
                              <a:rPr lang="en-US" sz="1400" i="1">
                                <a:latin typeface="Cambria Math" panose="02040503050406030204" pitchFamily="18" charset="0"/>
                                <a:ea typeface="Cambria Math" panose="02040503050406030204" pitchFamily="18" charset="0"/>
                                <a:cs typeface="Times New Roman" panose="02020603050405020304" pitchFamily="18" charset="0"/>
                              </a:rPr>
                              <m:t>ℒ</m:t>
                            </m:r>
                          </m:e>
                          <m:sub>
                            <m:r>
                              <a:rPr lang="en-US" sz="1400" i="1">
                                <a:latin typeface="Cambria Math" panose="02040503050406030204" pitchFamily="18" charset="0"/>
                                <a:ea typeface="Cambria Math" panose="02040503050406030204" pitchFamily="18" charset="0"/>
                                <a:cs typeface="Times New Roman" panose="02020603050405020304" pitchFamily="18" charset="0"/>
                              </a:rPr>
                              <m:t>𝑧</m:t>
                            </m:r>
                          </m:sub>
                          <m:sup>
                            <m:r>
                              <a:rPr lang="en-US" sz="1400" i="1">
                                <a:latin typeface="Cambria Math" panose="02040503050406030204" pitchFamily="18" charset="0"/>
                                <a:cs typeface="Times New Roman" panose="02020603050405020304" pitchFamily="18" charset="0"/>
                              </a:rPr>
                              <m:t>3</m:t>
                            </m:r>
                          </m:sup>
                        </m:sSubSup>
                      </m:e>
                    </m:d>
                    <m:r>
                      <a:rPr lang="en-US" sz="1400" b="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1400" dirty="0"/>
                  <a:t>(</a:t>
                </a:r>
                <a14:m>
                  <m:oMath xmlns:m="http://schemas.openxmlformats.org/officeDocument/2006/math">
                    <m:sSubSup>
                      <m:sSubSupPr>
                        <m:ctrlPr>
                          <a:rPr lang="en-US" sz="1400" i="1">
                            <a:solidFill>
                              <a:srgbClr val="C00000"/>
                            </a:solidFill>
                            <a:latin typeface="Cambria Math" panose="02040503050406030204" pitchFamily="18" charset="0"/>
                            <a:cs typeface="Times New Roman" panose="02020603050405020304" pitchFamily="18" charset="0"/>
                          </a:rPr>
                        </m:ctrlPr>
                      </m:sSubSupPr>
                      <m:e>
                        <m:r>
                          <a:rPr lang="en-US" sz="1400" i="1">
                            <a:solidFill>
                              <a:srgbClr val="C00000"/>
                            </a:solidFill>
                            <a:latin typeface="Cambria Math" panose="02040503050406030204" pitchFamily="18" charset="0"/>
                            <a:cs typeface="Times New Roman" panose="02020603050405020304" pitchFamily="18" charset="0"/>
                          </a:rPr>
                          <m:t>𝑎</m:t>
                        </m:r>
                      </m:e>
                      <m:sub>
                        <m:r>
                          <a:rPr lang="en-US" sz="1400" i="1">
                            <a:solidFill>
                              <a:srgbClr val="C00000"/>
                            </a:solidFill>
                            <a:latin typeface="Cambria Math" panose="02040503050406030204" pitchFamily="18" charset="0"/>
                            <a:cs typeface="Times New Roman" panose="02020603050405020304" pitchFamily="18" charset="0"/>
                          </a:rPr>
                          <m:t>0</m:t>
                        </m:r>
                      </m:sub>
                      <m:sup>
                        <m:r>
                          <a:rPr lang="en-US" sz="1400" i="1">
                            <a:solidFill>
                              <a:srgbClr val="C00000"/>
                            </a:solidFill>
                            <a:latin typeface="Cambria Math" panose="02040503050406030204" pitchFamily="18" charset="0"/>
                            <a:cs typeface="Times New Roman" panose="02020603050405020304" pitchFamily="18" charset="0"/>
                          </a:rPr>
                          <m:t>h</m:t>
                        </m:r>
                      </m:sup>
                    </m:sSubSup>
                    <m:r>
                      <a:rPr lang="en-US" sz="1400">
                        <a:solidFill>
                          <a:srgbClr val="C00000"/>
                        </a:solidFill>
                        <a:latin typeface="Cambria Math" panose="02040503050406030204" pitchFamily="18" charset="0"/>
                        <a:cs typeface="Times New Roman" panose="02020603050405020304" pitchFamily="18" charset="0"/>
                      </a:rPr>
                      <m:t>,</m:t>
                    </m:r>
                  </m:oMath>
                </a14:m>
                <a:r>
                  <a:rPr lang="en-US" sz="1400" dirty="0">
                    <a:latin typeface="Times New Roman" panose="02020603050405020304" pitchFamily="18" charset="0"/>
                    <a:cs typeface="Times New Roman" panose="02020603050405020304" pitchFamily="18" charset="0"/>
                  </a:rPr>
                  <a:t> </a:t>
                </a:r>
                <a14:m>
                  <m:oMath xmlns:m="http://schemas.openxmlformats.org/officeDocument/2006/math">
                    <m:sSubSup>
                      <m:sSubSupPr>
                        <m:ctrlPr>
                          <a:rPr lang="en-US" sz="1400" i="1">
                            <a:solidFill>
                              <a:srgbClr val="C00000"/>
                            </a:solidFill>
                            <a:latin typeface="Cambria Math" panose="02040503050406030204" pitchFamily="18" charset="0"/>
                            <a:cs typeface="Times New Roman" panose="02020603050405020304" pitchFamily="18" charset="0"/>
                          </a:rPr>
                        </m:ctrlPr>
                      </m:sSubSupPr>
                      <m:e>
                        <m:r>
                          <a:rPr lang="en-US" sz="1400" i="1">
                            <a:solidFill>
                              <a:srgbClr val="C00000"/>
                            </a:solidFill>
                            <a:latin typeface="Cambria Math" panose="02040503050406030204" pitchFamily="18" charset="0"/>
                            <a:cs typeface="Times New Roman" panose="02020603050405020304" pitchFamily="18" charset="0"/>
                          </a:rPr>
                          <m:t>𝑎</m:t>
                        </m:r>
                      </m:e>
                      <m:sub>
                        <m:r>
                          <a:rPr lang="en-US" sz="1400" i="1">
                            <a:solidFill>
                              <a:srgbClr val="C00000"/>
                            </a:solidFill>
                            <a:latin typeface="Cambria Math" panose="02040503050406030204" pitchFamily="18" charset="0"/>
                            <a:cs typeface="Times New Roman" panose="02020603050405020304" pitchFamily="18" charset="0"/>
                          </a:rPr>
                          <m:t>0</m:t>
                        </m:r>
                      </m:sub>
                      <m:sup>
                        <m:r>
                          <a:rPr lang="en-US" sz="1400" i="1">
                            <a:solidFill>
                              <a:srgbClr val="C00000"/>
                            </a:solidFill>
                            <a:latin typeface="Cambria Math" panose="02040503050406030204" pitchFamily="18" charset="0"/>
                            <a:cs typeface="Times New Roman" panose="02020603050405020304" pitchFamily="18" charset="0"/>
                          </a:rPr>
                          <m:t>𝑣</m:t>
                        </m:r>
                      </m:sup>
                    </m:sSubSup>
                    <m:r>
                      <a:rPr lang="en-US" sz="1400">
                        <a:solidFill>
                          <a:srgbClr val="C00000"/>
                        </a:solidFill>
                        <a:latin typeface="Cambria Math" panose="02040503050406030204" pitchFamily="18" charset="0"/>
                        <a:cs typeface="Times New Roman" panose="02020603050405020304" pitchFamily="18" charset="0"/>
                      </a:rPr>
                      <m:t>,</m:t>
                    </m:r>
                    <m:sSub>
                      <m:sSubPr>
                        <m:ctrlPr>
                          <a:rPr lang="en-US" sz="1400" i="1">
                            <a:solidFill>
                              <a:srgbClr val="C00000"/>
                            </a:solidFill>
                            <a:latin typeface="Cambria Math" panose="02040503050406030204" pitchFamily="18" charset="0"/>
                            <a:cs typeface="Times New Roman" panose="02020603050405020304" pitchFamily="18" charset="0"/>
                          </a:rPr>
                        </m:ctrlPr>
                      </m:sSubPr>
                      <m:e>
                        <m:r>
                          <a:rPr lang="en-US" sz="1400" i="1">
                            <a:solidFill>
                              <a:srgbClr val="C00000"/>
                            </a:solidFill>
                            <a:latin typeface="Cambria Math" panose="02040503050406030204" pitchFamily="18" charset="0"/>
                            <a:cs typeface="Times New Roman" panose="02020603050405020304" pitchFamily="18" charset="0"/>
                          </a:rPr>
                          <m:t>𝑤</m:t>
                        </m:r>
                      </m:e>
                      <m:sub>
                        <m:r>
                          <a:rPr lang="en-US" sz="1400" i="1">
                            <a:solidFill>
                              <a:srgbClr val="C00000"/>
                            </a:solidFill>
                            <a:latin typeface="Cambria Math" panose="02040503050406030204" pitchFamily="18" charset="0"/>
                            <a:cs typeface="Times New Roman" panose="02020603050405020304" pitchFamily="18" charset="0"/>
                          </a:rPr>
                          <m:t>1</m:t>
                        </m:r>
                      </m:sub>
                    </m:sSub>
                    <m:r>
                      <a:rPr lang="en-US" sz="1400" i="1">
                        <a:solidFill>
                          <a:srgbClr val="C00000"/>
                        </a:solidFill>
                        <a:latin typeface="Cambria Math" panose="02040503050406030204" pitchFamily="18" charset="0"/>
                        <a:cs typeface="Times New Roman" panose="02020603050405020304" pitchFamily="18" charset="0"/>
                      </a:rPr>
                      <m:t>,</m:t>
                    </m:r>
                    <m:sSub>
                      <m:sSubPr>
                        <m:ctrlPr>
                          <a:rPr lang="en-US" sz="1400" i="1">
                            <a:solidFill>
                              <a:srgbClr val="C00000"/>
                            </a:solidFill>
                            <a:latin typeface="Cambria Math" panose="02040503050406030204" pitchFamily="18" charset="0"/>
                            <a:cs typeface="Times New Roman" panose="02020603050405020304" pitchFamily="18" charset="0"/>
                          </a:rPr>
                        </m:ctrlPr>
                      </m:sSubPr>
                      <m:e>
                        <m:r>
                          <a:rPr lang="en-US" sz="1400" i="1">
                            <a:solidFill>
                              <a:srgbClr val="C00000"/>
                            </a:solidFill>
                            <a:latin typeface="Cambria Math" panose="02040503050406030204" pitchFamily="18" charset="0"/>
                            <a:cs typeface="Times New Roman" panose="02020603050405020304" pitchFamily="18" charset="0"/>
                          </a:rPr>
                          <m:t>𝑤</m:t>
                        </m:r>
                      </m:e>
                      <m:sub>
                        <m:r>
                          <a:rPr lang="en-US" sz="1400" i="1">
                            <a:solidFill>
                              <a:srgbClr val="C00000"/>
                            </a:solidFill>
                            <a:latin typeface="Cambria Math" panose="02040503050406030204" pitchFamily="18" charset="0"/>
                            <a:cs typeface="Times New Roman" panose="02020603050405020304" pitchFamily="18" charset="0"/>
                          </a:rPr>
                          <m:t>2</m:t>
                        </m:r>
                      </m:sub>
                    </m:sSub>
                    <m:r>
                      <a:rPr lang="en-US" sz="1400" i="1">
                        <a:solidFill>
                          <a:srgbClr val="C00000"/>
                        </a:solidFill>
                        <a:latin typeface="Cambria Math" panose="02040503050406030204" pitchFamily="18" charset="0"/>
                        <a:cs typeface="Times New Roman" panose="02020603050405020304" pitchFamily="18" charset="0"/>
                      </a:rPr>
                      <m:t>,</m:t>
                    </m:r>
                    <m:sSub>
                      <m:sSubPr>
                        <m:ctrlPr>
                          <a:rPr lang="en-US" sz="1400" i="1">
                            <a:solidFill>
                              <a:srgbClr val="C00000"/>
                            </a:solidFill>
                            <a:latin typeface="Cambria Math" panose="02040503050406030204" pitchFamily="18" charset="0"/>
                            <a:cs typeface="Times New Roman" panose="02020603050405020304" pitchFamily="18" charset="0"/>
                          </a:rPr>
                        </m:ctrlPr>
                      </m:sSubPr>
                      <m:e>
                        <m:r>
                          <a:rPr lang="en-US" sz="1400" i="1">
                            <a:solidFill>
                              <a:srgbClr val="C00000"/>
                            </a:solidFill>
                            <a:latin typeface="Cambria Math" panose="02040503050406030204" pitchFamily="18" charset="0"/>
                            <a:cs typeface="Times New Roman" panose="02020603050405020304" pitchFamily="18" charset="0"/>
                          </a:rPr>
                          <m:t>𝑤</m:t>
                        </m:r>
                      </m:e>
                      <m:sub>
                        <m:r>
                          <a:rPr lang="en-US" sz="1400" i="1">
                            <a:solidFill>
                              <a:srgbClr val="C00000"/>
                            </a:solidFill>
                            <a:latin typeface="Cambria Math" panose="02040503050406030204" pitchFamily="18" charset="0"/>
                            <a:cs typeface="Times New Roman" panose="02020603050405020304" pitchFamily="18" charset="0"/>
                          </a:rPr>
                          <m:t>3</m:t>
                        </m:r>
                      </m:sub>
                    </m:sSub>
                    <m:r>
                      <a:rPr lang="en-US" sz="1400" i="1">
                        <a:solidFill>
                          <a:srgbClr val="C00000"/>
                        </a:solidFill>
                        <a:latin typeface="Cambria Math" panose="02040503050406030204" pitchFamily="18" charset="0"/>
                        <a:cs typeface="Times New Roman" panose="02020603050405020304" pitchFamily="18" charset="0"/>
                      </a:rPr>
                      <m:t>,</m:t>
                    </m:r>
                    <m:sSub>
                      <m:sSubPr>
                        <m:ctrlPr>
                          <a:rPr lang="en-US" sz="1400" i="1">
                            <a:solidFill>
                              <a:srgbClr val="C00000"/>
                            </a:solidFill>
                            <a:latin typeface="Cambria Math" panose="02040503050406030204" pitchFamily="18" charset="0"/>
                            <a:cs typeface="Times New Roman" panose="02020603050405020304" pitchFamily="18" charset="0"/>
                          </a:rPr>
                        </m:ctrlPr>
                      </m:sSubPr>
                      <m:e>
                        <m:r>
                          <a:rPr lang="en-US" sz="1400" i="1">
                            <a:solidFill>
                              <a:srgbClr val="C00000"/>
                            </a:solidFill>
                            <a:latin typeface="Cambria Math" panose="02040503050406030204" pitchFamily="18" charset="0"/>
                            <a:cs typeface="Times New Roman" panose="02020603050405020304" pitchFamily="18" charset="0"/>
                          </a:rPr>
                          <m:t>𝑤</m:t>
                        </m:r>
                      </m:e>
                      <m:sub>
                        <m:r>
                          <a:rPr lang="en-US" sz="1400" i="1">
                            <a:solidFill>
                              <a:srgbClr val="C00000"/>
                            </a:solidFill>
                            <a:latin typeface="Cambria Math" panose="02040503050406030204" pitchFamily="18" charset="0"/>
                            <a:cs typeface="Times New Roman" panose="02020603050405020304" pitchFamily="18" charset="0"/>
                          </a:rPr>
                          <m:t>4</m:t>
                        </m:r>
                      </m:sub>
                    </m:sSub>
                  </m:oMath>
                </a14:m>
                <a:r>
                  <a:rPr lang="en-US" sz="1400" dirty="0"/>
                  <a:t>)  </a:t>
                </a:r>
              </a:p>
              <a:p>
                <a:pPr marL="0" indent="0">
                  <a:spcAft>
                    <a:spcPts val="1200"/>
                  </a:spcAft>
                  <a:buNone/>
                </a:pPr>
                <a:r>
                  <a:rPr lang="en-US" sz="1400" dirty="0">
                    <a:latin typeface="Palatino Linotype" panose="02040502050505030304" pitchFamily="18" charset="0"/>
                  </a:rPr>
                  <a:t>It seems that we now have enough information, but the question is how to do that!</a:t>
                </a:r>
              </a:p>
              <a:p>
                <a:pPr marL="0" indent="0">
                  <a:spcAft>
                    <a:spcPts val="1200"/>
                  </a:spcAft>
                  <a:buNone/>
                </a:pPr>
                <a:endParaRPr lang="en-US" sz="1400" dirty="0">
                  <a:latin typeface="Palatino Linotype" panose="02040502050505030304" pitchFamily="18" charset="0"/>
                  <a:ea typeface="Lato" panose="020F0502020204030203" pitchFamily="34" charset="0"/>
                  <a:cs typeface="Lato" panose="020F0502020204030203" pitchFamily="34" charset="0"/>
                </a:endParaRPr>
              </a:p>
              <a:p>
                <a:pPr marL="0" indent="0">
                  <a:spcAft>
                    <a:spcPts val="1200"/>
                  </a:spcAft>
                  <a:buNone/>
                </a:pPr>
                <a:endParaRPr lang="en-US" sz="1400" dirty="0">
                  <a:latin typeface="Lato" panose="020F0502020204030203" pitchFamily="34" charset="0"/>
                  <a:ea typeface="Lato" panose="020F0502020204030203" pitchFamily="34" charset="0"/>
                  <a:cs typeface="Lato" panose="020F0502020204030203" pitchFamily="34" charset="0"/>
                </a:endParaRPr>
              </a:p>
              <a:p>
                <a:pPr marL="0" indent="0">
                  <a:spcAft>
                    <a:spcPts val="1200"/>
                  </a:spcAft>
                  <a:buNone/>
                </a:pPr>
                <a:endParaRPr lang="en-US" sz="1400" dirty="0">
                  <a:latin typeface="Lato" panose="020F0502020204030203" pitchFamily="34" charset="0"/>
                  <a:ea typeface="Lato" panose="020F0502020204030203" pitchFamily="34" charset="0"/>
                  <a:cs typeface="Lato" panose="020F0502020204030203" pitchFamily="34" charset="0"/>
                </a:endParaRPr>
              </a:p>
              <a:p>
                <a:pPr marL="0" indent="0">
                  <a:spcAft>
                    <a:spcPts val="1200"/>
                  </a:spcAft>
                  <a:buNone/>
                </a:pPr>
                <a:endParaRPr lang="en-US" sz="1400" dirty="0">
                  <a:latin typeface="Lato" panose="020F0502020204030203" pitchFamily="34" charset="0"/>
                  <a:ea typeface="Lato" panose="020F0502020204030203" pitchFamily="34" charset="0"/>
                  <a:cs typeface="Lato" panose="020F0502020204030203" pitchFamily="34" charset="0"/>
                </a:endParaRPr>
              </a:p>
              <a:p>
                <a:pPr marL="0" indent="0">
                  <a:spcAft>
                    <a:spcPts val="1200"/>
                  </a:spcAft>
                  <a:buNone/>
                </a:pPr>
                <a:endParaRPr lang="en-US" sz="1400" dirty="0">
                  <a:latin typeface="Lato" panose="020F0502020204030203" pitchFamily="34" charset="0"/>
                  <a:ea typeface="Lato" panose="020F0502020204030203" pitchFamily="34" charset="0"/>
                  <a:cs typeface="Lato" panose="020F0502020204030203" pitchFamily="34" charset="0"/>
                </a:endParaRPr>
              </a:p>
              <a:p>
                <a:pPr marL="0" lvl="0" indent="0" algn="l" rtl="0">
                  <a:spcBef>
                    <a:spcPts val="0"/>
                  </a:spcBef>
                  <a:spcAft>
                    <a:spcPts val="1200"/>
                  </a:spcAft>
                  <a:buNone/>
                </a:pPr>
                <a:endParaRPr dirty="0"/>
              </a:p>
            </p:txBody>
          </p:sp>
        </mc:Choice>
        <mc:Fallback xmlns="">
          <p:sp>
            <p:nvSpPr>
              <p:cNvPr id="152" name="Google Shape;152;p21"/>
              <p:cNvSpPr txBox="1">
                <a:spLocks noGrp="1" noRot="1" noChangeAspect="1" noMove="1" noResize="1" noEditPoints="1" noAdjustHandles="1" noChangeArrowheads="1" noChangeShapeType="1" noTextEdit="1"/>
              </p:cNvSpPr>
              <p:nvPr>
                <p:ph type="body" idx="1"/>
              </p:nvPr>
            </p:nvSpPr>
            <p:spPr>
              <a:xfrm>
                <a:off x="636103" y="1335819"/>
                <a:ext cx="7951305" cy="3004156"/>
              </a:xfrm>
              <a:prstGeom prst="rect">
                <a:avLst/>
              </a:prstGeom>
              <a:blipFill>
                <a:blip r:embed="rId3"/>
                <a:stretch>
                  <a:fillRect l="-159" r="-318"/>
                </a:stretch>
              </a:blipFill>
            </p:spPr>
            <p:txBody>
              <a:bodyPr/>
              <a:lstStyle/>
              <a:p>
                <a:r>
                  <a:rPr lang="en-US">
                    <a:noFill/>
                  </a:rPr>
                  <a:t> </a:t>
                </a:r>
              </a:p>
            </p:txBody>
          </p:sp>
        </mc:Fallback>
      </mc:AlternateContent>
      <p:pic>
        <p:nvPicPr>
          <p:cNvPr id="2" name="Picture 1" descr="A cartoon character with a question mark&#10;&#10;Description automatically generated">
            <a:extLst>
              <a:ext uri="{FF2B5EF4-FFF2-40B4-BE49-F238E27FC236}">
                <a16:creationId xmlns:a16="http://schemas.microsoft.com/office/drawing/2014/main" id="{09213A5E-DBFE-0547-E0BB-93AF57E8EFAC}"/>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l="3795" r="-3" b="-3"/>
          <a:stretch/>
        </p:blipFill>
        <p:spPr>
          <a:xfrm>
            <a:off x="3800941" y="3583142"/>
            <a:ext cx="683376" cy="710331"/>
          </a:xfrm>
          <a:prstGeom prst="rect">
            <a:avLst/>
          </a:prstGeom>
        </p:spPr>
      </p:pic>
      <p:sp>
        <p:nvSpPr>
          <p:cNvPr id="3" name="Slide Number Placeholder 2">
            <a:extLst>
              <a:ext uri="{FF2B5EF4-FFF2-40B4-BE49-F238E27FC236}">
                <a16:creationId xmlns:a16="http://schemas.microsoft.com/office/drawing/2014/main" id="{DB77F57D-33C0-13B5-2C6B-83700A2FE2D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2" name="Google Shape;152;p21"/>
              <p:cNvSpPr txBox="1">
                <a:spLocks noGrp="1"/>
              </p:cNvSpPr>
              <p:nvPr>
                <p:ph type="body" idx="1"/>
              </p:nvPr>
            </p:nvSpPr>
            <p:spPr>
              <a:xfrm>
                <a:off x="652007" y="1470991"/>
                <a:ext cx="7766143" cy="3278860"/>
              </a:xfrm>
              <a:prstGeom prst="rect">
                <a:avLst/>
              </a:prstGeom>
            </p:spPr>
            <p:txBody>
              <a:bodyPr spcFirstLastPara="1" wrap="square" lIns="91425" tIns="91425" rIns="91425" bIns="91425" anchor="t" anchorCtr="0">
                <a:normAutofit fontScale="92500" lnSpcReduction="10000"/>
              </a:bodyPr>
              <a:lstStyle/>
              <a:p>
                <a:pPr marL="0" indent="0">
                  <a:spcAft>
                    <a:spcPts val="1200"/>
                  </a:spcAft>
                  <a:buNone/>
                </a:pPr>
                <a:r>
                  <a:rPr lang="en-US" sz="1400" dirty="0">
                    <a:latin typeface="Palatino Linotype" panose="02040502050505030304" pitchFamily="18" charset="0"/>
                  </a:rPr>
                  <a:t>We have found a solution in running a large series of tests with the standalone version of MGBF code</a:t>
                </a:r>
              </a:p>
              <a:p>
                <a:pPr marL="628650" lvl="1" indent="-171450">
                  <a:spcAft>
                    <a:spcPts val="1200"/>
                  </a:spcAft>
                </a:pPr>
                <a:r>
                  <a:rPr lang="en-US" sz="1200" dirty="0">
                    <a:latin typeface="Palatino Linotype" panose="02040502050505030304" pitchFamily="18" charset="0"/>
                  </a:rPr>
                  <a:t> </a:t>
                </a:r>
                <a:r>
                  <a:rPr lang="en-US" sz="1400" dirty="0">
                    <a:latin typeface="Palatino Linotype" panose="02040502050505030304" pitchFamily="18" charset="0"/>
                    <a:ea typeface="Lato" panose="020F0502020204030203" pitchFamily="34" charset="0"/>
                    <a:cs typeface="Lato" panose="020F0502020204030203" pitchFamily="34" charset="0"/>
                  </a:rPr>
                  <a:t>At the </a:t>
                </a:r>
                <a:r>
                  <a:rPr lang="en-US" sz="1400" dirty="0">
                    <a:solidFill>
                      <a:srgbClr val="0070C0"/>
                    </a:solidFill>
                    <a:latin typeface="Palatino Linotype" panose="02040502050505030304" pitchFamily="18" charset="0"/>
                    <a:ea typeface="Lato" panose="020F0502020204030203" pitchFamily="34" charset="0"/>
                    <a:cs typeface="Lato" panose="020F0502020204030203" pitchFamily="34" charset="0"/>
                  </a:rPr>
                  <a:t>same resolution and over the domain of same size </a:t>
                </a:r>
                <a:r>
                  <a:rPr lang="en-US" sz="1400" dirty="0">
                    <a:latin typeface="Palatino Linotype" panose="02040502050505030304" pitchFamily="18" charset="0"/>
                    <a:ea typeface="Lato" panose="020F0502020204030203" pitchFamily="34" charset="0"/>
                    <a:cs typeface="Lato" panose="020F0502020204030203" pitchFamily="34" charset="0"/>
                  </a:rPr>
                  <a:t>at which GSI will be applied</a:t>
                </a:r>
              </a:p>
              <a:p>
                <a:pPr marL="628650" lvl="1" indent="-171450">
                  <a:spcAft>
                    <a:spcPts val="1200"/>
                  </a:spcAft>
                </a:pPr>
                <a:r>
                  <a:rPr lang="en-US" sz="1400" dirty="0">
                    <a:latin typeface="Palatino Linotype" panose="02040502050505030304" pitchFamily="18" charset="0"/>
                    <a:ea typeface="Lato" panose="020F0502020204030203" pitchFamily="34" charset="0"/>
                    <a:cs typeface="Lato" panose="020F0502020204030203" pitchFamily="34" charset="0"/>
                  </a:rPr>
                  <a:t> Initialize each the run with </a:t>
                </a:r>
                <a:r>
                  <a:rPr lang="en-US" sz="1400" dirty="0">
                    <a:solidFill>
                      <a:srgbClr val="C00000"/>
                    </a:solidFill>
                    <a:latin typeface="Palatino Linotype" panose="02040502050505030304" pitchFamily="18" charset="0"/>
                    <a:ea typeface="Lato" panose="020F0502020204030203" pitchFamily="34" charset="0"/>
                    <a:cs typeface="Lato" panose="020F0502020204030203" pitchFamily="34" charset="0"/>
                  </a:rPr>
                  <a:t>a unit impulse</a:t>
                </a:r>
                <a:r>
                  <a:rPr lang="en-US" sz="1400" dirty="0">
                    <a:latin typeface="Palatino Linotype" panose="02040502050505030304" pitchFamily="18" charset="0"/>
                    <a:ea typeface="Lato" panose="020F0502020204030203" pitchFamily="34" charset="0"/>
                    <a:cs typeface="Lato" panose="020F0502020204030203" pitchFamily="34" charset="0"/>
                  </a:rPr>
                  <a:t> at a certain level</a:t>
                </a:r>
              </a:p>
              <a:p>
                <a:pPr marL="628650" lvl="1" indent="-171450">
                  <a:spcAft>
                    <a:spcPts val="1200"/>
                  </a:spcAft>
                </a:pPr>
                <a:r>
                  <a:rPr lang="en-US" sz="1400" dirty="0">
                    <a:latin typeface="Palatino Linotype" panose="02040502050505030304" pitchFamily="18" charset="0"/>
                    <a:ea typeface="Lato" panose="020F0502020204030203" pitchFamily="34" charset="0"/>
                    <a:cs typeface="Lato" panose="020F0502020204030203" pitchFamily="34" charset="0"/>
                  </a:rPr>
                  <a:t>Use slightly different inputs parameters </a:t>
                </a:r>
                <a:r>
                  <a:rPr lang="en-US" sz="1400" dirty="0"/>
                  <a:t>(</a:t>
                </a:r>
                <a14:m>
                  <m:oMath xmlns:m="http://schemas.openxmlformats.org/officeDocument/2006/math">
                    <m:sSubSup>
                      <m:sSubSupPr>
                        <m:ctrlPr>
                          <a:rPr lang="en-US" sz="1400" i="1">
                            <a:solidFill>
                              <a:srgbClr val="C00000"/>
                            </a:solidFill>
                            <a:latin typeface="Cambria Math" panose="02040503050406030204" pitchFamily="18" charset="0"/>
                            <a:cs typeface="Times New Roman" panose="02020603050405020304" pitchFamily="18" charset="0"/>
                          </a:rPr>
                        </m:ctrlPr>
                      </m:sSubSupPr>
                      <m:e>
                        <m:r>
                          <a:rPr lang="en-US" sz="1400" i="1">
                            <a:solidFill>
                              <a:srgbClr val="C00000"/>
                            </a:solidFill>
                            <a:latin typeface="Cambria Math" panose="02040503050406030204" pitchFamily="18" charset="0"/>
                            <a:cs typeface="Times New Roman" panose="02020603050405020304" pitchFamily="18" charset="0"/>
                          </a:rPr>
                          <m:t>𝑎</m:t>
                        </m:r>
                      </m:e>
                      <m:sub>
                        <m:r>
                          <a:rPr lang="en-US" sz="1400" i="1">
                            <a:solidFill>
                              <a:srgbClr val="C00000"/>
                            </a:solidFill>
                            <a:latin typeface="Cambria Math" panose="02040503050406030204" pitchFamily="18" charset="0"/>
                            <a:cs typeface="Times New Roman" panose="02020603050405020304" pitchFamily="18" charset="0"/>
                          </a:rPr>
                          <m:t>0</m:t>
                        </m:r>
                      </m:sub>
                      <m:sup>
                        <m:r>
                          <a:rPr lang="en-US" sz="1400" i="1">
                            <a:solidFill>
                              <a:srgbClr val="C00000"/>
                            </a:solidFill>
                            <a:latin typeface="Cambria Math" panose="02040503050406030204" pitchFamily="18" charset="0"/>
                            <a:cs typeface="Times New Roman" panose="02020603050405020304" pitchFamily="18" charset="0"/>
                          </a:rPr>
                          <m:t>h</m:t>
                        </m:r>
                      </m:sup>
                    </m:sSubSup>
                    <m:r>
                      <a:rPr lang="en-US" sz="1400">
                        <a:solidFill>
                          <a:srgbClr val="C00000"/>
                        </a:solidFill>
                        <a:latin typeface="Cambria Math" panose="02040503050406030204" pitchFamily="18" charset="0"/>
                        <a:cs typeface="Times New Roman" panose="02020603050405020304" pitchFamily="18" charset="0"/>
                      </a:rPr>
                      <m:t>,</m:t>
                    </m:r>
                  </m:oMath>
                </a14:m>
                <a:r>
                  <a:rPr lang="en-US" sz="1400" dirty="0">
                    <a:latin typeface="Times New Roman" panose="02020603050405020304" pitchFamily="18" charset="0"/>
                    <a:cs typeface="Times New Roman" panose="02020603050405020304" pitchFamily="18" charset="0"/>
                  </a:rPr>
                  <a:t> </a:t>
                </a:r>
                <a14:m>
                  <m:oMath xmlns:m="http://schemas.openxmlformats.org/officeDocument/2006/math">
                    <m:sSubSup>
                      <m:sSubSupPr>
                        <m:ctrlPr>
                          <a:rPr lang="en-US" sz="1400" i="1">
                            <a:solidFill>
                              <a:srgbClr val="C00000"/>
                            </a:solidFill>
                            <a:latin typeface="Cambria Math" panose="02040503050406030204" pitchFamily="18" charset="0"/>
                            <a:cs typeface="Times New Roman" panose="02020603050405020304" pitchFamily="18" charset="0"/>
                          </a:rPr>
                        </m:ctrlPr>
                      </m:sSubSupPr>
                      <m:e>
                        <m:r>
                          <a:rPr lang="en-US" sz="1400" i="1">
                            <a:solidFill>
                              <a:srgbClr val="C00000"/>
                            </a:solidFill>
                            <a:latin typeface="Cambria Math" panose="02040503050406030204" pitchFamily="18" charset="0"/>
                            <a:cs typeface="Times New Roman" panose="02020603050405020304" pitchFamily="18" charset="0"/>
                          </a:rPr>
                          <m:t>𝑎</m:t>
                        </m:r>
                      </m:e>
                      <m:sub>
                        <m:r>
                          <a:rPr lang="en-US" sz="1400" i="1">
                            <a:solidFill>
                              <a:srgbClr val="C00000"/>
                            </a:solidFill>
                            <a:latin typeface="Cambria Math" panose="02040503050406030204" pitchFamily="18" charset="0"/>
                            <a:cs typeface="Times New Roman" panose="02020603050405020304" pitchFamily="18" charset="0"/>
                          </a:rPr>
                          <m:t>0</m:t>
                        </m:r>
                      </m:sub>
                      <m:sup>
                        <m:r>
                          <a:rPr lang="en-US" sz="1400" i="1">
                            <a:solidFill>
                              <a:srgbClr val="C00000"/>
                            </a:solidFill>
                            <a:latin typeface="Cambria Math" panose="02040503050406030204" pitchFamily="18" charset="0"/>
                            <a:cs typeface="Times New Roman" panose="02020603050405020304" pitchFamily="18" charset="0"/>
                          </a:rPr>
                          <m:t>𝑣</m:t>
                        </m:r>
                      </m:sup>
                    </m:sSubSup>
                    <m:r>
                      <a:rPr lang="en-US" sz="1400">
                        <a:solidFill>
                          <a:srgbClr val="C00000"/>
                        </a:solidFill>
                        <a:latin typeface="Cambria Math" panose="02040503050406030204" pitchFamily="18" charset="0"/>
                        <a:cs typeface="Times New Roman" panose="02020603050405020304" pitchFamily="18" charset="0"/>
                      </a:rPr>
                      <m:t>,</m:t>
                    </m:r>
                    <m:sSub>
                      <m:sSubPr>
                        <m:ctrlPr>
                          <a:rPr lang="en-US" sz="1400" i="1">
                            <a:solidFill>
                              <a:srgbClr val="C00000"/>
                            </a:solidFill>
                            <a:latin typeface="Cambria Math" panose="02040503050406030204" pitchFamily="18" charset="0"/>
                            <a:cs typeface="Times New Roman" panose="02020603050405020304" pitchFamily="18" charset="0"/>
                          </a:rPr>
                        </m:ctrlPr>
                      </m:sSubPr>
                      <m:e>
                        <m:r>
                          <a:rPr lang="en-US" sz="1400" i="1">
                            <a:solidFill>
                              <a:srgbClr val="C00000"/>
                            </a:solidFill>
                            <a:latin typeface="Cambria Math" panose="02040503050406030204" pitchFamily="18" charset="0"/>
                            <a:cs typeface="Times New Roman" panose="02020603050405020304" pitchFamily="18" charset="0"/>
                          </a:rPr>
                          <m:t>𝑤</m:t>
                        </m:r>
                      </m:e>
                      <m:sub>
                        <m:r>
                          <a:rPr lang="en-US" sz="1400" i="1">
                            <a:solidFill>
                              <a:srgbClr val="C00000"/>
                            </a:solidFill>
                            <a:latin typeface="Cambria Math" panose="02040503050406030204" pitchFamily="18" charset="0"/>
                            <a:cs typeface="Times New Roman" panose="02020603050405020304" pitchFamily="18" charset="0"/>
                          </a:rPr>
                          <m:t>1</m:t>
                        </m:r>
                      </m:sub>
                    </m:sSub>
                    <m:r>
                      <a:rPr lang="en-US" sz="1400" i="1">
                        <a:solidFill>
                          <a:srgbClr val="C00000"/>
                        </a:solidFill>
                        <a:latin typeface="Cambria Math" panose="02040503050406030204" pitchFamily="18" charset="0"/>
                        <a:cs typeface="Times New Roman" panose="02020603050405020304" pitchFamily="18" charset="0"/>
                      </a:rPr>
                      <m:t>,</m:t>
                    </m:r>
                    <m:sSub>
                      <m:sSubPr>
                        <m:ctrlPr>
                          <a:rPr lang="en-US" sz="1400" i="1">
                            <a:solidFill>
                              <a:srgbClr val="C00000"/>
                            </a:solidFill>
                            <a:latin typeface="Cambria Math" panose="02040503050406030204" pitchFamily="18" charset="0"/>
                            <a:cs typeface="Times New Roman" panose="02020603050405020304" pitchFamily="18" charset="0"/>
                          </a:rPr>
                        </m:ctrlPr>
                      </m:sSubPr>
                      <m:e>
                        <m:r>
                          <a:rPr lang="en-US" sz="1400" i="1">
                            <a:solidFill>
                              <a:srgbClr val="C00000"/>
                            </a:solidFill>
                            <a:latin typeface="Cambria Math" panose="02040503050406030204" pitchFamily="18" charset="0"/>
                            <a:cs typeface="Times New Roman" panose="02020603050405020304" pitchFamily="18" charset="0"/>
                          </a:rPr>
                          <m:t>𝑤</m:t>
                        </m:r>
                      </m:e>
                      <m:sub>
                        <m:r>
                          <a:rPr lang="en-US" sz="1400" i="1">
                            <a:solidFill>
                              <a:srgbClr val="C00000"/>
                            </a:solidFill>
                            <a:latin typeface="Cambria Math" panose="02040503050406030204" pitchFamily="18" charset="0"/>
                            <a:cs typeface="Times New Roman" panose="02020603050405020304" pitchFamily="18" charset="0"/>
                          </a:rPr>
                          <m:t>2</m:t>
                        </m:r>
                      </m:sub>
                    </m:sSub>
                    <m:r>
                      <a:rPr lang="en-US" sz="1400" i="1">
                        <a:solidFill>
                          <a:srgbClr val="C00000"/>
                        </a:solidFill>
                        <a:latin typeface="Cambria Math" panose="02040503050406030204" pitchFamily="18" charset="0"/>
                        <a:cs typeface="Times New Roman" panose="02020603050405020304" pitchFamily="18" charset="0"/>
                      </a:rPr>
                      <m:t>,</m:t>
                    </m:r>
                    <m:sSub>
                      <m:sSubPr>
                        <m:ctrlPr>
                          <a:rPr lang="en-US" sz="1400" i="1">
                            <a:solidFill>
                              <a:srgbClr val="C00000"/>
                            </a:solidFill>
                            <a:latin typeface="Cambria Math" panose="02040503050406030204" pitchFamily="18" charset="0"/>
                            <a:cs typeface="Times New Roman" panose="02020603050405020304" pitchFamily="18" charset="0"/>
                          </a:rPr>
                        </m:ctrlPr>
                      </m:sSubPr>
                      <m:e>
                        <m:r>
                          <a:rPr lang="en-US" sz="1400" i="1">
                            <a:solidFill>
                              <a:srgbClr val="C00000"/>
                            </a:solidFill>
                            <a:latin typeface="Cambria Math" panose="02040503050406030204" pitchFamily="18" charset="0"/>
                            <a:cs typeface="Times New Roman" panose="02020603050405020304" pitchFamily="18" charset="0"/>
                          </a:rPr>
                          <m:t>𝑤</m:t>
                        </m:r>
                      </m:e>
                      <m:sub>
                        <m:r>
                          <a:rPr lang="en-US" sz="1400" i="1">
                            <a:solidFill>
                              <a:srgbClr val="C00000"/>
                            </a:solidFill>
                            <a:latin typeface="Cambria Math" panose="02040503050406030204" pitchFamily="18" charset="0"/>
                            <a:cs typeface="Times New Roman" panose="02020603050405020304" pitchFamily="18" charset="0"/>
                          </a:rPr>
                          <m:t>3</m:t>
                        </m:r>
                      </m:sub>
                    </m:sSub>
                    <m:r>
                      <a:rPr lang="en-US" sz="1400" i="1">
                        <a:solidFill>
                          <a:srgbClr val="C00000"/>
                        </a:solidFill>
                        <a:latin typeface="Cambria Math" panose="02040503050406030204" pitchFamily="18" charset="0"/>
                        <a:cs typeface="Times New Roman" panose="02020603050405020304" pitchFamily="18" charset="0"/>
                      </a:rPr>
                      <m:t>,</m:t>
                    </m:r>
                    <m:sSub>
                      <m:sSubPr>
                        <m:ctrlPr>
                          <a:rPr lang="en-US" sz="1400" i="1">
                            <a:solidFill>
                              <a:srgbClr val="C00000"/>
                            </a:solidFill>
                            <a:latin typeface="Cambria Math" panose="02040503050406030204" pitchFamily="18" charset="0"/>
                            <a:cs typeface="Times New Roman" panose="02020603050405020304" pitchFamily="18" charset="0"/>
                          </a:rPr>
                        </m:ctrlPr>
                      </m:sSubPr>
                      <m:e>
                        <m:r>
                          <a:rPr lang="en-US" sz="1400" i="1">
                            <a:solidFill>
                              <a:srgbClr val="C00000"/>
                            </a:solidFill>
                            <a:latin typeface="Cambria Math" panose="02040503050406030204" pitchFamily="18" charset="0"/>
                            <a:cs typeface="Times New Roman" panose="02020603050405020304" pitchFamily="18" charset="0"/>
                          </a:rPr>
                          <m:t>𝑤</m:t>
                        </m:r>
                      </m:e>
                      <m:sub>
                        <m:r>
                          <a:rPr lang="en-US" sz="1400" i="1">
                            <a:solidFill>
                              <a:srgbClr val="C00000"/>
                            </a:solidFill>
                            <a:latin typeface="Cambria Math" panose="02040503050406030204" pitchFamily="18" charset="0"/>
                            <a:cs typeface="Times New Roman" panose="02020603050405020304" pitchFamily="18" charset="0"/>
                          </a:rPr>
                          <m:t>4</m:t>
                        </m:r>
                      </m:sub>
                    </m:sSub>
                  </m:oMath>
                </a14:m>
                <a:r>
                  <a:rPr lang="en-US" sz="1400" dirty="0"/>
                  <a:t>)</a:t>
                </a:r>
                <a:r>
                  <a:rPr lang="en-US" sz="1400" dirty="0">
                    <a:ea typeface="Cambria Math" panose="02040503050406030204" pitchFamily="18" charset="0"/>
                    <a:cs typeface="Times New Roman" panose="02020603050405020304" pitchFamily="18" charset="0"/>
                  </a:rPr>
                  <a:t> </a:t>
                </a:r>
                <a:r>
                  <a:rPr lang="en-US" sz="1400" dirty="0">
                    <a:latin typeface="Palatino Linotype" panose="02040502050505030304" pitchFamily="18" charset="0"/>
                    <a:ea typeface="Lato" panose="020F0502020204030203" pitchFamily="34" charset="0"/>
                    <a:cs typeface="Lato" panose="020F0502020204030203" pitchFamily="34" charset="0"/>
                  </a:rPr>
                  <a:t>in each run</a:t>
                </a:r>
              </a:p>
              <a:p>
                <a:pPr marL="628650" lvl="1" indent="-171450">
                  <a:spcAft>
                    <a:spcPts val="1200"/>
                  </a:spcAft>
                </a:pPr>
                <a:r>
                  <a:rPr lang="en-US" sz="1400" dirty="0">
                    <a:latin typeface="Palatino Linotype" panose="02040502050505030304" pitchFamily="18" charset="0"/>
                    <a:ea typeface="Lato" panose="020F0502020204030203" pitchFamily="34" charset="0"/>
                    <a:cs typeface="Lato" panose="020F0502020204030203" pitchFamily="34" charset="0"/>
                  </a:rPr>
                  <a:t>Measure the same characteristic lengths of resulting covariance in each run, that is </a:t>
                </a:r>
                <a:r>
                  <a:rPr lang="en-US" sz="1400" dirty="0">
                    <a:solidFill>
                      <a:srgbClr val="C00000"/>
                    </a:solidFill>
                    <a:latin typeface="Palatino Linotype" panose="02040502050505030304" pitchFamily="18" charset="0"/>
                    <a:ea typeface="Lato" panose="020F0502020204030203" pitchFamily="34" charset="0"/>
                    <a:cs typeface="Lato" panose="020F0502020204030203" pitchFamily="34" charset="0"/>
                  </a:rPr>
                  <a:t>e-folding distance from the maximum</a:t>
                </a:r>
                <a:r>
                  <a:rPr lang="en-US" sz="1400" dirty="0">
                    <a:latin typeface="Palatino Linotype" panose="02040502050505030304" pitchFamily="18" charset="0"/>
                    <a:ea typeface="Lato" panose="020F0502020204030203" pitchFamily="34" charset="0"/>
                    <a:cs typeface="Lato" panose="020F0502020204030203" pitchFamily="34" charset="0"/>
                  </a:rPr>
                  <a:t>, </a:t>
                </a:r>
                <a:r>
                  <a:rPr lang="en-US" sz="1400" dirty="0">
                    <a:solidFill>
                      <a:srgbClr val="C00000"/>
                    </a:solidFill>
                    <a:latin typeface="Palatino Linotype" panose="02040502050505030304" pitchFamily="18" charset="0"/>
                    <a:ea typeface="Lato" panose="020F0502020204030203" pitchFamily="34" charset="0"/>
                    <a:cs typeface="Lato" panose="020F0502020204030203" pitchFamily="34" charset="0"/>
                  </a:rPr>
                  <a:t>one half </a:t>
                </a:r>
                <a:r>
                  <a:rPr lang="en-US" sz="1400" dirty="0">
                    <a:latin typeface="Palatino Linotype" panose="02040502050505030304" pitchFamily="18" charset="0"/>
                    <a:ea typeface="Lato" panose="020F0502020204030203" pitchFamily="34" charset="0"/>
                    <a:cs typeface="Lato" panose="020F0502020204030203" pitchFamily="34" charset="0"/>
                  </a:rPr>
                  <a:t>and </a:t>
                </a:r>
                <a:r>
                  <a:rPr lang="en-US" sz="1400" dirty="0">
                    <a:solidFill>
                      <a:srgbClr val="C00000"/>
                    </a:solidFill>
                    <a:latin typeface="Palatino Linotype" panose="02040502050505030304" pitchFamily="18" charset="0"/>
                    <a:ea typeface="Lato" panose="020F0502020204030203" pitchFamily="34" charset="0"/>
                    <a:cs typeface="Lato" panose="020F0502020204030203" pitchFamily="34" charset="0"/>
                  </a:rPr>
                  <a:t>one quarter </a:t>
                </a:r>
                <a:r>
                  <a:rPr lang="en-US" sz="1400" dirty="0">
                    <a:latin typeface="Palatino Linotype" panose="02040502050505030304" pitchFamily="18" charset="0"/>
                    <a:ea typeface="Lato" panose="020F0502020204030203" pitchFamily="34" charset="0"/>
                    <a:cs typeface="Lato" panose="020F0502020204030203" pitchFamily="34" charset="0"/>
                  </a:rPr>
                  <a:t>of it, both in horizontal and vertical directions:</a:t>
                </a:r>
              </a:p>
              <a:p>
                <a:pPr marL="457200" lvl="1" indent="0">
                  <a:spcAft>
                    <a:spcPts val="1200"/>
                  </a:spcAft>
                  <a:buNone/>
                </a:pPr>
                <a:r>
                  <a:rPr lang="en-US" sz="1400" dirty="0">
                    <a:cs typeface="Times New Roman" panose="02020603050405020304" pitchFamily="18" charset="0"/>
                  </a:rPr>
                  <a:t>                               </a:t>
                </a:r>
                <a:r>
                  <a:rPr lang="en-US" sz="1400" dirty="0"/>
                  <a:t>(</a:t>
                </a:r>
                <a14:m>
                  <m:oMath xmlns:m="http://schemas.openxmlformats.org/officeDocument/2006/math">
                    <m:sSubSup>
                      <m:sSubSupPr>
                        <m:ctrlPr>
                          <a:rPr lang="en-US" sz="1400" i="1">
                            <a:solidFill>
                              <a:srgbClr val="C00000"/>
                            </a:solidFill>
                            <a:latin typeface="Cambria Math" panose="02040503050406030204" pitchFamily="18" charset="0"/>
                            <a:cs typeface="Times New Roman" panose="02020603050405020304" pitchFamily="18" charset="0"/>
                          </a:rPr>
                        </m:ctrlPr>
                      </m:sSubSupPr>
                      <m:e>
                        <m:r>
                          <a:rPr lang="en-US" sz="1400" i="1">
                            <a:solidFill>
                              <a:srgbClr val="C00000"/>
                            </a:solidFill>
                            <a:latin typeface="Cambria Math" panose="02040503050406030204" pitchFamily="18" charset="0"/>
                            <a:cs typeface="Times New Roman" panose="02020603050405020304" pitchFamily="18" charset="0"/>
                          </a:rPr>
                          <m:t>𝑎</m:t>
                        </m:r>
                      </m:e>
                      <m:sub>
                        <m:r>
                          <a:rPr lang="en-US" sz="1400" i="1">
                            <a:solidFill>
                              <a:srgbClr val="C00000"/>
                            </a:solidFill>
                            <a:latin typeface="Cambria Math" panose="02040503050406030204" pitchFamily="18" charset="0"/>
                            <a:cs typeface="Times New Roman" panose="02020603050405020304" pitchFamily="18" charset="0"/>
                          </a:rPr>
                          <m:t>0</m:t>
                        </m:r>
                      </m:sub>
                      <m:sup>
                        <m:r>
                          <a:rPr lang="en-US" sz="1400" i="1">
                            <a:solidFill>
                              <a:srgbClr val="C00000"/>
                            </a:solidFill>
                            <a:latin typeface="Cambria Math" panose="02040503050406030204" pitchFamily="18" charset="0"/>
                            <a:cs typeface="Times New Roman" panose="02020603050405020304" pitchFamily="18" charset="0"/>
                          </a:rPr>
                          <m:t>h</m:t>
                        </m:r>
                      </m:sup>
                    </m:sSubSup>
                    <m:r>
                      <a:rPr lang="en-US" sz="1400">
                        <a:solidFill>
                          <a:srgbClr val="C00000"/>
                        </a:solidFill>
                        <a:latin typeface="Cambria Math" panose="02040503050406030204" pitchFamily="18" charset="0"/>
                        <a:cs typeface="Times New Roman" panose="02020603050405020304" pitchFamily="18" charset="0"/>
                      </a:rPr>
                      <m:t>,</m:t>
                    </m:r>
                  </m:oMath>
                </a14:m>
                <a:r>
                  <a:rPr lang="en-US" sz="1400" dirty="0">
                    <a:latin typeface="Times New Roman" panose="02020603050405020304" pitchFamily="18" charset="0"/>
                    <a:cs typeface="Times New Roman" panose="02020603050405020304" pitchFamily="18" charset="0"/>
                  </a:rPr>
                  <a:t> </a:t>
                </a:r>
                <a14:m>
                  <m:oMath xmlns:m="http://schemas.openxmlformats.org/officeDocument/2006/math">
                    <m:sSubSup>
                      <m:sSubSupPr>
                        <m:ctrlPr>
                          <a:rPr lang="en-US" sz="1400" i="1">
                            <a:solidFill>
                              <a:srgbClr val="C00000"/>
                            </a:solidFill>
                            <a:latin typeface="Cambria Math" panose="02040503050406030204" pitchFamily="18" charset="0"/>
                            <a:cs typeface="Times New Roman" panose="02020603050405020304" pitchFamily="18" charset="0"/>
                          </a:rPr>
                        </m:ctrlPr>
                      </m:sSubSupPr>
                      <m:e>
                        <m:r>
                          <a:rPr lang="en-US" sz="1400" i="1">
                            <a:solidFill>
                              <a:srgbClr val="C00000"/>
                            </a:solidFill>
                            <a:latin typeface="Cambria Math" panose="02040503050406030204" pitchFamily="18" charset="0"/>
                            <a:cs typeface="Times New Roman" panose="02020603050405020304" pitchFamily="18" charset="0"/>
                          </a:rPr>
                          <m:t>𝑎</m:t>
                        </m:r>
                      </m:e>
                      <m:sub>
                        <m:r>
                          <a:rPr lang="en-US" sz="1400" i="1">
                            <a:solidFill>
                              <a:srgbClr val="C00000"/>
                            </a:solidFill>
                            <a:latin typeface="Cambria Math" panose="02040503050406030204" pitchFamily="18" charset="0"/>
                            <a:cs typeface="Times New Roman" panose="02020603050405020304" pitchFamily="18" charset="0"/>
                          </a:rPr>
                          <m:t>0</m:t>
                        </m:r>
                      </m:sub>
                      <m:sup>
                        <m:r>
                          <a:rPr lang="en-US" sz="1400" i="1">
                            <a:solidFill>
                              <a:srgbClr val="C00000"/>
                            </a:solidFill>
                            <a:latin typeface="Cambria Math" panose="02040503050406030204" pitchFamily="18" charset="0"/>
                            <a:cs typeface="Times New Roman" panose="02020603050405020304" pitchFamily="18" charset="0"/>
                          </a:rPr>
                          <m:t>𝑣</m:t>
                        </m:r>
                      </m:sup>
                    </m:sSubSup>
                    <m:r>
                      <a:rPr lang="en-US" sz="1400">
                        <a:solidFill>
                          <a:srgbClr val="C00000"/>
                        </a:solidFill>
                        <a:latin typeface="Cambria Math" panose="02040503050406030204" pitchFamily="18" charset="0"/>
                        <a:cs typeface="Times New Roman" panose="02020603050405020304" pitchFamily="18" charset="0"/>
                      </a:rPr>
                      <m:t>,</m:t>
                    </m:r>
                    <m:sSub>
                      <m:sSubPr>
                        <m:ctrlPr>
                          <a:rPr lang="en-US" sz="1400" i="1">
                            <a:solidFill>
                              <a:srgbClr val="C00000"/>
                            </a:solidFill>
                            <a:latin typeface="Cambria Math" panose="02040503050406030204" pitchFamily="18" charset="0"/>
                            <a:cs typeface="Times New Roman" panose="02020603050405020304" pitchFamily="18" charset="0"/>
                          </a:rPr>
                        </m:ctrlPr>
                      </m:sSubPr>
                      <m:e>
                        <m:r>
                          <a:rPr lang="en-US" sz="1400" i="1">
                            <a:solidFill>
                              <a:srgbClr val="C00000"/>
                            </a:solidFill>
                            <a:latin typeface="Cambria Math" panose="02040503050406030204" pitchFamily="18" charset="0"/>
                            <a:cs typeface="Times New Roman" panose="02020603050405020304" pitchFamily="18" charset="0"/>
                          </a:rPr>
                          <m:t>𝑤</m:t>
                        </m:r>
                      </m:e>
                      <m:sub>
                        <m:r>
                          <a:rPr lang="en-US" sz="1400" i="1">
                            <a:solidFill>
                              <a:srgbClr val="C00000"/>
                            </a:solidFill>
                            <a:latin typeface="Cambria Math" panose="02040503050406030204" pitchFamily="18" charset="0"/>
                            <a:cs typeface="Times New Roman" panose="02020603050405020304" pitchFamily="18" charset="0"/>
                          </a:rPr>
                          <m:t>1</m:t>
                        </m:r>
                      </m:sub>
                    </m:sSub>
                    <m:r>
                      <a:rPr lang="en-US" sz="1400" i="1">
                        <a:solidFill>
                          <a:srgbClr val="C00000"/>
                        </a:solidFill>
                        <a:latin typeface="Cambria Math" panose="02040503050406030204" pitchFamily="18" charset="0"/>
                        <a:cs typeface="Times New Roman" panose="02020603050405020304" pitchFamily="18" charset="0"/>
                      </a:rPr>
                      <m:t>,</m:t>
                    </m:r>
                    <m:sSub>
                      <m:sSubPr>
                        <m:ctrlPr>
                          <a:rPr lang="en-US" sz="1400" i="1">
                            <a:solidFill>
                              <a:srgbClr val="C00000"/>
                            </a:solidFill>
                            <a:latin typeface="Cambria Math" panose="02040503050406030204" pitchFamily="18" charset="0"/>
                            <a:cs typeface="Times New Roman" panose="02020603050405020304" pitchFamily="18" charset="0"/>
                          </a:rPr>
                        </m:ctrlPr>
                      </m:sSubPr>
                      <m:e>
                        <m:r>
                          <a:rPr lang="en-US" sz="1400" i="1">
                            <a:solidFill>
                              <a:srgbClr val="C00000"/>
                            </a:solidFill>
                            <a:latin typeface="Cambria Math" panose="02040503050406030204" pitchFamily="18" charset="0"/>
                            <a:cs typeface="Times New Roman" panose="02020603050405020304" pitchFamily="18" charset="0"/>
                          </a:rPr>
                          <m:t>𝑤</m:t>
                        </m:r>
                      </m:e>
                      <m:sub>
                        <m:r>
                          <a:rPr lang="en-US" sz="1400" i="1">
                            <a:solidFill>
                              <a:srgbClr val="C00000"/>
                            </a:solidFill>
                            <a:latin typeface="Cambria Math" panose="02040503050406030204" pitchFamily="18" charset="0"/>
                            <a:cs typeface="Times New Roman" panose="02020603050405020304" pitchFamily="18" charset="0"/>
                          </a:rPr>
                          <m:t>2</m:t>
                        </m:r>
                      </m:sub>
                    </m:sSub>
                    <m:r>
                      <a:rPr lang="en-US" sz="1400" i="1">
                        <a:solidFill>
                          <a:srgbClr val="C00000"/>
                        </a:solidFill>
                        <a:latin typeface="Cambria Math" panose="02040503050406030204" pitchFamily="18" charset="0"/>
                        <a:cs typeface="Times New Roman" panose="02020603050405020304" pitchFamily="18" charset="0"/>
                      </a:rPr>
                      <m:t>,</m:t>
                    </m:r>
                    <m:sSub>
                      <m:sSubPr>
                        <m:ctrlPr>
                          <a:rPr lang="en-US" sz="1400" i="1">
                            <a:solidFill>
                              <a:srgbClr val="C00000"/>
                            </a:solidFill>
                            <a:latin typeface="Cambria Math" panose="02040503050406030204" pitchFamily="18" charset="0"/>
                            <a:cs typeface="Times New Roman" panose="02020603050405020304" pitchFamily="18" charset="0"/>
                          </a:rPr>
                        </m:ctrlPr>
                      </m:sSubPr>
                      <m:e>
                        <m:r>
                          <a:rPr lang="en-US" sz="1400" i="1">
                            <a:solidFill>
                              <a:srgbClr val="C00000"/>
                            </a:solidFill>
                            <a:latin typeface="Cambria Math" panose="02040503050406030204" pitchFamily="18" charset="0"/>
                            <a:cs typeface="Times New Roman" panose="02020603050405020304" pitchFamily="18" charset="0"/>
                          </a:rPr>
                          <m:t>𝑤</m:t>
                        </m:r>
                      </m:e>
                      <m:sub>
                        <m:r>
                          <a:rPr lang="en-US" sz="1400" i="1">
                            <a:solidFill>
                              <a:srgbClr val="C00000"/>
                            </a:solidFill>
                            <a:latin typeface="Cambria Math" panose="02040503050406030204" pitchFamily="18" charset="0"/>
                            <a:cs typeface="Times New Roman" panose="02020603050405020304" pitchFamily="18" charset="0"/>
                          </a:rPr>
                          <m:t>3</m:t>
                        </m:r>
                      </m:sub>
                    </m:sSub>
                    <m:r>
                      <a:rPr lang="en-US" sz="1400" i="1">
                        <a:solidFill>
                          <a:srgbClr val="C00000"/>
                        </a:solidFill>
                        <a:latin typeface="Cambria Math" panose="02040503050406030204" pitchFamily="18" charset="0"/>
                        <a:cs typeface="Times New Roman" panose="02020603050405020304" pitchFamily="18" charset="0"/>
                      </a:rPr>
                      <m:t>,</m:t>
                    </m:r>
                    <m:sSub>
                      <m:sSubPr>
                        <m:ctrlPr>
                          <a:rPr lang="en-US" sz="1400" i="1">
                            <a:solidFill>
                              <a:srgbClr val="C00000"/>
                            </a:solidFill>
                            <a:latin typeface="Cambria Math" panose="02040503050406030204" pitchFamily="18" charset="0"/>
                            <a:cs typeface="Times New Roman" panose="02020603050405020304" pitchFamily="18" charset="0"/>
                          </a:rPr>
                        </m:ctrlPr>
                      </m:sSubPr>
                      <m:e>
                        <m:r>
                          <a:rPr lang="en-US" sz="1400" i="1">
                            <a:solidFill>
                              <a:srgbClr val="C00000"/>
                            </a:solidFill>
                            <a:latin typeface="Cambria Math" panose="02040503050406030204" pitchFamily="18" charset="0"/>
                            <a:cs typeface="Times New Roman" panose="02020603050405020304" pitchFamily="18" charset="0"/>
                          </a:rPr>
                          <m:t>𝑤</m:t>
                        </m:r>
                      </m:e>
                      <m:sub>
                        <m:r>
                          <a:rPr lang="en-US" sz="1400" i="1">
                            <a:solidFill>
                              <a:srgbClr val="C00000"/>
                            </a:solidFill>
                            <a:latin typeface="Cambria Math" panose="02040503050406030204" pitchFamily="18" charset="0"/>
                            <a:cs typeface="Times New Roman" panose="02020603050405020304" pitchFamily="18" charset="0"/>
                          </a:rPr>
                          <m:t>4</m:t>
                        </m:r>
                      </m:sub>
                    </m:sSub>
                  </m:oMath>
                </a14:m>
                <a:r>
                  <a:rPr lang="en-US" sz="1400" dirty="0"/>
                  <a:t>)</a:t>
                </a:r>
                <a:r>
                  <a:rPr lang="en-US" sz="1400" dirty="0">
                    <a:ea typeface="Cambria Math" panose="02040503050406030204" pitchFamily="18" charset="0"/>
                    <a:cs typeface="Times New Roman" panose="02020603050405020304" pitchFamily="18" charset="0"/>
                  </a:rPr>
                  <a:t> </a:t>
                </a:r>
                <a14:m>
                  <m:oMath xmlns:m="http://schemas.openxmlformats.org/officeDocument/2006/math">
                    <m:r>
                      <a:rPr lang="en-US" sz="1400" i="1">
                        <a:latin typeface="Cambria Math" panose="02040503050406030204" pitchFamily="18" charset="0"/>
                        <a:ea typeface="Cambria Math" panose="02040503050406030204" pitchFamily="18" charset="0"/>
                        <a:cs typeface="Times New Roman" panose="02020603050405020304" pitchFamily="18" charset="0"/>
                      </a:rPr>
                      <m:t>→</m:t>
                    </m:r>
                  </m:oMath>
                </a14:m>
                <a:r>
                  <a:rPr lang="en-US" sz="1400" dirty="0">
                    <a:cs typeface="Times New Roman" panose="02020603050405020304" pitchFamily="18" charset="0"/>
                  </a:rPr>
                  <a:t> </a:t>
                </a:r>
                <a14:m>
                  <m:oMath xmlns:m="http://schemas.openxmlformats.org/officeDocument/2006/math">
                    <m:d>
                      <m:dPr>
                        <m:ctrlPr>
                          <a:rPr lang="en-US" sz="1400" i="1">
                            <a:latin typeface="Cambria Math" panose="02040503050406030204" pitchFamily="18" charset="0"/>
                            <a:cs typeface="Times New Roman" panose="02020603050405020304" pitchFamily="18" charset="0"/>
                          </a:rPr>
                        </m:ctrlPr>
                      </m:dPr>
                      <m:e>
                        <m:sSubSup>
                          <m:sSubSupPr>
                            <m:ctrlPr>
                              <a:rPr lang="en-US" sz="1400" i="1">
                                <a:latin typeface="Cambria Math" panose="02040503050406030204" pitchFamily="18" charset="0"/>
                                <a:cs typeface="Times New Roman" panose="02020603050405020304" pitchFamily="18" charset="0"/>
                              </a:rPr>
                            </m:ctrlPr>
                          </m:sSubSupPr>
                          <m:e>
                            <m:r>
                              <a:rPr lang="en-US" sz="1400" i="1" smtClean="0">
                                <a:latin typeface="Cambria Math" panose="02040503050406030204" pitchFamily="18" charset="0"/>
                                <a:ea typeface="Cambria Math" panose="02040503050406030204" pitchFamily="18" charset="0"/>
                                <a:cs typeface="Times New Roman" panose="02020603050405020304" pitchFamily="18" charset="0"/>
                              </a:rPr>
                              <m:t>𝜆</m:t>
                            </m:r>
                          </m:e>
                          <m:sub>
                            <m:r>
                              <a:rPr lang="en-US" sz="1400" i="1">
                                <a:latin typeface="Cambria Math" panose="02040503050406030204" pitchFamily="18" charset="0"/>
                                <a:cs typeface="Times New Roman" panose="02020603050405020304" pitchFamily="18" charset="0"/>
                              </a:rPr>
                              <m:t>𝑥</m:t>
                            </m:r>
                          </m:sub>
                          <m:sup>
                            <m:r>
                              <a:rPr lang="en-US" sz="1400" i="1">
                                <a:latin typeface="Cambria Math" panose="02040503050406030204" pitchFamily="18" charset="0"/>
                                <a:cs typeface="Times New Roman" panose="02020603050405020304" pitchFamily="18" charset="0"/>
                              </a:rPr>
                              <m:t>1</m:t>
                            </m:r>
                          </m:sup>
                        </m:sSubSup>
                        <m:r>
                          <a:rPr lang="en-US" sz="1400" i="1">
                            <a:latin typeface="Cambria Math" panose="02040503050406030204" pitchFamily="18" charset="0"/>
                            <a:cs typeface="Times New Roman" panose="02020603050405020304" pitchFamily="18" charset="0"/>
                          </a:rPr>
                          <m:t>,</m:t>
                        </m:r>
                        <m:sSubSup>
                          <m:sSubSupPr>
                            <m:ctrlPr>
                              <a:rPr lang="en-US" sz="1400" i="1">
                                <a:latin typeface="Cambria Math" panose="02040503050406030204" pitchFamily="18" charset="0"/>
                                <a:cs typeface="Times New Roman" panose="02020603050405020304" pitchFamily="18" charset="0"/>
                              </a:rPr>
                            </m:ctrlPr>
                          </m:sSubSupPr>
                          <m:e>
                            <m:r>
                              <a:rPr lang="en-US" sz="1400" i="1" smtClean="0">
                                <a:latin typeface="Cambria Math" panose="02040503050406030204" pitchFamily="18" charset="0"/>
                                <a:ea typeface="Cambria Math" panose="02040503050406030204" pitchFamily="18" charset="0"/>
                                <a:cs typeface="Times New Roman" panose="02020603050405020304" pitchFamily="18" charset="0"/>
                              </a:rPr>
                              <m:t>𝜆</m:t>
                            </m:r>
                          </m:e>
                          <m:sub>
                            <m:r>
                              <a:rPr lang="en-US" sz="1400" i="1">
                                <a:latin typeface="Cambria Math" panose="02040503050406030204" pitchFamily="18" charset="0"/>
                                <a:cs typeface="Times New Roman" panose="02020603050405020304" pitchFamily="18" charset="0"/>
                              </a:rPr>
                              <m:t>𝑥</m:t>
                            </m:r>
                          </m:sub>
                          <m:sup>
                            <m:r>
                              <a:rPr lang="en-US" sz="1400" i="1">
                                <a:latin typeface="Cambria Math" panose="02040503050406030204" pitchFamily="18" charset="0"/>
                                <a:cs typeface="Times New Roman" panose="02020603050405020304" pitchFamily="18" charset="0"/>
                              </a:rPr>
                              <m:t>2</m:t>
                            </m:r>
                          </m:sup>
                        </m:sSubSup>
                        <m:r>
                          <a:rPr lang="en-US" sz="1400" i="1">
                            <a:latin typeface="Cambria Math" panose="02040503050406030204" pitchFamily="18" charset="0"/>
                            <a:cs typeface="Times New Roman" panose="02020603050405020304" pitchFamily="18" charset="0"/>
                          </a:rPr>
                          <m:t>,</m:t>
                        </m:r>
                        <m:sSubSup>
                          <m:sSubSupPr>
                            <m:ctrlPr>
                              <a:rPr lang="en-US" sz="1400" i="1">
                                <a:latin typeface="Cambria Math" panose="02040503050406030204" pitchFamily="18" charset="0"/>
                                <a:cs typeface="Times New Roman" panose="02020603050405020304" pitchFamily="18" charset="0"/>
                              </a:rPr>
                            </m:ctrlPr>
                          </m:sSubSupPr>
                          <m:e>
                            <m:r>
                              <a:rPr lang="en-US" sz="1400" i="1">
                                <a:latin typeface="Cambria Math" panose="02040503050406030204" pitchFamily="18" charset="0"/>
                                <a:ea typeface="Cambria Math" panose="02040503050406030204" pitchFamily="18" charset="0"/>
                                <a:cs typeface="Times New Roman" panose="02020603050405020304" pitchFamily="18" charset="0"/>
                              </a:rPr>
                              <m:t>𝜆</m:t>
                            </m:r>
                          </m:e>
                          <m:sub>
                            <m:r>
                              <a:rPr lang="en-US" sz="1400" i="1">
                                <a:latin typeface="Cambria Math" panose="02040503050406030204" pitchFamily="18" charset="0"/>
                                <a:cs typeface="Times New Roman" panose="02020603050405020304" pitchFamily="18" charset="0"/>
                              </a:rPr>
                              <m:t>𝑥</m:t>
                            </m:r>
                          </m:sub>
                          <m:sup>
                            <m:r>
                              <a:rPr lang="en-US" sz="1400" i="1">
                                <a:latin typeface="Cambria Math" panose="02040503050406030204" pitchFamily="18" charset="0"/>
                                <a:cs typeface="Times New Roman" panose="02020603050405020304" pitchFamily="18" charset="0"/>
                              </a:rPr>
                              <m:t>3</m:t>
                            </m:r>
                          </m:sup>
                        </m:sSubSup>
                        <m:r>
                          <a:rPr lang="en-US" sz="1400" i="1">
                            <a:latin typeface="Cambria Math" panose="02040503050406030204" pitchFamily="18" charset="0"/>
                            <a:cs typeface="Times New Roman" panose="02020603050405020304" pitchFamily="18" charset="0"/>
                          </a:rPr>
                          <m:t>,</m:t>
                        </m:r>
                        <m:sSubSup>
                          <m:sSubSupPr>
                            <m:ctrlPr>
                              <a:rPr lang="en-US" sz="1400" i="1">
                                <a:latin typeface="Cambria Math" panose="02040503050406030204" pitchFamily="18" charset="0"/>
                                <a:cs typeface="Times New Roman" panose="02020603050405020304" pitchFamily="18" charset="0"/>
                              </a:rPr>
                            </m:ctrlPr>
                          </m:sSubSupPr>
                          <m:e>
                            <m:r>
                              <a:rPr lang="en-US" sz="1400" i="1" smtClean="0">
                                <a:latin typeface="Cambria Math" panose="02040503050406030204" pitchFamily="18" charset="0"/>
                                <a:ea typeface="Cambria Math" panose="02040503050406030204" pitchFamily="18" charset="0"/>
                                <a:cs typeface="Times New Roman" panose="02020603050405020304" pitchFamily="18" charset="0"/>
                              </a:rPr>
                              <m:t>°</m:t>
                            </m:r>
                            <m:r>
                              <a:rPr lang="en-US" sz="1400" i="1" smtClean="0">
                                <a:latin typeface="Cambria Math" panose="02040503050406030204" pitchFamily="18" charset="0"/>
                                <a:ea typeface="Cambria Math" panose="02040503050406030204" pitchFamily="18" charset="0"/>
                                <a:cs typeface="Times New Roman" panose="02020603050405020304" pitchFamily="18" charset="0"/>
                              </a:rPr>
                              <m:t>𝜆</m:t>
                            </m:r>
                          </m:e>
                          <m:sub>
                            <m:r>
                              <a:rPr lang="en-US" sz="1400" i="1">
                                <a:latin typeface="Cambria Math" panose="02040503050406030204" pitchFamily="18" charset="0"/>
                                <a:ea typeface="Cambria Math" panose="02040503050406030204" pitchFamily="18" charset="0"/>
                                <a:cs typeface="Times New Roman" panose="02020603050405020304" pitchFamily="18" charset="0"/>
                              </a:rPr>
                              <m:t>𝑧</m:t>
                            </m:r>
                          </m:sub>
                          <m:sup>
                            <m:r>
                              <a:rPr lang="en-US" sz="1400" i="1">
                                <a:latin typeface="Cambria Math" panose="02040503050406030204" pitchFamily="18" charset="0"/>
                                <a:cs typeface="Times New Roman" panose="02020603050405020304" pitchFamily="18" charset="0"/>
                              </a:rPr>
                              <m:t>1</m:t>
                            </m:r>
                          </m:sup>
                        </m:sSubSup>
                        <m:r>
                          <a:rPr lang="en-US" sz="1400" i="1">
                            <a:latin typeface="Cambria Math" panose="02040503050406030204" pitchFamily="18" charset="0"/>
                            <a:cs typeface="Times New Roman" panose="02020603050405020304" pitchFamily="18" charset="0"/>
                          </a:rPr>
                          <m:t>,</m:t>
                        </m:r>
                        <m:sSubSup>
                          <m:sSubSupPr>
                            <m:ctrlPr>
                              <a:rPr lang="en-US" sz="1400" i="1">
                                <a:latin typeface="Cambria Math" panose="02040503050406030204" pitchFamily="18" charset="0"/>
                                <a:cs typeface="Times New Roman" panose="02020603050405020304" pitchFamily="18" charset="0"/>
                              </a:rPr>
                            </m:ctrlPr>
                          </m:sSubSupPr>
                          <m:e>
                            <m:r>
                              <a:rPr lang="en-US" sz="1400" i="1">
                                <a:latin typeface="Cambria Math" panose="02040503050406030204" pitchFamily="18" charset="0"/>
                                <a:ea typeface="Cambria Math" panose="02040503050406030204" pitchFamily="18" charset="0"/>
                                <a:cs typeface="Times New Roman" panose="02020603050405020304" pitchFamily="18" charset="0"/>
                              </a:rPr>
                              <m:t>𝜆</m:t>
                            </m:r>
                          </m:e>
                          <m:sub>
                            <m:r>
                              <a:rPr lang="en-US" sz="1400" i="1">
                                <a:latin typeface="Cambria Math" panose="02040503050406030204" pitchFamily="18" charset="0"/>
                                <a:ea typeface="Cambria Math" panose="02040503050406030204" pitchFamily="18" charset="0"/>
                                <a:cs typeface="Times New Roman" panose="02020603050405020304" pitchFamily="18" charset="0"/>
                              </a:rPr>
                              <m:t>𝑧</m:t>
                            </m:r>
                          </m:sub>
                          <m:sup>
                            <m:r>
                              <a:rPr lang="en-US" sz="1400" i="1">
                                <a:latin typeface="Cambria Math" panose="02040503050406030204" pitchFamily="18" charset="0"/>
                                <a:cs typeface="Times New Roman" panose="02020603050405020304" pitchFamily="18" charset="0"/>
                              </a:rPr>
                              <m:t>2</m:t>
                            </m:r>
                          </m:sup>
                        </m:sSubSup>
                        <m:r>
                          <a:rPr lang="en-US" sz="1400" i="1">
                            <a:latin typeface="Cambria Math" panose="02040503050406030204" pitchFamily="18" charset="0"/>
                            <a:cs typeface="Times New Roman" panose="02020603050405020304" pitchFamily="18" charset="0"/>
                          </a:rPr>
                          <m:t>,</m:t>
                        </m:r>
                        <m:sSubSup>
                          <m:sSubSupPr>
                            <m:ctrlPr>
                              <a:rPr lang="en-US" sz="1400" i="1">
                                <a:latin typeface="Cambria Math" panose="02040503050406030204" pitchFamily="18" charset="0"/>
                                <a:cs typeface="Times New Roman" panose="02020603050405020304" pitchFamily="18" charset="0"/>
                              </a:rPr>
                            </m:ctrlPr>
                          </m:sSubSupPr>
                          <m:e>
                            <m:r>
                              <a:rPr lang="en-US" sz="1400" i="1">
                                <a:latin typeface="Cambria Math" panose="02040503050406030204" pitchFamily="18" charset="0"/>
                                <a:ea typeface="Cambria Math" panose="02040503050406030204" pitchFamily="18" charset="0"/>
                                <a:cs typeface="Times New Roman" panose="02020603050405020304" pitchFamily="18" charset="0"/>
                              </a:rPr>
                              <m:t>𝜆</m:t>
                            </m:r>
                          </m:e>
                          <m:sub>
                            <m:r>
                              <a:rPr lang="en-US" sz="1400" i="1">
                                <a:latin typeface="Cambria Math" panose="02040503050406030204" pitchFamily="18" charset="0"/>
                                <a:ea typeface="Cambria Math" panose="02040503050406030204" pitchFamily="18" charset="0"/>
                                <a:cs typeface="Times New Roman" panose="02020603050405020304" pitchFamily="18" charset="0"/>
                              </a:rPr>
                              <m:t>𝑧</m:t>
                            </m:r>
                          </m:sub>
                          <m:sup>
                            <m:r>
                              <a:rPr lang="en-US" sz="1400" i="1">
                                <a:latin typeface="Cambria Math" panose="02040503050406030204" pitchFamily="18" charset="0"/>
                                <a:cs typeface="Times New Roman" panose="02020603050405020304" pitchFamily="18" charset="0"/>
                              </a:rPr>
                              <m:t>3</m:t>
                            </m:r>
                          </m:sup>
                        </m:sSubSup>
                      </m:e>
                    </m:d>
                  </m:oMath>
                </a14:m>
                <a:endParaRPr lang="en-US" sz="1400" dirty="0">
                  <a:latin typeface="Lato" panose="020F0502020204030203" pitchFamily="34" charset="0"/>
                  <a:ea typeface="Lato" panose="020F0502020204030203" pitchFamily="34" charset="0"/>
                  <a:cs typeface="Lato" panose="020F0502020204030203" pitchFamily="34" charset="0"/>
                </a:endParaRPr>
              </a:p>
              <a:p>
                <a:pPr marL="628650" lvl="1" indent="-171450">
                  <a:spcAft>
                    <a:spcPts val="1200"/>
                  </a:spcAft>
                </a:pPr>
                <a:r>
                  <a:rPr lang="en-US" sz="1400" dirty="0">
                    <a:latin typeface="Palatino Linotype" panose="02040502050505030304" pitchFamily="18" charset="0"/>
                    <a:ea typeface="Lato" panose="020F0502020204030203" pitchFamily="34" charset="0"/>
                    <a:cs typeface="Lato" panose="020F0502020204030203" pitchFamily="34" charset="0"/>
                  </a:rPr>
                  <a:t>In addition, it is important to measure the maximum value of the covariance </a:t>
                </a:r>
                <a14:m>
                  <m:oMath xmlns:m="http://schemas.openxmlformats.org/officeDocument/2006/math">
                    <m:d>
                      <m:dPr>
                        <m:ctrlPr>
                          <a:rPr lang="en-US" sz="1400" i="1" smtClean="0">
                            <a:latin typeface="Cambria Math" panose="02040503050406030204" pitchFamily="18" charset="0"/>
                            <a:ea typeface="Lato" panose="020F0502020204030203" pitchFamily="34" charset="0"/>
                            <a:cs typeface="Lato" panose="020F0502020204030203" pitchFamily="34" charset="0"/>
                          </a:rPr>
                        </m:ctrlPr>
                      </m:dPr>
                      <m:e>
                        <m:sSub>
                          <m:sSubPr>
                            <m:ctrlPr>
                              <a:rPr lang="en-US" sz="1400" i="1">
                                <a:latin typeface="Cambria Math" panose="02040503050406030204" pitchFamily="18" charset="0"/>
                                <a:ea typeface="Lato" panose="020F0502020204030203" pitchFamily="34" charset="0"/>
                                <a:cs typeface="Lato" panose="020F0502020204030203" pitchFamily="34" charset="0"/>
                              </a:rPr>
                            </m:ctrlPr>
                          </m:sSubPr>
                          <m:e>
                            <m:r>
                              <a:rPr lang="en-US" sz="1400" i="1" smtClean="0">
                                <a:latin typeface="Cambria Math" panose="02040503050406030204" pitchFamily="18" charset="0"/>
                                <a:ea typeface="Cambria Math" panose="02040503050406030204" pitchFamily="18" charset="0"/>
                                <a:cs typeface="Lato" panose="020F0502020204030203" pitchFamily="34" charset="0"/>
                              </a:rPr>
                              <m:t>𝜓</m:t>
                            </m:r>
                          </m:e>
                          <m:sub>
                            <m:r>
                              <a:rPr lang="en-US" sz="1400" b="0" i="1" smtClean="0">
                                <a:latin typeface="Cambria Math" panose="02040503050406030204" pitchFamily="18" charset="0"/>
                                <a:ea typeface="Lato" panose="020F0502020204030203" pitchFamily="34" charset="0"/>
                                <a:cs typeface="Lato" panose="020F0502020204030203" pitchFamily="34" charset="0"/>
                              </a:rPr>
                              <m:t>𝑚𝑎𝑥</m:t>
                            </m:r>
                          </m:sub>
                        </m:sSub>
                      </m:e>
                    </m:d>
                  </m:oMath>
                </a14:m>
                <a:endParaRPr lang="en-US" sz="1200" dirty="0">
                  <a:latin typeface="Lato" panose="020F0502020204030203" pitchFamily="34" charset="0"/>
                  <a:ea typeface="Lato" panose="020F0502020204030203" pitchFamily="34" charset="0"/>
                  <a:cs typeface="Lato" panose="020F0502020204030203" pitchFamily="34" charset="0"/>
                </a:endParaRPr>
              </a:p>
              <a:p>
                <a:pPr marL="457200" lvl="1" indent="0">
                  <a:spcAft>
                    <a:spcPts val="1200"/>
                  </a:spcAft>
                  <a:buNone/>
                </a:pPr>
                <a:endParaRPr dirty="0"/>
              </a:p>
            </p:txBody>
          </p:sp>
        </mc:Choice>
        <mc:Fallback xmlns="">
          <p:sp>
            <p:nvSpPr>
              <p:cNvPr id="152" name="Google Shape;152;p21"/>
              <p:cNvSpPr txBox="1">
                <a:spLocks noGrp="1" noRot="1" noChangeAspect="1" noMove="1" noResize="1" noEditPoints="1" noAdjustHandles="1" noChangeArrowheads="1" noChangeShapeType="1" noTextEdit="1"/>
              </p:cNvSpPr>
              <p:nvPr>
                <p:ph type="body" idx="1"/>
              </p:nvPr>
            </p:nvSpPr>
            <p:spPr>
              <a:xfrm>
                <a:off x="652007" y="1470991"/>
                <a:ext cx="7766143" cy="3278860"/>
              </a:xfrm>
              <a:prstGeom prst="rect">
                <a:avLst/>
              </a:prstGeom>
              <a:blipFill>
                <a:blip r:embed="rId3"/>
                <a:stretch>
                  <a:fillRect l="-163"/>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8E593B7C-53E0-EF18-E5FA-3D60BF9E7C2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Tree>
    <p:extLst>
      <p:ext uri="{BB962C8B-B14F-4D97-AF65-F5344CB8AC3E}">
        <p14:creationId xmlns:p14="http://schemas.microsoft.com/office/powerpoint/2010/main" val="2514230318"/>
      </p:ext>
    </p:extLst>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2382</TotalTime>
  <Words>1318</Words>
  <Application>Microsoft Macintosh PowerPoint</Application>
  <PresentationFormat>On-screen Show (16:9)</PresentationFormat>
  <Paragraphs>132</Paragraphs>
  <Slides>14</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Raleway</vt:lpstr>
      <vt:lpstr>Arial</vt:lpstr>
      <vt:lpstr>Times New Roman</vt:lpstr>
      <vt:lpstr>Cavolini</vt:lpstr>
      <vt:lpstr>Calibri</vt:lpstr>
      <vt:lpstr>Cambria Math</vt:lpstr>
      <vt:lpstr>Lato</vt:lpstr>
      <vt:lpstr>Palatino Linotype</vt:lpstr>
      <vt:lpstr>Streamline</vt:lpstr>
      <vt:lpstr>Application of ML/AI for Calibration of Parameters of the Multigrid Beta Filter (MGBF) and its Performance within the Three-Dimensional Real-Time Mesoscale Analysis (3D RTMA) Project</vt:lpstr>
      <vt:lpstr>Presentation outline</vt:lpstr>
      <vt:lpstr>2. AI projects at EMC (Environmental Modeling Center)</vt:lpstr>
      <vt:lpstr>1. Brief introduction into MGBF technique</vt:lpstr>
      <vt:lpstr>3. Calibration procedure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 Future Extensions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Miodrag Rancic</cp:lastModifiedBy>
  <cp:revision>19</cp:revision>
  <dcterms:modified xsi:type="dcterms:W3CDTF">2023-07-16T20:29:37Z</dcterms:modified>
</cp:coreProperties>
</file>