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57" autoAdjust="0"/>
  </p:normalViewPr>
  <p:slideViewPr>
    <p:cSldViewPr>
      <p:cViewPr varScale="1">
        <p:scale>
          <a:sx n="116" d="100"/>
          <a:sy n="116" d="100"/>
        </p:scale>
        <p:origin x="-19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D5A0-0348-4054-BA4E-DEF0ADE8E15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2E69-D549-4BFB-B968-5A11EA96580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2895600" cy="598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904045"/>
            <a:ext cx="4038600" cy="1850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210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D5A0-0348-4054-BA4E-DEF0ADE8E15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2E69-D549-4BFB-B968-5A11EA965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6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D5A0-0348-4054-BA4E-DEF0ADE8E15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2E69-D549-4BFB-B968-5A11EA965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1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D5A0-0348-4054-BA4E-DEF0ADE8E15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2E69-D549-4BFB-B968-5A11EA965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0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D5A0-0348-4054-BA4E-DEF0ADE8E15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2E69-D549-4BFB-B968-5A11EA965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8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D5A0-0348-4054-BA4E-DEF0ADE8E15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2E69-D549-4BFB-B968-5A11EA965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5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D5A0-0348-4054-BA4E-DEF0ADE8E15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2E69-D549-4BFB-B968-5A11EA965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7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D5A0-0348-4054-BA4E-DEF0ADE8E15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2E69-D549-4BFB-B968-5A11EA965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6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D5A0-0348-4054-BA4E-DEF0ADE8E15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2E69-D549-4BFB-B968-5A11EA965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66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D5A0-0348-4054-BA4E-DEF0ADE8E15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2E69-D549-4BFB-B968-5A11EA965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12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D5A0-0348-4054-BA4E-DEF0ADE8E15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2E69-D549-4BFB-B968-5A11EA965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32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CD5A0-0348-4054-BA4E-DEF0ADE8E15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72E69-D549-4BFB-B968-5A11EA965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6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7772400" cy="37338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The Need and Challenges of Interoperating UFS Across Multiple Clouds</a:t>
            </a:r>
            <a:r>
              <a:rPr lang="en-US" b="1" dirty="0"/>
              <a:t> 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3100" dirty="0" err="1"/>
              <a:t>Shuxia</a:t>
            </a:r>
            <a:r>
              <a:rPr lang="en-US" sz="3100" dirty="0"/>
              <a:t> Zhang </a:t>
            </a:r>
            <a:br>
              <a:rPr lang="en-US" sz="3100" dirty="0"/>
            </a:br>
            <a:r>
              <a:rPr lang="en-US" sz="3100" dirty="0" err="1" smtClean="0"/>
              <a:t>Engelhart</a:t>
            </a:r>
            <a:r>
              <a:rPr lang="en-US" sz="3100" dirty="0"/>
              <a:t> </a:t>
            </a:r>
            <a:r>
              <a:rPr lang="en-US" sz="3100" dirty="0" smtClean="0"/>
              <a:t>Commodities</a:t>
            </a:r>
            <a:r>
              <a:rPr lang="en-US" sz="3100" dirty="0"/>
              <a:t> </a:t>
            </a:r>
            <a:r>
              <a:rPr lang="en-US" sz="3100" dirty="0" smtClean="0"/>
              <a:t>Trading</a:t>
            </a:r>
            <a:r>
              <a:rPr lang="en-US" sz="3100" dirty="0"/>
              <a:t> </a:t>
            </a:r>
            <a:r>
              <a:rPr lang="en-US" sz="3100" dirty="0" smtClean="0"/>
              <a:t>Partners</a:t>
            </a:r>
            <a:br>
              <a:rPr lang="en-US" sz="31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July 27, 2023  - NCAR, Boulder, CO </a:t>
            </a:r>
            <a:endParaRPr lang="en-US" sz="2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2895600" cy="598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14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7619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Characteristics of </a:t>
            </a:r>
            <a:r>
              <a:rPr lang="en-US" sz="2800" b="1" dirty="0" smtClean="0"/>
              <a:t>UFS - </a:t>
            </a:r>
            <a:r>
              <a:rPr lang="en-US" sz="2800" b="1" dirty="0"/>
              <a:t>decision </a:t>
            </a:r>
            <a:r>
              <a:rPr lang="en-US" sz="2800" b="1" dirty="0" smtClean="0"/>
              <a:t>tool: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54793"/>
            <a:ext cx="9067800" cy="4149771"/>
          </a:xfrm>
        </p:spPr>
        <p:txBody>
          <a:bodyPr>
            <a:noAutofit/>
          </a:bodyPr>
          <a:lstStyle/>
          <a:p>
            <a:pPr marL="914400" lvl="1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Time sensitiveness of NWP, AI weather products/services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Huge amount of data (</a:t>
            </a:r>
            <a:r>
              <a:rPr lang="en-US" sz="2200" dirty="0" err="1" smtClean="0">
                <a:solidFill>
                  <a:schemeClr val="tx1"/>
                </a:solidFill>
              </a:rPr>
              <a:t>Peta</a:t>
            </a:r>
            <a:r>
              <a:rPr lang="en-US" sz="2200" dirty="0" smtClean="0">
                <a:solidFill>
                  <a:schemeClr val="tx1"/>
                </a:solidFill>
              </a:rPr>
              <a:t> byte scale)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Complicated model physics and data structures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200" b="1" dirty="0" smtClean="0">
                <a:solidFill>
                  <a:schemeClr val="tx1"/>
                </a:solidFill>
              </a:rPr>
              <a:t>HPC hardware and comprehensive software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smtClean="0">
                <a:solidFill>
                  <a:schemeClr val="tx1"/>
                </a:solidFill>
              </a:rPr>
              <a:t>stacks</a:t>
            </a:r>
            <a:br>
              <a:rPr lang="en-US" sz="2200" b="1" dirty="0" smtClean="0">
                <a:solidFill>
                  <a:schemeClr val="tx1"/>
                </a:solidFill>
              </a:rPr>
            </a:br>
            <a:endParaRPr lang="en-US" sz="22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977223"/>
            <a:ext cx="4038600" cy="1850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0" y="3130380"/>
            <a:ext cx="7772400" cy="761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The needs of distributed UFS operations:</a:t>
            </a:r>
            <a:endParaRPr lang="en-US" sz="28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19200" y="3810000"/>
            <a:ext cx="7315200" cy="3352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Disaster recovery/continue operation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Stay with latest HPC technologies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Closer to business delivery end points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Mitigate the lock-in risk of business</a:t>
            </a:r>
          </a:p>
          <a:p>
            <a:pPr algn="l"/>
            <a:r>
              <a:rPr lang="en-US" sz="2200" b="1" dirty="0" smtClean="0">
                <a:solidFill>
                  <a:srgbClr val="C00000"/>
                </a:solidFill>
              </a:rPr>
              <a:t>Goal</a:t>
            </a:r>
            <a:r>
              <a:rPr lang="en-US" sz="2200" dirty="0" smtClean="0">
                <a:solidFill>
                  <a:schemeClr val="tx1"/>
                </a:solidFill>
              </a:rPr>
              <a:t>: Collectively achieve the economies of scale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4214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76199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The challenges: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599"/>
            <a:ext cx="8001000" cy="3886201"/>
          </a:xfrm>
        </p:spPr>
        <p:txBody>
          <a:bodyPr>
            <a:no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Characteristics of UFS as a decision tools: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Time sensitiveness of NWP, AI weather products/services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Huge amount of data (</a:t>
            </a:r>
            <a:r>
              <a:rPr lang="en-US" sz="2200" dirty="0" err="1">
                <a:solidFill>
                  <a:schemeClr val="tx1"/>
                </a:solidFill>
              </a:rPr>
              <a:t>Peta</a:t>
            </a:r>
            <a:r>
              <a:rPr lang="en-US" sz="2200" dirty="0">
                <a:solidFill>
                  <a:schemeClr val="tx1"/>
                </a:solidFill>
              </a:rPr>
              <a:t> byte scale)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Complicated model physics and data structures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HPC hardware and comprehensive software </a:t>
            </a:r>
            <a:r>
              <a:rPr lang="en-US" sz="2200" b="1" dirty="0" smtClean="0">
                <a:solidFill>
                  <a:schemeClr val="tx1"/>
                </a:solidFill>
              </a:rPr>
              <a:t>stacks</a:t>
            </a:r>
            <a:endParaRPr lang="en-US" sz="2200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Different </a:t>
            </a:r>
            <a:r>
              <a:rPr lang="en-US" sz="2200" dirty="0">
                <a:solidFill>
                  <a:schemeClr val="tx1"/>
                </a:solidFill>
              </a:rPr>
              <a:t>APIs </a:t>
            </a:r>
            <a:r>
              <a:rPr lang="en-US" sz="2200" dirty="0" smtClean="0">
                <a:solidFill>
                  <a:schemeClr val="tx1"/>
                </a:solidFill>
              </a:rPr>
              <a:t>for similar operations</a:t>
            </a:r>
            <a:endParaRPr lang="en-US" sz="2200" b="0" dirty="0" smtClean="0">
              <a:solidFill>
                <a:schemeClr val="tx1"/>
              </a:solidFill>
              <a:effectLst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Obscure global </a:t>
            </a:r>
            <a:r>
              <a:rPr lang="en-US" sz="2200" dirty="0">
                <a:solidFill>
                  <a:schemeClr val="tx1"/>
                </a:solidFill>
              </a:rPr>
              <a:t>view of computing resources </a:t>
            </a:r>
            <a:endParaRPr lang="en-US" sz="2200" b="0" dirty="0" smtClean="0">
              <a:solidFill>
                <a:schemeClr val="tx1"/>
              </a:solidFill>
              <a:effectLst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Latency - Dealing </a:t>
            </a:r>
            <a:r>
              <a:rPr lang="en-US" sz="2200" dirty="0">
                <a:solidFill>
                  <a:schemeClr val="tx1"/>
                </a:solidFill>
              </a:rPr>
              <a:t>with failures timely</a:t>
            </a:r>
            <a:endParaRPr lang="en-US" sz="2200" b="0" dirty="0" smtClean="0">
              <a:solidFill>
                <a:schemeClr val="tx1"/>
              </a:solidFill>
              <a:effectLst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C</a:t>
            </a:r>
            <a:r>
              <a:rPr lang="en-US" sz="2200" dirty="0" smtClean="0">
                <a:solidFill>
                  <a:schemeClr val="tx1"/>
                </a:solidFill>
              </a:rPr>
              <a:t>ost </a:t>
            </a:r>
            <a:r>
              <a:rPr lang="en-US" sz="2200" dirty="0">
                <a:solidFill>
                  <a:schemeClr val="tx1"/>
                </a:solidFill>
              </a:rPr>
              <a:t>of operating </a:t>
            </a:r>
            <a:r>
              <a:rPr lang="en-US" sz="2200" dirty="0" smtClean="0">
                <a:solidFill>
                  <a:schemeClr val="tx1"/>
                </a:solidFill>
              </a:rPr>
              <a:t>over multiple clouds</a:t>
            </a:r>
            <a:r>
              <a:rPr lang="en-US" sz="2400" dirty="0" smtClean="0">
                <a:solidFill>
                  <a:schemeClr val="tx1"/>
                </a:solidFill>
              </a:rPr>
              <a:t>	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66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7619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/>
              <a:t>Recommendations?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905000"/>
            <a:ext cx="6781800" cy="3276600"/>
          </a:xfrm>
        </p:spPr>
        <p:txBody>
          <a:bodyPr>
            <a:no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How?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EPIC - the </a:t>
            </a:r>
            <a:r>
              <a:rPr lang="en-US" sz="2200" dirty="0">
                <a:solidFill>
                  <a:schemeClr val="tx1"/>
                </a:solidFill>
              </a:rPr>
              <a:t>leading </a:t>
            </a:r>
            <a:r>
              <a:rPr lang="en-US" sz="2200" dirty="0" smtClean="0">
                <a:solidFill>
                  <a:schemeClr val="tx1"/>
                </a:solidFill>
              </a:rPr>
              <a:t>role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HPC hardware vendors </a:t>
            </a:r>
            <a:endParaRPr lang="en-US" sz="2200" b="0" dirty="0" smtClean="0">
              <a:solidFill>
                <a:schemeClr val="tx1"/>
              </a:solidFill>
              <a:effectLst/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  <a:effectLst/>
              </a:rPr>
              <a:t>Cloud service providers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ISO or One AMI 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Open-source software stacks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Community Participants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Best practice guideline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224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159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Need and Challenges of Interoperating UFS Across Multiple Clouds   Shuxia Zhang  Engelhart Commodities Trading Partners  July 27, 2023  - NCAR, Boulder, CO </vt:lpstr>
      <vt:lpstr>Characteristics of UFS - decision tool:</vt:lpstr>
      <vt:lpstr>The challenges: </vt:lpstr>
      <vt:lpstr>Recommendations?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Shuxia Zhang</dc:creator>
  <cp:lastModifiedBy>Shuxia Zhang</cp:lastModifiedBy>
  <cp:revision>17</cp:revision>
  <dcterms:created xsi:type="dcterms:W3CDTF">2023-07-19T02:27:34Z</dcterms:created>
  <dcterms:modified xsi:type="dcterms:W3CDTF">2023-07-19T20:51:08Z</dcterms:modified>
</cp:coreProperties>
</file>