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e50e38a6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e50e38a6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13f354d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13f354d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e50e38a67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e50e38a67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e50e38a67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e50e38a67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135ab16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135ab16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12ea5908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12ea5908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12ea59087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312ea59087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312ea59087_0_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312ea59087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12ea59087_0_10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312ea59087_0_1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312ea59087_0_1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312ea59087_0_1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e50e38a6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e50e38a6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5" name="Google Shape;8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1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8" name="Google Shape;98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6" name="Google Shape;106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4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4" name="Google Shape;11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ight">
  <p:cSld name="BLANK_1_2">
    <p:bg>
      <p:bgPr>
        <a:solidFill>
          <a:schemeClr val="dk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y">
  <p:cSld name="BLANK_1_3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619" y="4753476"/>
            <a:ext cx="801675" cy="267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8389583" y="4861331"/>
            <a:ext cx="411600" cy="1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0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17152E"/>
                </a:solidFill>
                <a:latin typeface="Muli"/>
                <a:ea typeface="Muli"/>
                <a:cs typeface="Muli"/>
                <a:sym typeface="Muli"/>
              </a:rPr>
              <a:t>‹#›</a:t>
            </a:fld>
            <a:endParaRPr sz="800">
              <a:solidFill>
                <a:srgbClr val="17152E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Background ">
  <p:cSld name="TITLE_4">
    <p:bg>
      <p:bgPr>
        <a:solidFill>
          <a:schemeClr val="lt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200" y="168200"/>
            <a:ext cx="1006500" cy="1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>
            <p:ph idx="1" type="subTitle"/>
          </p:nvPr>
        </p:nvSpPr>
        <p:spPr>
          <a:xfrm>
            <a:off x="379025" y="968900"/>
            <a:ext cx="8385900" cy="1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Muli"/>
              <a:buNone/>
              <a:defRPr sz="11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type="title"/>
          </p:nvPr>
        </p:nvSpPr>
        <p:spPr>
          <a:xfrm>
            <a:off x="379025" y="542575"/>
            <a:ext cx="83859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uli"/>
              <a:buNone/>
              <a:defRPr sz="21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379025" y="1286300"/>
            <a:ext cx="4993200" cy="34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○"/>
              <a:defRPr sz="1100">
                <a:latin typeface="Muli"/>
                <a:ea typeface="Muli"/>
                <a:cs typeface="Muli"/>
                <a:sym typeface="Muli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■"/>
              <a:defRPr sz="1100">
                <a:latin typeface="Muli"/>
                <a:ea typeface="Muli"/>
                <a:cs typeface="Muli"/>
                <a:sym typeface="Muli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○"/>
              <a:defRPr sz="1100">
                <a:latin typeface="Muli"/>
                <a:ea typeface="Muli"/>
                <a:cs typeface="Muli"/>
                <a:sym typeface="Muli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■"/>
              <a:defRPr sz="1100">
                <a:latin typeface="Muli"/>
                <a:ea typeface="Muli"/>
                <a:cs typeface="Muli"/>
                <a:sym typeface="Muli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●"/>
              <a:defRPr sz="1100">
                <a:latin typeface="Muli"/>
                <a:ea typeface="Muli"/>
                <a:cs typeface="Muli"/>
                <a:sym typeface="Muli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○"/>
              <a:defRPr sz="1100">
                <a:latin typeface="Muli"/>
                <a:ea typeface="Muli"/>
                <a:cs typeface="Muli"/>
                <a:sym typeface="Muli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■"/>
              <a:defRPr sz="1100"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y 1">
  <p:cSld name="BLANK_1_4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8389583" y="4861331"/>
            <a:ext cx="411600" cy="1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0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17152E"/>
                </a:solidFill>
                <a:latin typeface="Muli"/>
                <a:ea typeface="Muli"/>
                <a:cs typeface="Muli"/>
                <a:sym typeface="Muli"/>
              </a:rPr>
              <a:t>‹#›</a:t>
            </a:fld>
            <a:endParaRPr sz="800">
              <a:solidFill>
                <a:srgbClr val="17152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y 2">
  <p:cSld name="BLANK_1_5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8" name="Google Shape;3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0" name="Google Shape;60;p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6" name="Google Shape;6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3" name="Google Shape;73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9"/>
          <p:cNvSpPr txBox="1"/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4959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783"/>
              <a:buNone/>
            </a:pPr>
            <a:r>
              <a:rPr lang="en"/>
              <a:t>Operationalizing a Weather Forecasting Systems at Tomorrow.io</a:t>
            </a:r>
            <a:endParaRPr/>
          </a:p>
        </p:txBody>
      </p:sp>
      <p:sp>
        <p:nvSpPr>
          <p:cNvPr id="140" name="Google Shape;140;p22"/>
          <p:cNvSpPr txBox="1"/>
          <p:nvPr>
            <p:ph idx="1" type="subTitle"/>
          </p:nvPr>
        </p:nvSpPr>
        <p:spPr>
          <a:xfrm>
            <a:off x="729625" y="3172900"/>
            <a:ext cx="76881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/>
              <a:t>Session: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UFS as a Decision Tool: A Private Industry Perspective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UCAR Center Green Campus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Thursday July 27, 2023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3:30pm Mountain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/>
          <p:nvPr>
            <p:ph idx="1" type="body"/>
          </p:nvPr>
        </p:nvSpPr>
        <p:spPr>
          <a:xfrm>
            <a:off x="0" y="1319275"/>
            <a:ext cx="8928900" cy="32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JCSDA/NOAA/NASA effort to unify the software stack needed to perform DA and run models is fantastically implemented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Users can be confident that codes are portable and decently tested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Containerization and cloud migration efforts also help users to use NOAA models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Many missed opportunities for optimizing code to reduce runtime and overall cost.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GMAO has novel work on automatic differentiation and GPU offload of models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Overall system needs considerable performance profiling.</a:t>
            </a:r>
            <a:endParaRPr sz="1800"/>
          </a:p>
        </p:txBody>
      </p:sp>
      <p:sp>
        <p:nvSpPr>
          <p:cNvPr id="310" name="Google Shape;310;p31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HPC Considerations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/>
          <p:nvPr>
            <p:ph idx="1" type="body"/>
          </p:nvPr>
        </p:nvSpPr>
        <p:spPr>
          <a:xfrm>
            <a:off x="0" y="1352675"/>
            <a:ext cx="8928900" cy="32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Too much code is still hardcoded to NOAA systems</a:t>
            </a:r>
            <a:endParaRPr sz="1800"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This is being addressed, but there is a ton of remaining technical debt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At present, there is no good method to work closely with JCSDA, even on a NOAA CRADA project</a:t>
            </a:r>
            <a:endParaRPr sz="1800"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This blocks shared research and development</a:t>
            </a:r>
            <a:endParaRPr sz="1800"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There is also no policy for community contributions to JCSDA</a:t>
            </a:r>
            <a:endParaRPr sz="1800"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Contributions are somewhat discouraged, and this goes against the UFS/EPIC vision</a:t>
            </a:r>
            <a:endParaRPr sz="1800"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Documentation practices need work</a:t>
            </a:r>
            <a:endParaRPr sz="1800"/>
          </a:p>
          <a:p>
            <a:pPr indent="-33432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800"/>
              <a:t>JCSDA example: rationale for changes and change logs are kept internal</a:t>
            </a:r>
            <a:endParaRPr sz="1800"/>
          </a:p>
          <a:p>
            <a:pPr indent="-33432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800"/>
              <a:t>This breaks downstream applications, and it makes it hard for EPIC to prepare for JEDI</a:t>
            </a:r>
            <a:endParaRPr sz="1800"/>
          </a:p>
        </p:txBody>
      </p:sp>
      <p:sp>
        <p:nvSpPr>
          <p:cNvPr id="316" name="Google Shape;316;p32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 to Development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/>
          <p:nvPr>
            <p:ph idx="1" type="body"/>
          </p:nvPr>
        </p:nvSpPr>
        <p:spPr>
          <a:xfrm>
            <a:off x="0" y="1327625"/>
            <a:ext cx="8928900" cy="32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would like to work with CRTM, JEDI, and the wider community to develop the core science needed to use satellite radar in a global DA system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It would help if CRTM development were more open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We need a radar operator, and we need an open source CRTM coefficient generation package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want to make instruments with the best possible impact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/>
              <a:t>Shared experiments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We need a framework for open collaboration.</a:t>
            </a:r>
            <a:endParaRPr sz="1600"/>
          </a:p>
        </p:txBody>
      </p:sp>
      <p:sp>
        <p:nvSpPr>
          <p:cNvPr id="322" name="Google Shape;322;p33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would want to contribute: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0" y="560200"/>
            <a:ext cx="9144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Tomorrow.io’s dashboard can be </a:t>
            </a:r>
            <a:r>
              <a:rPr lang="en">
                <a:solidFill>
                  <a:srgbClr val="4B85DC"/>
                </a:solidFill>
              </a:rPr>
              <a:t>tailored to your specific needs</a:t>
            </a:r>
            <a:endParaRPr>
              <a:solidFill>
                <a:srgbClr val="4B85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20115" r="0" t="0"/>
          <a:stretch/>
        </p:blipFill>
        <p:spPr>
          <a:xfrm>
            <a:off x="300238" y="1451547"/>
            <a:ext cx="2369100" cy="1773900"/>
          </a:xfrm>
          <a:prstGeom prst="roundRect">
            <a:avLst>
              <a:gd fmla="val 52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0408" y="1451554"/>
            <a:ext cx="2369100" cy="1773900"/>
          </a:xfrm>
          <a:prstGeom prst="roundRect">
            <a:avLst>
              <a:gd fmla="val 3824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8" name="Google Shape;148;p23"/>
          <p:cNvPicPr preferRelativeResize="0"/>
          <p:nvPr/>
        </p:nvPicPr>
        <p:blipFill rotWithShape="1">
          <a:blip r:embed="rId5">
            <a:alphaModFix/>
          </a:blip>
          <a:srcRect b="0" l="10028" r="18898" t="0"/>
          <a:stretch/>
        </p:blipFill>
        <p:spPr>
          <a:xfrm>
            <a:off x="6046274" y="1442950"/>
            <a:ext cx="2797500" cy="1791600"/>
          </a:xfrm>
          <a:prstGeom prst="roundRect">
            <a:avLst>
              <a:gd fmla="val 5209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9" name="Google Shape;149;p23"/>
          <p:cNvSpPr txBox="1"/>
          <p:nvPr/>
        </p:nvSpPr>
        <p:spPr>
          <a:xfrm>
            <a:off x="300250" y="3234550"/>
            <a:ext cx="2367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fixed routes point location or use the routing endpoint for dynamic routes</a:t>
            </a: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3253353" y="3250023"/>
            <a:ext cx="2367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insights and alerts based on specific weather parameters</a:t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6475867" y="3250027"/>
            <a:ext cx="2367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Visualize and manage alerts along routes in real time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25" y="0"/>
            <a:ext cx="8178350" cy="42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7247611" y="1318151"/>
            <a:ext cx="1002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9900"/>
                </a:solidFill>
                <a:latin typeface="Muli"/>
                <a:ea typeface="Muli"/>
                <a:cs typeface="Muli"/>
                <a:sym typeface="Muli"/>
              </a:rPr>
              <a:t>ExtendCast</a:t>
            </a:r>
            <a:endParaRPr b="1" sz="900">
              <a:solidFill>
                <a:srgbClr val="FF99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 rot="-5400000">
            <a:off x="-1137784" y="2540699"/>
            <a:ext cx="32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uli"/>
                <a:ea typeface="Muli"/>
                <a:cs typeface="Muli"/>
                <a:sym typeface="Muli"/>
              </a:rPr>
              <a:t>Increasing forecast accuracy</a:t>
            </a:r>
            <a:endParaRPr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4" name="Google Shape;164;p25"/>
          <p:cNvSpPr txBox="1"/>
          <p:nvPr>
            <p:ph idx="4294967295" type="title"/>
          </p:nvPr>
        </p:nvSpPr>
        <p:spPr>
          <a:xfrm>
            <a:off x="379025" y="218725"/>
            <a:ext cx="83859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Leveraging multiple models to optimize accuracy across time scales</a:t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693375" y="1155175"/>
            <a:ext cx="8071500" cy="31959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166" name="Google Shape;166;p25"/>
          <p:cNvCxnSpPr/>
          <p:nvPr/>
        </p:nvCxnSpPr>
        <p:spPr>
          <a:xfrm>
            <a:off x="693379" y="1153080"/>
            <a:ext cx="3217800" cy="3195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5"/>
          <p:cNvCxnSpPr/>
          <p:nvPr/>
        </p:nvCxnSpPr>
        <p:spPr>
          <a:xfrm flipH="1" rot="10800000">
            <a:off x="730875" y="2069600"/>
            <a:ext cx="2915700" cy="1097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6AA84F"/>
            </a:solidFill>
            <a:prstDash val="lgDashDot"/>
            <a:round/>
            <a:headEnd len="med" w="med" type="none"/>
            <a:tailEnd len="med" w="med" type="none"/>
          </a:ln>
        </p:spPr>
      </p:cxnSp>
      <p:sp>
        <p:nvSpPr>
          <p:cNvPr id="168" name="Google Shape;168;p25"/>
          <p:cNvSpPr txBox="1"/>
          <p:nvPr/>
        </p:nvSpPr>
        <p:spPr>
          <a:xfrm>
            <a:off x="693375" y="4326500"/>
            <a:ext cx="832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uli"/>
                <a:ea typeface="Muli"/>
                <a:cs typeface="Muli"/>
                <a:sym typeface="Muli"/>
              </a:rPr>
              <a:t>0h						6h										5+ days        </a:t>
            </a:r>
            <a:endParaRPr sz="1400">
              <a:latin typeface="Muli"/>
              <a:ea typeface="Muli"/>
              <a:cs typeface="Muli"/>
              <a:sym typeface="Muli"/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uli"/>
                <a:ea typeface="Muli"/>
                <a:cs typeface="Muli"/>
                <a:sym typeface="Muli"/>
              </a:rPr>
              <a:t>Forecast lead time</a:t>
            </a:r>
            <a:endParaRPr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9" name="Google Shape;169;p25"/>
          <p:cNvSpPr/>
          <p:nvPr/>
        </p:nvSpPr>
        <p:spPr>
          <a:xfrm rot="-5400000">
            <a:off x="142721" y="1365372"/>
            <a:ext cx="714300" cy="24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9595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" name="Google Shape;170;p25"/>
          <p:cNvCxnSpPr/>
          <p:nvPr/>
        </p:nvCxnSpPr>
        <p:spPr>
          <a:xfrm>
            <a:off x="6647756" y="1291452"/>
            <a:ext cx="5997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5"/>
          <p:cNvCxnSpPr/>
          <p:nvPr/>
        </p:nvCxnSpPr>
        <p:spPr>
          <a:xfrm>
            <a:off x="6647756" y="1667980"/>
            <a:ext cx="599700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lgDashDot"/>
            <a:round/>
            <a:headEnd len="med" w="med" type="none"/>
            <a:tailEnd len="med" w="med" type="none"/>
          </a:ln>
        </p:spPr>
      </p:cxnSp>
      <p:sp>
        <p:nvSpPr>
          <p:cNvPr id="172" name="Google Shape;172;p25"/>
          <p:cNvSpPr txBox="1"/>
          <p:nvPr/>
        </p:nvSpPr>
        <p:spPr>
          <a:xfrm>
            <a:off x="7247611" y="1129888"/>
            <a:ext cx="1002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</a:rPr>
              <a:t>NowCast</a:t>
            </a:r>
            <a:endParaRPr b="1" sz="90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7247599" y="1519154"/>
            <a:ext cx="1002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6AA84F"/>
                </a:solidFill>
                <a:latin typeface="Muli"/>
                <a:ea typeface="Muli"/>
                <a:cs typeface="Muli"/>
                <a:sym typeface="Muli"/>
              </a:rPr>
              <a:t>NWP</a:t>
            </a:r>
            <a:r>
              <a:rPr b="1" lang="en" sz="900">
                <a:solidFill>
                  <a:srgbClr val="6AA84F"/>
                </a:solidFill>
                <a:latin typeface="Muli"/>
                <a:ea typeface="Muli"/>
                <a:cs typeface="Muli"/>
                <a:sym typeface="Muli"/>
              </a:rPr>
              <a:t> (alone)</a:t>
            </a:r>
            <a:endParaRPr b="1" sz="900">
              <a:solidFill>
                <a:srgbClr val="6AA84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4" name="Google Shape;174;p25"/>
          <p:cNvCxnSpPr/>
          <p:nvPr/>
        </p:nvCxnSpPr>
        <p:spPr>
          <a:xfrm>
            <a:off x="6647756" y="1829397"/>
            <a:ext cx="599700" cy="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5"/>
          <p:cNvSpPr txBox="1"/>
          <p:nvPr/>
        </p:nvSpPr>
        <p:spPr>
          <a:xfrm>
            <a:off x="7247608" y="1680563"/>
            <a:ext cx="125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980000"/>
                </a:solidFill>
                <a:latin typeface="Muli"/>
                <a:ea typeface="Muli"/>
                <a:cs typeface="Muli"/>
                <a:sym typeface="Muli"/>
              </a:rPr>
              <a:t>1F (ML + NWP)</a:t>
            </a:r>
            <a:endParaRPr b="1" sz="900">
              <a:solidFill>
                <a:srgbClr val="98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6" name="Google Shape;176;p25"/>
          <p:cNvCxnSpPr/>
          <p:nvPr/>
        </p:nvCxnSpPr>
        <p:spPr>
          <a:xfrm>
            <a:off x="3692350" y="2060650"/>
            <a:ext cx="5068800" cy="1978200"/>
          </a:xfrm>
          <a:prstGeom prst="curvedConnector3">
            <a:avLst>
              <a:gd fmla="val 41368" name="adj1"/>
            </a:avLst>
          </a:prstGeom>
          <a:noFill/>
          <a:ln cap="flat" cmpd="sng" w="19050">
            <a:solidFill>
              <a:srgbClr val="6AA84F"/>
            </a:solidFill>
            <a:prstDash val="lgDashDot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5"/>
          <p:cNvCxnSpPr/>
          <p:nvPr/>
        </p:nvCxnSpPr>
        <p:spPr>
          <a:xfrm>
            <a:off x="3592075" y="2069775"/>
            <a:ext cx="5169000" cy="893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5"/>
          <p:cNvCxnSpPr/>
          <p:nvPr/>
        </p:nvCxnSpPr>
        <p:spPr>
          <a:xfrm>
            <a:off x="6647756" y="1479715"/>
            <a:ext cx="5997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5"/>
          <p:cNvCxnSpPr/>
          <p:nvPr/>
        </p:nvCxnSpPr>
        <p:spPr>
          <a:xfrm>
            <a:off x="729450" y="1158100"/>
            <a:ext cx="2853600" cy="911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99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/>
          <p:nvPr/>
        </p:nvSpPr>
        <p:spPr>
          <a:xfrm>
            <a:off x="693375" y="1155175"/>
            <a:ext cx="8071500" cy="31959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 txBox="1"/>
          <p:nvPr/>
        </p:nvSpPr>
        <p:spPr>
          <a:xfrm>
            <a:off x="7247597" y="1318150"/>
            <a:ext cx="127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Tomorrow.io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 rot="-5400000">
            <a:off x="-1137784" y="2540699"/>
            <a:ext cx="32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uli"/>
                <a:ea typeface="Muli"/>
                <a:cs typeface="Muli"/>
                <a:sym typeface="Muli"/>
              </a:rPr>
              <a:t>Increasing forecast accuracy</a:t>
            </a:r>
            <a:endParaRPr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7" name="Google Shape;187;p26"/>
          <p:cNvSpPr txBox="1"/>
          <p:nvPr>
            <p:ph idx="4294967295" type="title"/>
          </p:nvPr>
        </p:nvSpPr>
        <p:spPr>
          <a:xfrm>
            <a:off x="379050" y="185150"/>
            <a:ext cx="83859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Integrated Modeling View From the Eyes of Our Customers</a:t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693375" y="4326500"/>
            <a:ext cx="832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uli"/>
                <a:ea typeface="Muli"/>
                <a:cs typeface="Muli"/>
                <a:sym typeface="Muli"/>
              </a:rPr>
              <a:t>0h						6h										5+ days        </a:t>
            </a:r>
            <a:endParaRPr sz="1400">
              <a:latin typeface="Muli"/>
              <a:ea typeface="Muli"/>
              <a:cs typeface="Muli"/>
              <a:sym typeface="Muli"/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uli"/>
                <a:ea typeface="Muli"/>
                <a:cs typeface="Muli"/>
                <a:sym typeface="Muli"/>
              </a:rPr>
              <a:t>Forecast lead time</a:t>
            </a:r>
            <a:endParaRPr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9" name="Google Shape;189;p26"/>
          <p:cNvSpPr/>
          <p:nvPr/>
        </p:nvSpPr>
        <p:spPr>
          <a:xfrm rot="-5400000">
            <a:off x="142721" y="1365372"/>
            <a:ext cx="714300" cy="24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9595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0" name="Google Shape;190;p26"/>
          <p:cNvCxnSpPr/>
          <p:nvPr/>
        </p:nvCxnSpPr>
        <p:spPr>
          <a:xfrm>
            <a:off x="6647756" y="1479715"/>
            <a:ext cx="599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1" name="Google Shape;191;p26"/>
          <p:cNvGrpSpPr/>
          <p:nvPr/>
        </p:nvGrpSpPr>
        <p:grpSpPr>
          <a:xfrm>
            <a:off x="729450" y="1158100"/>
            <a:ext cx="8031625" cy="1805075"/>
            <a:chOff x="729450" y="1158100"/>
            <a:chExt cx="8031625" cy="1805075"/>
          </a:xfrm>
        </p:grpSpPr>
        <p:cxnSp>
          <p:nvCxnSpPr>
            <p:cNvPr id="192" name="Google Shape;192;p26"/>
            <p:cNvCxnSpPr/>
            <p:nvPr/>
          </p:nvCxnSpPr>
          <p:spPr>
            <a:xfrm>
              <a:off x="3592075" y="2069775"/>
              <a:ext cx="5169000" cy="8934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26"/>
            <p:cNvCxnSpPr/>
            <p:nvPr/>
          </p:nvCxnSpPr>
          <p:spPr>
            <a:xfrm>
              <a:off x="729450" y="1158100"/>
              <a:ext cx="2878800" cy="9120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4" name="Google Shape;194;p26"/>
          <p:cNvSpPr txBox="1"/>
          <p:nvPr/>
        </p:nvSpPr>
        <p:spPr>
          <a:xfrm>
            <a:off x="1094125" y="3017900"/>
            <a:ext cx="5114400" cy="1046700"/>
          </a:xfrm>
          <a:prstGeom prst="rect">
            <a:avLst/>
          </a:prstGeom>
          <a:solidFill>
            <a:srgbClr val="0D5DD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Tomorrow.io’s weather forecast leverage the strengths of multiple complex modeling strategies to provide our customers with the most accurate forecast and associated forecast uncertainty</a:t>
            </a:r>
            <a:endParaRPr sz="1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95" name="Google Shape;195;p26"/>
          <p:cNvCxnSpPr/>
          <p:nvPr/>
        </p:nvCxnSpPr>
        <p:spPr>
          <a:xfrm>
            <a:off x="6647756" y="1404190"/>
            <a:ext cx="599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6"/>
          <p:cNvCxnSpPr/>
          <p:nvPr/>
        </p:nvCxnSpPr>
        <p:spPr>
          <a:xfrm>
            <a:off x="6647756" y="1556590"/>
            <a:ext cx="599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97" name="Google Shape;197;p26"/>
          <p:cNvGrpSpPr/>
          <p:nvPr/>
        </p:nvGrpSpPr>
        <p:grpSpPr>
          <a:xfrm>
            <a:off x="693426" y="1158065"/>
            <a:ext cx="8071783" cy="1520234"/>
            <a:chOff x="729450" y="1158100"/>
            <a:chExt cx="8031625" cy="1805075"/>
          </a:xfrm>
        </p:grpSpPr>
        <p:cxnSp>
          <p:nvCxnSpPr>
            <p:cNvPr id="198" name="Google Shape;198;p26"/>
            <p:cNvCxnSpPr/>
            <p:nvPr/>
          </p:nvCxnSpPr>
          <p:spPr>
            <a:xfrm>
              <a:off x="3592075" y="2069775"/>
              <a:ext cx="5169000" cy="8934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26"/>
            <p:cNvCxnSpPr/>
            <p:nvPr/>
          </p:nvCxnSpPr>
          <p:spPr>
            <a:xfrm>
              <a:off x="729450" y="1158100"/>
              <a:ext cx="2878800" cy="9120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0" name="Google Shape;200;p26"/>
          <p:cNvGrpSpPr/>
          <p:nvPr/>
        </p:nvGrpSpPr>
        <p:grpSpPr>
          <a:xfrm>
            <a:off x="693451" y="1158031"/>
            <a:ext cx="8071783" cy="2115006"/>
            <a:chOff x="729450" y="1158100"/>
            <a:chExt cx="8031625" cy="1805075"/>
          </a:xfrm>
        </p:grpSpPr>
        <p:cxnSp>
          <p:nvCxnSpPr>
            <p:cNvPr id="201" name="Google Shape;201;p26"/>
            <p:cNvCxnSpPr/>
            <p:nvPr/>
          </p:nvCxnSpPr>
          <p:spPr>
            <a:xfrm>
              <a:off x="3592075" y="2069775"/>
              <a:ext cx="5169000" cy="8934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26"/>
            <p:cNvCxnSpPr/>
            <p:nvPr/>
          </p:nvCxnSpPr>
          <p:spPr>
            <a:xfrm>
              <a:off x="729450" y="1158100"/>
              <a:ext cx="2878800" cy="9120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b="0" l="11744" r="9223" t="0"/>
          <a:stretch/>
        </p:blipFill>
        <p:spPr>
          <a:xfrm>
            <a:off x="5608688" y="468694"/>
            <a:ext cx="3441600" cy="257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>
            <p:ph type="title"/>
          </p:nvPr>
        </p:nvSpPr>
        <p:spPr>
          <a:xfrm>
            <a:off x="379031" y="390169"/>
            <a:ext cx="59766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Partnerships and Plans</a:t>
            </a:r>
            <a:endParaRPr/>
          </a:p>
        </p:txBody>
      </p:sp>
      <p:sp>
        <p:nvSpPr>
          <p:cNvPr id="209" name="Google Shape;209;p27"/>
          <p:cNvSpPr txBox="1"/>
          <p:nvPr/>
        </p:nvSpPr>
        <p:spPr>
          <a:xfrm>
            <a:off x="443006" y="987881"/>
            <a:ext cx="4494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Muli"/>
                <a:ea typeface="Muli"/>
                <a:cs typeface="Muli"/>
                <a:sym typeface="Muli"/>
              </a:rPr>
              <a:t>External Science/Development Support</a:t>
            </a:r>
            <a:endParaRPr b="1"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uli"/>
              <a:ea typeface="Muli"/>
              <a:cs typeface="Muli"/>
              <a:sym typeface="Mul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uli"/>
              <a:buChar char="●"/>
            </a:pPr>
            <a:r>
              <a:rPr lang="en" sz="1300">
                <a:latin typeface="Muli"/>
                <a:ea typeface="Muli"/>
                <a:cs typeface="Muli"/>
                <a:sym typeface="Muli"/>
              </a:rPr>
              <a:t>NOAA CRADA</a:t>
            </a:r>
            <a:endParaRPr sz="1300">
              <a:latin typeface="Muli"/>
              <a:ea typeface="Muli"/>
              <a:cs typeface="Muli"/>
              <a:sym typeface="Mul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uli"/>
              <a:buChar char="●"/>
            </a:pPr>
            <a:r>
              <a:rPr lang="en" sz="1300">
                <a:latin typeface="Muli"/>
                <a:ea typeface="Muli"/>
                <a:cs typeface="Muli"/>
                <a:sym typeface="Muli"/>
              </a:rPr>
              <a:t>JCSDA</a:t>
            </a:r>
            <a:endParaRPr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Muli"/>
                <a:ea typeface="Muli"/>
                <a:cs typeface="Muli"/>
                <a:sym typeface="Muli"/>
              </a:rPr>
              <a:t>Internal Weather Team Development</a:t>
            </a:r>
            <a:endParaRPr b="1"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uli"/>
              <a:ea typeface="Muli"/>
              <a:cs typeface="Muli"/>
              <a:sym typeface="Muli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SzPts val="1300"/>
              <a:buFont typeface="Muli"/>
              <a:buChar char="●"/>
            </a:pPr>
            <a:r>
              <a:rPr lang="en" sz="1300">
                <a:latin typeface="Muli"/>
                <a:ea typeface="Muli"/>
                <a:cs typeface="Muli"/>
                <a:sym typeface="Muli"/>
              </a:rPr>
              <a:t>Operational UFS/JEDI Cycling </a:t>
            </a:r>
            <a:endParaRPr sz="1300">
              <a:latin typeface="Muli"/>
              <a:ea typeface="Muli"/>
              <a:cs typeface="Muli"/>
              <a:sym typeface="Muli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SzPts val="1300"/>
              <a:buFont typeface="Muli"/>
              <a:buChar char="●"/>
            </a:pPr>
            <a:r>
              <a:rPr lang="en" sz="1300">
                <a:latin typeface="Muli"/>
                <a:ea typeface="Muli"/>
                <a:cs typeface="Muli"/>
                <a:sym typeface="Muli"/>
              </a:rPr>
              <a:t>Continue using nature runs to</a:t>
            </a:r>
            <a:br>
              <a:rPr lang="en" sz="1300">
                <a:latin typeface="Muli"/>
                <a:ea typeface="Muli"/>
                <a:cs typeface="Muli"/>
                <a:sym typeface="Muli"/>
              </a:rPr>
            </a:br>
            <a:r>
              <a:rPr lang="en" sz="1300">
                <a:latin typeface="Muli"/>
                <a:ea typeface="Muli"/>
                <a:cs typeface="Muli"/>
                <a:sym typeface="Muli"/>
              </a:rPr>
              <a:t>simulate observations</a:t>
            </a:r>
            <a:endParaRPr sz="1300">
              <a:latin typeface="Muli"/>
              <a:ea typeface="Muli"/>
              <a:cs typeface="Muli"/>
              <a:sym typeface="Muli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SzPts val="1300"/>
              <a:buFont typeface="Muli"/>
              <a:buChar char="●"/>
            </a:pPr>
            <a:r>
              <a:rPr lang="en" sz="1300">
                <a:latin typeface="Muli"/>
                <a:ea typeface="Muli"/>
                <a:cs typeface="Muli"/>
                <a:sym typeface="Muli"/>
              </a:rPr>
              <a:t>Work on building up our testbed</a:t>
            </a:r>
            <a:br>
              <a:rPr lang="en" sz="1300">
                <a:latin typeface="Muli"/>
                <a:ea typeface="Muli"/>
                <a:cs typeface="Muli"/>
                <a:sym typeface="Muli"/>
              </a:rPr>
            </a:br>
            <a:r>
              <a:rPr lang="en" sz="1300">
                <a:latin typeface="Muli"/>
                <a:ea typeface="Muli"/>
                <a:cs typeface="Muli"/>
                <a:sym typeface="Muli"/>
              </a:rPr>
              <a:t>system to assimilate the</a:t>
            </a:r>
            <a:br>
              <a:rPr lang="en" sz="1300">
                <a:latin typeface="Muli"/>
                <a:ea typeface="Muli"/>
                <a:cs typeface="Muli"/>
                <a:sym typeface="Muli"/>
              </a:rPr>
            </a:br>
            <a:r>
              <a:rPr lang="en" sz="1300">
                <a:latin typeface="Muli"/>
                <a:ea typeface="Muli"/>
                <a:cs typeface="Muli"/>
                <a:sym typeface="Muli"/>
              </a:rPr>
              <a:t>simulated observations</a:t>
            </a:r>
            <a:endParaRPr sz="1300">
              <a:latin typeface="Muli"/>
              <a:ea typeface="Muli"/>
              <a:cs typeface="Muli"/>
              <a:sym typeface="Muli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SzPts val="1300"/>
              <a:buFont typeface="Muli"/>
              <a:buChar char="●"/>
            </a:pPr>
            <a:r>
              <a:rPr lang="en" sz="1300">
                <a:latin typeface="Muli"/>
                <a:ea typeface="Muli"/>
                <a:cs typeface="Muli"/>
                <a:sym typeface="Muli"/>
              </a:rPr>
              <a:t>Radar operators</a:t>
            </a:r>
            <a:br>
              <a:rPr lang="en" sz="1300">
                <a:latin typeface="Muli"/>
                <a:ea typeface="Muli"/>
                <a:cs typeface="Muli"/>
                <a:sym typeface="Muli"/>
              </a:rPr>
            </a:br>
            <a:r>
              <a:rPr lang="en" sz="1300">
                <a:latin typeface="Muli"/>
                <a:ea typeface="Muli"/>
                <a:cs typeface="Muli"/>
                <a:sym typeface="Muli"/>
              </a:rPr>
              <a:t>+ 3DVAR / 4DVAR / EnKF</a:t>
            </a:r>
            <a:br>
              <a:rPr lang="en" sz="1300">
                <a:latin typeface="Muli"/>
                <a:ea typeface="Muli"/>
                <a:cs typeface="Muli"/>
                <a:sym typeface="Muli"/>
              </a:rPr>
            </a:br>
            <a:r>
              <a:rPr lang="en" sz="1300">
                <a:latin typeface="Muli"/>
                <a:ea typeface="Muli"/>
                <a:cs typeface="Muli"/>
                <a:sym typeface="Muli"/>
              </a:rPr>
              <a:t>+ Many observations</a:t>
            </a:r>
            <a:br>
              <a:rPr lang="en" sz="1300">
                <a:latin typeface="Muli"/>
                <a:ea typeface="Muli"/>
                <a:cs typeface="Muli"/>
                <a:sym typeface="Muli"/>
              </a:rPr>
            </a:br>
            <a:r>
              <a:rPr lang="en" sz="1300">
                <a:latin typeface="Muli"/>
                <a:ea typeface="Muli"/>
                <a:cs typeface="Muli"/>
                <a:sym typeface="Muli"/>
              </a:rPr>
              <a:t>= OSSE</a:t>
            </a:r>
            <a:endParaRPr sz="13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10" name="Google Shape;2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0481" y="2976750"/>
            <a:ext cx="3665756" cy="20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/>
        </p:nvSpPr>
        <p:spPr>
          <a:xfrm rot="10800000">
            <a:off x="4714994" y="-2014665"/>
            <a:ext cx="9401100" cy="94011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2698631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 txBox="1"/>
          <p:nvPr/>
        </p:nvSpPr>
        <p:spPr>
          <a:xfrm>
            <a:off x="208350" y="438975"/>
            <a:ext cx="4036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uli"/>
                <a:ea typeface="Muli"/>
                <a:cs typeface="Muli"/>
                <a:sym typeface="Muli"/>
              </a:rPr>
              <a:t>Building Our Global DA System</a:t>
            </a:r>
            <a:endParaRPr sz="2000" u="sng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491501" y="1384850"/>
            <a:ext cx="3658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UFS/JEDI </a:t>
            </a:r>
            <a:r>
              <a:rPr lang="en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3DVAR is working! Our simulated data has an impact on our model.</a:t>
            </a:r>
            <a:br>
              <a:rPr lang="en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endParaRPr sz="14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</a:pPr>
            <a:r>
              <a:rPr lang="en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Figure shows model </a:t>
            </a:r>
            <a:r>
              <a:rPr b="1" lang="en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increment</a:t>
            </a:r>
            <a:r>
              <a:rPr lang="en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for temperature at 540 hPa, based on multiple TMS orbits ingested over a six hour window.</a:t>
            </a:r>
            <a:br>
              <a:rPr lang="en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endParaRPr sz="14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</a:pPr>
            <a:r>
              <a:rPr lang="en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Next work: </a:t>
            </a: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</a:t>
            </a:r>
            <a:r>
              <a:rPr lang="en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dding more instruments.</a:t>
            </a:r>
            <a:endParaRPr sz="14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1164703" y="4368919"/>
            <a:ext cx="1200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Collect input obs + model results from previous cycle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2343212" y="4372348"/>
            <a:ext cx="1648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Preprocess data</a:t>
            </a:r>
            <a:b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b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Thinning, obs error</a:t>
            </a:r>
            <a:b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estimation, QC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3940341" y="4372348"/>
            <a:ext cx="1247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Data assimilation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5318455" y="4372348"/>
            <a:ext cx="1289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Update model to reflect the new observations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22" name="Google Shape;222;p28"/>
          <p:cNvCxnSpPr/>
          <p:nvPr/>
        </p:nvCxnSpPr>
        <p:spPr>
          <a:xfrm>
            <a:off x="2090965" y="3999346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3" name="Google Shape;223;p28"/>
          <p:cNvCxnSpPr/>
          <p:nvPr/>
        </p:nvCxnSpPr>
        <p:spPr>
          <a:xfrm>
            <a:off x="3542248" y="3997383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24" name="Google Shape;224;p28"/>
          <p:cNvGrpSpPr/>
          <p:nvPr/>
        </p:nvGrpSpPr>
        <p:grpSpPr>
          <a:xfrm>
            <a:off x="2930682" y="3762756"/>
            <a:ext cx="473175" cy="473175"/>
            <a:chOff x="5034426" y="5084259"/>
            <a:chExt cx="630900" cy="630900"/>
          </a:xfrm>
        </p:grpSpPr>
        <p:sp>
          <p:nvSpPr>
            <p:cNvPr id="225" name="Google Shape;225;p28"/>
            <p:cNvSpPr/>
            <p:nvPr/>
          </p:nvSpPr>
          <p:spPr>
            <a:xfrm rot="10800000">
              <a:off x="5034426" y="5084259"/>
              <a:ext cx="630900" cy="63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6" name="Google Shape;22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24475" y="5172749"/>
              <a:ext cx="451050" cy="4510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28"/>
          <p:cNvGrpSpPr/>
          <p:nvPr/>
        </p:nvGrpSpPr>
        <p:grpSpPr>
          <a:xfrm>
            <a:off x="4327451" y="3762754"/>
            <a:ext cx="473175" cy="473175"/>
            <a:chOff x="5946392" y="5082656"/>
            <a:chExt cx="630900" cy="630900"/>
          </a:xfrm>
        </p:grpSpPr>
        <p:sp>
          <p:nvSpPr>
            <p:cNvPr id="228" name="Google Shape;228;p28"/>
            <p:cNvSpPr/>
            <p:nvPr/>
          </p:nvSpPr>
          <p:spPr>
            <a:xfrm rot="10800000">
              <a:off x="5946392" y="5082656"/>
              <a:ext cx="630900" cy="63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9" name="Google Shape;229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51984" y="5235111"/>
              <a:ext cx="419982" cy="327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28"/>
          <p:cNvGrpSpPr/>
          <p:nvPr/>
        </p:nvGrpSpPr>
        <p:grpSpPr>
          <a:xfrm>
            <a:off x="5726483" y="3761986"/>
            <a:ext cx="473175" cy="473175"/>
            <a:chOff x="4017132" y="5082656"/>
            <a:chExt cx="630900" cy="630900"/>
          </a:xfrm>
        </p:grpSpPr>
        <p:sp>
          <p:nvSpPr>
            <p:cNvPr id="231" name="Google Shape;231;p28"/>
            <p:cNvSpPr/>
            <p:nvPr/>
          </p:nvSpPr>
          <p:spPr>
            <a:xfrm rot="10800000">
              <a:off x="4017132" y="5082656"/>
              <a:ext cx="630900" cy="63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2" name="Google Shape;232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38719" y="5178632"/>
              <a:ext cx="387959" cy="414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3" name="Google Shape;233;p28"/>
          <p:cNvGrpSpPr/>
          <p:nvPr/>
        </p:nvGrpSpPr>
        <p:grpSpPr>
          <a:xfrm>
            <a:off x="1529998" y="3764329"/>
            <a:ext cx="470020" cy="470020"/>
            <a:chOff x="1114425" y="2476500"/>
            <a:chExt cx="462300" cy="462300"/>
          </a:xfrm>
        </p:grpSpPr>
        <p:sp>
          <p:nvSpPr>
            <p:cNvPr id="234" name="Google Shape;234;p28"/>
            <p:cNvSpPr/>
            <p:nvPr/>
          </p:nvSpPr>
          <p:spPr>
            <a:xfrm>
              <a:off x="1114425" y="2476500"/>
              <a:ext cx="462300" cy="46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5" name="Google Shape;235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91625" y="2561800"/>
              <a:ext cx="307900" cy="29169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6" name="Google Shape;236;p28"/>
          <p:cNvCxnSpPr/>
          <p:nvPr/>
        </p:nvCxnSpPr>
        <p:spPr>
          <a:xfrm>
            <a:off x="4930955" y="3999333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7" name="Google Shape;237;p28"/>
          <p:cNvSpPr txBox="1"/>
          <p:nvPr/>
        </p:nvSpPr>
        <p:spPr>
          <a:xfrm>
            <a:off x="6762741" y="4355696"/>
            <a:ext cx="120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Run a new forecast and repeat the cycle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38" name="Google Shape;238;p28"/>
          <p:cNvGrpSpPr/>
          <p:nvPr/>
        </p:nvGrpSpPr>
        <p:grpSpPr>
          <a:xfrm>
            <a:off x="7126215" y="3761977"/>
            <a:ext cx="473175" cy="473175"/>
            <a:chOff x="7770566" y="5084545"/>
            <a:chExt cx="630900" cy="630900"/>
          </a:xfrm>
        </p:grpSpPr>
        <p:sp>
          <p:nvSpPr>
            <p:cNvPr id="239" name="Google Shape;239;p28"/>
            <p:cNvSpPr/>
            <p:nvPr/>
          </p:nvSpPr>
          <p:spPr>
            <a:xfrm>
              <a:off x="7770566" y="5084545"/>
              <a:ext cx="630900" cy="63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0" name="Google Shape;240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893935" y="5192102"/>
              <a:ext cx="370907" cy="37089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1" name="Google Shape;241;p28"/>
          <p:cNvCxnSpPr/>
          <p:nvPr/>
        </p:nvCxnSpPr>
        <p:spPr>
          <a:xfrm>
            <a:off x="6302555" y="3999333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42" name="Google Shape;24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27444" y="5873"/>
            <a:ext cx="4816558" cy="361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/>
        </p:nvSpPr>
        <p:spPr>
          <a:xfrm>
            <a:off x="1841306" y="2371725"/>
            <a:ext cx="1200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Collect many input obs + model “guess” for previous cycle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3019815" y="2375154"/>
            <a:ext cx="1648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Preprocess data</a:t>
            </a:r>
            <a:b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b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Thinning, obs error</a:t>
            </a:r>
            <a:b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estimation, QC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4616944" y="2375154"/>
            <a:ext cx="1247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Data assimilation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5995058" y="2375154"/>
            <a:ext cx="1289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Run model to make predictions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7392513" y="2375154"/>
            <a:ext cx="128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Evaluate model outputs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345019" y="509681"/>
            <a:ext cx="496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uli"/>
                <a:ea typeface="Muli"/>
                <a:cs typeface="Muli"/>
                <a:sym typeface="Muli"/>
              </a:rPr>
              <a:t>Our Global DA System:</a:t>
            </a:r>
            <a:br>
              <a:rPr lang="en" sz="23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2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One Cycle</a:t>
            </a:r>
            <a:endParaRPr sz="2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53" name="Google Shape;253;p29"/>
          <p:cNvGrpSpPr/>
          <p:nvPr/>
        </p:nvGrpSpPr>
        <p:grpSpPr>
          <a:xfrm>
            <a:off x="345054" y="343123"/>
            <a:ext cx="432401" cy="71435"/>
            <a:chOff x="1415325" y="815725"/>
            <a:chExt cx="576227" cy="95209"/>
          </a:xfrm>
        </p:grpSpPr>
        <p:sp>
          <p:nvSpPr>
            <p:cNvPr id="254" name="Google Shape;254;p29"/>
            <p:cNvSpPr/>
            <p:nvPr/>
          </p:nvSpPr>
          <p:spPr>
            <a:xfrm>
              <a:off x="1415325" y="817934"/>
              <a:ext cx="394200" cy="93000"/>
            </a:xfrm>
            <a:prstGeom prst="roundRect">
              <a:avLst>
                <a:gd fmla="val 1133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883252" y="815725"/>
              <a:ext cx="108300" cy="93000"/>
            </a:xfrm>
            <a:prstGeom prst="roundRect">
              <a:avLst>
                <a:gd fmla="val 10303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56" name="Google Shape;256;p29"/>
          <p:cNvCxnSpPr/>
          <p:nvPr/>
        </p:nvCxnSpPr>
        <p:spPr>
          <a:xfrm>
            <a:off x="2767568" y="2002152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7" name="Google Shape;257;p29"/>
          <p:cNvCxnSpPr/>
          <p:nvPr/>
        </p:nvCxnSpPr>
        <p:spPr>
          <a:xfrm>
            <a:off x="4218851" y="2000189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58" name="Google Shape;258;p29"/>
          <p:cNvGrpSpPr/>
          <p:nvPr/>
        </p:nvGrpSpPr>
        <p:grpSpPr>
          <a:xfrm>
            <a:off x="3607285" y="1765563"/>
            <a:ext cx="473175" cy="473175"/>
            <a:chOff x="5034426" y="5084259"/>
            <a:chExt cx="630900" cy="630900"/>
          </a:xfrm>
        </p:grpSpPr>
        <p:sp>
          <p:nvSpPr>
            <p:cNvPr id="259" name="Google Shape;259;p29"/>
            <p:cNvSpPr/>
            <p:nvPr/>
          </p:nvSpPr>
          <p:spPr>
            <a:xfrm rot="10800000">
              <a:off x="5034426" y="5084259"/>
              <a:ext cx="630900" cy="63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0" name="Google Shape;260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24475" y="5172749"/>
              <a:ext cx="451050" cy="4510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" name="Google Shape;261;p29"/>
          <p:cNvGrpSpPr/>
          <p:nvPr/>
        </p:nvGrpSpPr>
        <p:grpSpPr>
          <a:xfrm>
            <a:off x="5004054" y="1765561"/>
            <a:ext cx="473175" cy="473175"/>
            <a:chOff x="5946392" y="5082656"/>
            <a:chExt cx="630900" cy="630900"/>
          </a:xfrm>
        </p:grpSpPr>
        <p:sp>
          <p:nvSpPr>
            <p:cNvPr id="262" name="Google Shape;262;p29"/>
            <p:cNvSpPr/>
            <p:nvPr/>
          </p:nvSpPr>
          <p:spPr>
            <a:xfrm rot="10800000">
              <a:off x="5946392" y="5082656"/>
              <a:ext cx="630900" cy="63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3" name="Google Shape;26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51984" y="5235111"/>
              <a:ext cx="419982" cy="327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4" name="Google Shape;264;p29"/>
          <p:cNvGrpSpPr/>
          <p:nvPr/>
        </p:nvGrpSpPr>
        <p:grpSpPr>
          <a:xfrm>
            <a:off x="6403086" y="1764792"/>
            <a:ext cx="473175" cy="473175"/>
            <a:chOff x="4017132" y="5082656"/>
            <a:chExt cx="630900" cy="630900"/>
          </a:xfrm>
        </p:grpSpPr>
        <p:sp>
          <p:nvSpPr>
            <p:cNvPr id="265" name="Google Shape;265;p29"/>
            <p:cNvSpPr/>
            <p:nvPr/>
          </p:nvSpPr>
          <p:spPr>
            <a:xfrm rot="10800000">
              <a:off x="4017132" y="5082656"/>
              <a:ext cx="630900" cy="63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6" name="Google Shape;266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38719" y="5178632"/>
              <a:ext cx="387959" cy="414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7" name="Google Shape;267;p29"/>
          <p:cNvGrpSpPr/>
          <p:nvPr/>
        </p:nvGrpSpPr>
        <p:grpSpPr>
          <a:xfrm>
            <a:off x="7802118" y="1764792"/>
            <a:ext cx="470020" cy="470020"/>
            <a:chOff x="1114425" y="2476500"/>
            <a:chExt cx="462300" cy="462300"/>
          </a:xfrm>
        </p:grpSpPr>
        <p:sp>
          <p:nvSpPr>
            <p:cNvPr id="268" name="Google Shape;268;p29"/>
            <p:cNvSpPr/>
            <p:nvPr/>
          </p:nvSpPr>
          <p:spPr>
            <a:xfrm>
              <a:off x="1114425" y="2476500"/>
              <a:ext cx="462300" cy="462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9" name="Google Shape;269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91625" y="2561800"/>
              <a:ext cx="307900" cy="2916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p29"/>
          <p:cNvGrpSpPr/>
          <p:nvPr/>
        </p:nvGrpSpPr>
        <p:grpSpPr>
          <a:xfrm>
            <a:off x="2206601" y="1767135"/>
            <a:ext cx="470020" cy="470020"/>
            <a:chOff x="1114425" y="2476500"/>
            <a:chExt cx="462300" cy="462300"/>
          </a:xfrm>
        </p:grpSpPr>
        <p:sp>
          <p:nvSpPr>
            <p:cNvPr id="271" name="Google Shape;271;p29"/>
            <p:cNvSpPr/>
            <p:nvPr/>
          </p:nvSpPr>
          <p:spPr>
            <a:xfrm>
              <a:off x="1114425" y="2476500"/>
              <a:ext cx="462300" cy="462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2" name="Google Shape;272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91625" y="2561800"/>
              <a:ext cx="307900" cy="2916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3" name="Google Shape;273;p29"/>
          <p:cNvSpPr txBox="1"/>
          <p:nvPr/>
        </p:nvSpPr>
        <p:spPr>
          <a:xfrm>
            <a:off x="1842516" y="3908396"/>
            <a:ext cx="120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Collect previous cycle of weather model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74" name="Google Shape;274;p29"/>
          <p:cNvGrpSpPr/>
          <p:nvPr/>
        </p:nvGrpSpPr>
        <p:grpSpPr>
          <a:xfrm>
            <a:off x="2205990" y="3314677"/>
            <a:ext cx="473175" cy="473175"/>
            <a:chOff x="7770566" y="5084545"/>
            <a:chExt cx="630900" cy="630900"/>
          </a:xfrm>
        </p:grpSpPr>
        <p:sp>
          <p:nvSpPr>
            <p:cNvPr id="275" name="Google Shape;275;p29"/>
            <p:cNvSpPr/>
            <p:nvPr/>
          </p:nvSpPr>
          <p:spPr>
            <a:xfrm>
              <a:off x="7770566" y="5084545"/>
              <a:ext cx="630900" cy="630900"/>
            </a:xfrm>
            <a:prstGeom prst="ellipse">
              <a:avLst/>
            </a:prstGeom>
            <a:solidFill>
              <a:srgbClr val="F47723"/>
            </a:solidFill>
            <a:ln cap="flat" cmpd="sng" w="9525">
              <a:solidFill>
                <a:srgbClr val="EB56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6" name="Google Shape;276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893935" y="5192102"/>
              <a:ext cx="370907" cy="370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29"/>
          <p:cNvSpPr txBox="1"/>
          <p:nvPr/>
        </p:nvSpPr>
        <p:spPr>
          <a:xfrm>
            <a:off x="661390" y="2375154"/>
            <a:ext cx="861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Upstream data tanks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78" name="Google Shape;278;p29"/>
          <p:cNvGrpSpPr/>
          <p:nvPr/>
        </p:nvGrpSpPr>
        <p:grpSpPr>
          <a:xfrm>
            <a:off x="855563" y="1764792"/>
            <a:ext cx="473175" cy="473175"/>
            <a:chOff x="6858600" y="5084545"/>
            <a:chExt cx="630900" cy="630900"/>
          </a:xfrm>
        </p:grpSpPr>
        <p:sp>
          <p:nvSpPr>
            <p:cNvPr id="279" name="Google Shape;279;p29"/>
            <p:cNvSpPr/>
            <p:nvPr/>
          </p:nvSpPr>
          <p:spPr>
            <a:xfrm>
              <a:off x="6858600" y="5084545"/>
              <a:ext cx="630900" cy="6309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0" name="Google Shape;280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979931" y="5184519"/>
              <a:ext cx="387959" cy="43065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1" name="Google Shape;281;p29"/>
          <p:cNvCxnSpPr/>
          <p:nvPr/>
        </p:nvCxnSpPr>
        <p:spPr>
          <a:xfrm>
            <a:off x="5607558" y="2002139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82" name="Google Shape;282;p29"/>
          <p:cNvCxnSpPr/>
          <p:nvPr/>
        </p:nvCxnSpPr>
        <p:spPr>
          <a:xfrm>
            <a:off x="6983730" y="2004822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83" name="Google Shape;283;p29"/>
          <p:cNvCxnSpPr/>
          <p:nvPr/>
        </p:nvCxnSpPr>
        <p:spPr>
          <a:xfrm>
            <a:off x="1395968" y="2002152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84" name="Google Shape;284;p29"/>
          <p:cNvCxnSpPr/>
          <p:nvPr/>
        </p:nvCxnSpPr>
        <p:spPr>
          <a:xfrm rot="10800000">
            <a:off x="2441678" y="2872027"/>
            <a:ext cx="900" cy="385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85" name="Google Shape;285;p29"/>
          <p:cNvCxnSpPr>
            <a:stCxn id="250" idx="2"/>
          </p:cNvCxnSpPr>
          <p:nvPr/>
        </p:nvCxnSpPr>
        <p:spPr>
          <a:xfrm rot="5400000">
            <a:off x="4368008" y="1265904"/>
            <a:ext cx="777600" cy="37659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86" name="Google Shape;286;p29"/>
          <p:cNvSpPr txBox="1"/>
          <p:nvPr/>
        </p:nvSpPr>
        <p:spPr>
          <a:xfrm>
            <a:off x="6039591" y="893978"/>
            <a:ext cx="120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End user forecast products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87" name="Google Shape;287;p29"/>
          <p:cNvGrpSpPr/>
          <p:nvPr/>
        </p:nvGrpSpPr>
        <p:grpSpPr>
          <a:xfrm>
            <a:off x="6403065" y="300258"/>
            <a:ext cx="473175" cy="473175"/>
            <a:chOff x="7770566" y="5084545"/>
            <a:chExt cx="630900" cy="630900"/>
          </a:xfrm>
        </p:grpSpPr>
        <p:sp>
          <p:nvSpPr>
            <p:cNvPr id="288" name="Google Shape;288;p29"/>
            <p:cNvSpPr/>
            <p:nvPr/>
          </p:nvSpPr>
          <p:spPr>
            <a:xfrm>
              <a:off x="7770566" y="5084545"/>
              <a:ext cx="630900" cy="6309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9" name="Google Shape;289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893935" y="5192102"/>
              <a:ext cx="370907" cy="37089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0" name="Google Shape;290;p29"/>
          <p:cNvCxnSpPr/>
          <p:nvPr/>
        </p:nvCxnSpPr>
        <p:spPr>
          <a:xfrm rot="10800000">
            <a:off x="6639300" y="1273744"/>
            <a:ext cx="600" cy="41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91" name="Google Shape;291;p29"/>
          <p:cNvGrpSpPr/>
          <p:nvPr/>
        </p:nvGrpSpPr>
        <p:grpSpPr>
          <a:xfrm>
            <a:off x="5004041" y="300239"/>
            <a:ext cx="473210" cy="473210"/>
            <a:chOff x="8429910" y="3924300"/>
            <a:chExt cx="462300" cy="462300"/>
          </a:xfrm>
        </p:grpSpPr>
        <p:sp>
          <p:nvSpPr>
            <p:cNvPr id="292" name="Google Shape;292;p29"/>
            <p:cNvSpPr/>
            <p:nvPr/>
          </p:nvSpPr>
          <p:spPr>
            <a:xfrm rot="10800000">
              <a:off x="8429910" y="3924300"/>
              <a:ext cx="462300" cy="462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pic>
          <p:nvPicPr>
            <p:cNvPr id="293" name="Google Shape;293;p2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542363" y="3990139"/>
              <a:ext cx="237385" cy="330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29"/>
          <p:cNvSpPr txBox="1"/>
          <p:nvPr/>
        </p:nvSpPr>
        <p:spPr>
          <a:xfrm>
            <a:off x="4598719" y="901481"/>
            <a:ext cx="1289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Estimate of error in model “guess”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95" name="Google Shape;295;p29"/>
          <p:cNvCxnSpPr/>
          <p:nvPr/>
        </p:nvCxnSpPr>
        <p:spPr>
          <a:xfrm>
            <a:off x="5243119" y="1278469"/>
            <a:ext cx="600" cy="41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96" name="Google Shape;296;p29"/>
          <p:cNvSpPr txBox="1"/>
          <p:nvPr/>
        </p:nvSpPr>
        <p:spPr>
          <a:xfrm>
            <a:off x="7041251" y="3730700"/>
            <a:ext cx="2102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latin typeface="Muli"/>
                <a:ea typeface="Muli"/>
                <a:cs typeface="Muli"/>
                <a:sym typeface="Muli"/>
              </a:rPr>
            </a:b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-"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Current work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Cross-org connections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97" name="Google Shape;297;p29"/>
          <p:cNvSpPr/>
          <p:nvPr/>
        </p:nvSpPr>
        <p:spPr>
          <a:xfrm>
            <a:off x="7195650" y="4397348"/>
            <a:ext cx="137400" cy="1374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2698631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7195650" y="4130648"/>
            <a:ext cx="137400" cy="13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idx="1" type="body"/>
          </p:nvPr>
        </p:nvSpPr>
        <p:spPr>
          <a:xfrm>
            <a:off x="0" y="1327625"/>
            <a:ext cx="8928900" cy="32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Tutorials, academies, and workshops are a great way to introduce new users to the system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NOAA's transition to GitHub has made it much easier to understand their systems.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Shared computing resources (like the Orion supercomputer) make collaboration easier</a:t>
            </a:r>
            <a:endParaRPr sz="1800"/>
          </a:p>
        </p:txBody>
      </p:sp>
      <p:sp>
        <p:nvSpPr>
          <p:cNvPr id="304" name="Google Shape;304;p30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Helpful Government Support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