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4" r:id="rId1"/>
    <p:sldMasterId id="2147483693" r:id="rId2"/>
  </p:sldMasterIdLst>
  <p:notesMasterIdLst>
    <p:notesMasterId r:id="rId25"/>
  </p:notesMasterIdLst>
  <p:handoutMasterIdLst>
    <p:handoutMasterId r:id="rId26"/>
  </p:handoutMasterIdLst>
  <p:sldIdLst>
    <p:sldId id="256" r:id="rId3"/>
    <p:sldId id="353" r:id="rId4"/>
    <p:sldId id="283" r:id="rId5"/>
    <p:sldId id="354" r:id="rId6"/>
    <p:sldId id="257" r:id="rId7"/>
    <p:sldId id="258" r:id="rId8"/>
    <p:sldId id="340" r:id="rId9"/>
    <p:sldId id="344" r:id="rId10"/>
    <p:sldId id="342" r:id="rId11"/>
    <p:sldId id="341" r:id="rId12"/>
    <p:sldId id="345" r:id="rId13"/>
    <p:sldId id="349" r:id="rId14"/>
    <p:sldId id="350" r:id="rId15"/>
    <p:sldId id="351" r:id="rId16"/>
    <p:sldId id="352" r:id="rId17"/>
    <p:sldId id="264" r:id="rId18"/>
    <p:sldId id="346" r:id="rId19"/>
    <p:sldId id="347" r:id="rId20"/>
    <p:sldId id="357" r:id="rId21"/>
    <p:sldId id="356" r:id="rId22"/>
    <p:sldId id="355" r:id="rId23"/>
    <p:sldId id="348"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6C00"/>
    <a:srgbClr val="660033"/>
    <a:srgbClr val="3465A4"/>
    <a:srgbClr val="F47723"/>
    <a:srgbClr val="D0DDF0"/>
    <a:srgbClr val="2C529E"/>
    <a:srgbClr val="FF4343"/>
    <a:srgbClr val="002E8A"/>
    <a:srgbClr val="FF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73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881882-874B-40AF-BD5A-081619FB12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135A4A-AF8A-4BF9-9167-505A4B3DE7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0AA07D-2D9B-4A1A-AC24-8624FE0D4E15}" type="datetimeFigureOut">
              <a:rPr lang="en-US" smtClean="0"/>
              <a:t>7/18/2023</a:t>
            </a:fld>
            <a:endParaRPr lang="en-US" dirty="0"/>
          </a:p>
        </p:txBody>
      </p:sp>
      <p:sp>
        <p:nvSpPr>
          <p:cNvPr id="4" name="Footer Placeholder 3">
            <a:extLst>
              <a:ext uri="{FF2B5EF4-FFF2-40B4-BE49-F238E27FC236}">
                <a16:creationId xmlns:a16="http://schemas.microsoft.com/office/drawing/2014/main" id="{D3527C48-EC8F-4BE8-A2A2-F7DB274E6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CCC993-D5E2-4801-8E0C-36DCED2DBE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E64760-DF47-4F2B-9532-96E971887C3F}" type="slidenum">
              <a:rPr lang="en-US" smtClean="0"/>
              <a:t>‹#›</a:t>
            </a:fld>
            <a:endParaRPr lang="en-US" dirty="0"/>
          </a:p>
        </p:txBody>
      </p:sp>
    </p:spTree>
    <p:extLst>
      <p:ext uri="{BB962C8B-B14F-4D97-AF65-F5344CB8AC3E}">
        <p14:creationId xmlns:p14="http://schemas.microsoft.com/office/powerpoint/2010/main" val="30604791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533400" y="763588"/>
            <a:ext cx="6704013" cy="3771900"/>
          </a:xfrm>
          <a:prstGeom prst="rect">
            <a:avLst/>
          </a:prstGeom>
        </p:spPr>
        <p:txBody>
          <a:bodyPr lIns="0" tIns="0" rIns="0" bIns="0" anchor="ctr">
            <a:noAutofit/>
          </a:bodyPr>
          <a:lstStyle/>
          <a:p>
            <a:pPr algn="ctr"/>
            <a:r>
              <a:rPr lang="en-US" sz="4400" b="0" strike="noStrike" spc="-1" dirty="0">
                <a:latin typeface="Arial"/>
              </a:rPr>
              <a:t>Click to move the slide</a:t>
            </a:r>
          </a:p>
        </p:txBody>
      </p:sp>
      <p:sp>
        <p:nvSpPr>
          <p:cNvPr id="124"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25"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dirty="0">
                <a:latin typeface="Times New Roman"/>
              </a:rPr>
              <a:t>&lt;header&gt;</a:t>
            </a:r>
          </a:p>
        </p:txBody>
      </p:sp>
      <p:sp>
        <p:nvSpPr>
          <p:cNvPr id="126"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dirty="0">
                <a:latin typeface="Times New Roman"/>
              </a:rPr>
              <a:t>&lt;date/time&gt;</a:t>
            </a:r>
          </a:p>
        </p:txBody>
      </p:sp>
      <p:sp>
        <p:nvSpPr>
          <p:cNvPr id="127"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dirty="0">
                <a:latin typeface="Times New Roman"/>
              </a:rPr>
              <a:t>&lt;footer&gt;</a:t>
            </a:r>
          </a:p>
        </p:txBody>
      </p:sp>
      <p:sp>
        <p:nvSpPr>
          <p:cNvPr id="128"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E50EA01D-2409-4BC2-8D53-1CFD3B20CDD5}" type="slidenum">
              <a:rPr lang="en-US" sz="1400" b="0" strike="noStrike" spc="-1">
                <a:latin typeface="Times New Roman"/>
              </a:rPr>
              <a:t>‹#›</a:t>
            </a:fld>
            <a:endParaRPr lang="en-US" sz="1400" b="0" strike="noStrike" spc="-1" dirty="0">
              <a:latin typeface="Times New Roman"/>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body"/>
          </p:nvPr>
        </p:nvSpPr>
        <p:spPr>
          <a:xfrm>
            <a:off x="685800" y="4343400"/>
            <a:ext cx="5481720" cy="4110120"/>
          </a:xfrm>
          <a:prstGeom prst="rect">
            <a:avLst/>
          </a:prstGeom>
        </p:spPr>
        <p:txBody>
          <a:bodyPr lIns="0" tIns="91440" rIns="0" bIns="91440" anchor="ctr">
            <a:noAutofit/>
          </a:bodyPr>
          <a:lstStyle/>
          <a:p>
            <a:pPr marL="216000" indent="-212040">
              <a:lnSpc>
                <a:spcPct val="100000"/>
              </a:lnSpc>
              <a:tabLst>
                <a:tab pos="0" algn="l"/>
              </a:tabLst>
            </a:pPr>
            <a:endParaRPr lang="en-US" sz="2000" b="0" strike="noStrike" spc="-1" dirty="0">
              <a:latin typeface="Arial"/>
            </a:endParaRPr>
          </a:p>
          <a:p>
            <a:pPr marL="216000" indent="-212040">
              <a:lnSpc>
                <a:spcPct val="100000"/>
              </a:lnSpc>
              <a:tabLst>
                <a:tab pos="0" algn="l"/>
              </a:tabLst>
            </a:pPr>
            <a:endParaRPr lang="en-US" sz="2000" b="0" strike="noStrike" spc="-1" dirty="0">
              <a:latin typeface="Arial"/>
            </a:endParaRPr>
          </a:p>
          <a:p>
            <a:pPr marL="216000" indent="-212040">
              <a:lnSpc>
                <a:spcPct val="100000"/>
              </a:lnSpc>
              <a:tabLst>
                <a:tab pos="0" algn="l"/>
              </a:tabLst>
            </a:pPr>
            <a:endParaRPr lang="en-US" sz="2000" b="0" strike="noStrike" spc="-1" dirty="0">
              <a:latin typeface="Arial"/>
            </a:endParaRPr>
          </a:p>
        </p:txBody>
      </p:sp>
      <p:sp>
        <p:nvSpPr>
          <p:cNvPr id="188" name="PlaceHolder 2"/>
          <p:cNvSpPr>
            <a:spLocks noGrp="1" noRot="1" noChangeAspect="1"/>
          </p:cNvSpPr>
          <p:nvPr>
            <p:ph type="sldImg"/>
          </p:nvPr>
        </p:nvSpPr>
        <p:spPr>
          <a:xfrm>
            <a:off x="384175" y="685800"/>
            <a:ext cx="6084888" cy="3424238"/>
          </a:xfrm>
          <a:prstGeom prst="rect">
            <a:avLst/>
          </a:pr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615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909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9361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1624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424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03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528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722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495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94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697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752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880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859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8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44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_NOAA">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801CD57-DFE8-AFC1-3685-668CB410F5D5}"/>
              </a:ext>
            </a:extLst>
          </p:cNvPr>
          <p:cNvCxnSpPr/>
          <p:nvPr userDrawn="1"/>
        </p:nvCxnSpPr>
        <p:spPr>
          <a:xfrm>
            <a:off x="0" y="0"/>
            <a:ext cx="9144000" cy="0"/>
          </a:xfrm>
          <a:prstGeom prst="line">
            <a:avLst/>
          </a:prstGeom>
          <a:ln w="203200">
            <a:solidFill>
              <a:srgbClr val="F47723"/>
            </a:solidFill>
          </a:ln>
        </p:spPr>
        <p:style>
          <a:lnRef idx="1">
            <a:schemeClr val="accent1"/>
          </a:lnRef>
          <a:fillRef idx="0">
            <a:schemeClr val="accent1"/>
          </a:fillRef>
          <a:effectRef idx="0">
            <a:schemeClr val="accent1"/>
          </a:effectRef>
          <a:fontRef idx="minor">
            <a:schemeClr val="tx1"/>
          </a:fontRef>
        </p:style>
      </p:cxnSp>
      <p:pic>
        <p:nvPicPr>
          <p:cNvPr id="9" name="Picture 8" descr="A blue circle with white text&#10;&#10;Description automatically generated">
            <a:extLst>
              <a:ext uri="{FF2B5EF4-FFF2-40B4-BE49-F238E27FC236}">
                <a16:creationId xmlns:a16="http://schemas.microsoft.com/office/drawing/2014/main" id="{CE9F9F49-DFF4-62B6-BA1B-8342E88DC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0"/>
            <a:ext cx="457200" cy="457200"/>
          </a:xfrm>
          <a:prstGeom prst="rect">
            <a:avLst/>
          </a:prstGeom>
        </p:spPr>
      </p:pic>
    </p:spTree>
    <p:extLst>
      <p:ext uri="{BB962C8B-B14F-4D97-AF65-F5344CB8AC3E}">
        <p14:creationId xmlns:p14="http://schemas.microsoft.com/office/powerpoint/2010/main" val="4551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81E7595B-591B-4A8A-8D48-5D159F38EE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0"/>
            <a:ext cx="457200" cy="457200"/>
          </a:xfrm>
          <a:prstGeom prst="rect">
            <a:avLst/>
          </a:prstGeom>
        </p:spPr>
      </p:pic>
    </p:spTree>
    <p:extLst>
      <p:ext uri="{BB962C8B-B14F-4D97-AF65-F5344CB8AC3E}">
        <p14:creationId xmlns:p14="http://schemas.microsoft.com/office/powerpoint/2010/main" val="98944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1F3A4-76B9-4105-AF56-D31CAFE08B77}"/>
              </a:ext>
            </a:extLst>
          </p:cNvPr>
          <p:cNvSpPr>
            <a:spLocks noGrp="1"/>
          </p:cNvSpPr>
          <p:nvPr>
            <p:ph idx="1"/>
          </p:nvPr>
        </p:nvSpPr>
        <p:spPr>
          <a:xfrm>
            <a:off x="91440" y="548640"/>
            <a:ext cx="8961120" cy="4206240"/>
          </a:xfrm>
          <a:prstGeom prst="rect">
            <a:avLst/>
          </a:prstGeom>
        </p:spPr>
        <p:txBody>
          <a:bodyPr vert="horz" lIns="91440" tIns="45720" rIns="91440" bIns="45720" rtlCol="0">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2">
            <a:extLst>
              <a:ext uri="{FF2B5EF4-FFF2-40B4-BE49-F238E27FC236}">
                <a16:creationId xmlns:a16="http://schemas.microsoft.com/office/drawing/2014/main" id="{87FE2050-E4A1-43FA-87BF-1531D66757C0}"/>
              </a:ext>
            </a:extLst>
          </p:cNvPr>
          <p:cNvSpPr>
            <a:spLocks noGrp="1"/>
          </p:cNvSpPr>
          <p:nvPr>
            <p:ph type="title"/>
          </p:nvPr>
        </p:nvSpPr>
        <p:spPr>
          <a:xfrm>
            <a:off x="91440" y="0"/>
            <a:ext cx="8961120" cy="548640"/>
          </a:xfrm>
          <a:prstGeom prst="rect">
            <a:avLst/>
          </a:prstGeom>
        </p:spPr>
        <p:txBody>
          <a:bodyPr vert="horz" lIns="91440" tIns="64008" rIns="91440" bIns="0" rtlCol="0" anchor="t" anchorCtr="0">
            <a:noAutofit/>
          </a:bodyPr>
          <a:lstStyle/>
          <a:p>
            <a:r>
              <a:rPr lang="en-US" dirty="0"/>
              <a:t>Click to edit Master title style</a:t>
            </a:r>
          </a:p>
        </p:txBody>
      </p:sp>
    </p:spTree>
    <p:extLst>
      <p:ext uri="{BB962C8B-B14F-4D97-AF65-F5344CB8AC3E}">
        <p14:creationId xmlns:p14="http://schemas.microsoft.com/office/powerpoint/2010/main" val="369589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32ED350D-4997-4EA0-B4C0-D78D1C8CAB5B}"/>
              </a:ext>
            </a:extLst>
          </p:cNvPr>
          <p:cNvSpPr>
            <a:spLocks noGrp="1"/>
          </p:cNvSpPr>
          <p:nvPr>
            <p:ph type="title"/>
          </p:nvPr>
        </p:nvSpPr>
        <p:spPr>
          <a:xfrm>
            <a:off x="91440" y="0"/>
            <a:ext cx="8961120" cy="548640"/>
          </a:xfrm>
          <a:prstGeom prst="rect">
            <a:avLst/>
          </a:prstGeom>
        </p:spPr>
        <p:txBody>
          <a:bodyPr vert="horz" lIns="91440" tIns="64008" rIns="91440" bIns="0" rtlCol="0" anchor="t" anchorCtr="0">
            <a:noAutofit/>
          </a:bodyPr>
          <a:lstStyle/>
          <a:p>
            <a:r>
              <a:rPr lang="en-US" dirty="0"/>
              <a:t>Click to edit Master title style</a:t>
            </a:r>
          </a:p>
        </p:txBody>
      </p:sp>
    </p:spTree>
    <p:extLst>
      <p:ext uri="{BB962C8B-B14F-4D97-AF65-F5344CB8AC3E}">
        <p14:creationId xmlns:p14="http://schemas.microsoft.com/office/powerpoint/2010/main" val="51124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1F3A4-76B9-4105-AF56-D31CAFE08B77}"/>
              </a:ext>
            </a:extLst>
          </p:cNvPr>
          <p:cNvSpPr>
            <a:spLocks noGrp="1"/>
          </p:cNvSpPr>
          <p:nvPr>
            <p:ph idx="1"/>
          </p:nvPr>
        </p:nvSpPr>
        <p:spPr>
          <a:xfrm>
            <a:off x="91440" y="548640"/>
            <a:ext cx="8961120" cy="4206240"/>
          </a:xfrm>
          <a:prstGeom prst="rect">
            <a:avLst/>
          </a:prstGeom>
        </p:spPr>
        <p:txBody>
          <a:bodyPr vert="horz" lIns="91440" tIns="45720" rIns="91440" bIns="45720" rtlCol="0">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2">
            <a:extLst>
              <a:ext uri="{FF2B5EF4-FFF2-40B4-BE49-F238E27FC236}">
                <a16:creationId xmlns:a16="http://schemas.microsoft.com/office/drawing/2014/main" id="{87FE2050-E4A1-43FA-87BF-1531D66757C0}"/>
              </a:ext>
            </a:extLst>
          </p:cNvPr>
          <p:cNvSpPr>
            <a:spLocks noGrp="1"/>
          </p:cNvSpPr>
          <p:nvPr>
            <p:ph type="title"/>
          </p:nvPr>
        </p:nvSpPr>
        <p:spPr>
          <a:xfrm>
            <a:off x="91440" y="0"/>
            <a:ext cx="8961120" cy="548640"/>
          </a:xfrm>
          <a:prstGeom prst="rect">
            <a:avLst/>
          </a:prstGeom>
        </p:spPr>
        <p:txBody>
          <a:bodyPr vert="horz" lIns="91440" tIns="64008" rIns="91440" bIns="0" rtlCol="0" anchor="t" anchorCtr="0">
            <a:noAutofit/>
          </a:bodyPr>
          <a:lstStyle/>
          <a:p>
            <a:r>
              <a:rPr lang="en-US" dirty="0"/>
              <a:t>Click to edit Master title style</a:t>
            </a:r>
          </a:p>
        </p:txBody>
      </p:sp>
    </p:spTree>
    <p:extLst>
      <p:ext uri="{BB962C8B-B14F-4D97-AF65-F5344CB8AC3E}">
        <p14:creationId xmlns:p14="http://schemas.microsoft.com/office/powerpoint/2010/main" val="130545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5" name="Title Placeholder 2">
            <a:extLst>
              <a:ext uri="{FF2B5EF4-FFF2-40B4-BE49-F238E27FC236}">
                <a16:creationId xmlns:a16="http://schemas.microsoft.com/office/drawing/2014/main" id="{F25762FA-133C-46AC-83ED-D0F2F6DB8D47}"/>
              </a:ext>
            </a:extLst>
          </p:cNvPr>
          <p:cNvSpPr>
            <a:spLocks noGrp="1"/>
          </p:cNvSpPr>
          <p:nvPr>
            <p:ph type="title" idx="10"/>
          </p:nvPr>
        </p:nvSpPr>
        <p:spPr>
          <a:xfrm>
            <a:off x="91440" y="0"/>
            <a:ext cx="8961120" cy="548640"/>
          </a:xfrm>
          <a:prstGeom prst="rect">
            <a:avLst/>
          </a:prstGeom>
        </p:spPr>
        <p:txBody>
          <a:bodyPr vert="horz" lIns="91440" tIns="64008" rIns="91440" bIns="0" rtlCol="0" anchor="t" anchorCtr="0">
            <a:noAutofit/>
          </a:bodyPr>
          <a:lstStyle/>
          <a:p>
            <a:r>
              <a:rPr lang="en-US" dirty="0"/>
              <a:t>Click to edit Master title style</a:t>
            </a:r>
          </a:p>
        </p:txBody>
      </p:sp>
      <p:sp>
        <p:nvSpPr>
          <p:cNvPr id="6" name="Text Placeholder 3">
            <a:extLst>
              <a:ext uri="{FF2B5EF4-FFF2-40B4-BE49-F238E27FC236}">
                <a16:creationId xmlns:a16="http://schemas.microsoft.com/office/drawing/2014/main" id="{7FD89B75-9E47-44AF-B01A-65838CCFAA20}"/>
              </a:ext>
            </a:extLst>
          </p:cNvPr>
          <p:cNvSpPr>
            <a:spLocks noGrp="1"/>
          </p:cNvSpPr>
          <p:nvPr>
            <p:ph idx="1" hasCustomPrompt="1"/>
          </p:nvPr>
        </p:nvSpPr>
        <p:spPr>
          <a:xfrm>
            <a:off x="91440" y="548640"/>
            <a:ext cx="4389120" cy="420624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61585CFA-8949-46F5-AC42-EDCA6805BF9B}"/>
              </a:ext>
            </a:extLst>
          </p:cNvPr>
          <p:cNvSpPr>
            <a:spLocks noGrp="1"/>
          </p:cNvSpPr>
          <p:nvPr>
            <p:ph idx="11" hasCustomPrompt="1"/>
          </p:nvPr>
        </p:nvSpPr>
        <p:spPr>
          <a:xfrm>
            <a:off x="4663440" y="548640"/>
            <a:ext cx="4389120" cy="420624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227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Content and Content">
    <p:spTree>
      <p:nvGrpSpPr>
        <p:cNvPr id="1" name=""/>
        <p:cNvGrpSpPr/>
        <p:nvPr/>
      </p:nvGrpSpPr>
      <p:grpSpPr>
        <a:xfrm>
          <a:off x="0" y="0"/>
          <a:ext cx="0" cy="0"/>
          <a:chOff x="0" y="0"/>
          <a:chExt cx="0" cy="0"/>
        </a:xfrm>
      </p:grpSpPr>
      <p:sp>
        <p:nvSpPr>
          <p:cNvPr id="6" name="Title Placeholder 2">
            <a:extLst>
              <a:ext uri="{FF2B5EF4-FFF2-40B4-BE49-F238E27FC236}">
                <a16:creationId xmlns:a16="http://schemas.microsoft.com/office/drawing/2014/main" id="{39719561-F095-4E07-B3F0-C11B28AB084D}"/>
              </a:ext>
            </a:extLst>
          </p:cNvPr>
          <p:cNvSpPr>
            <a:spLocks noGrp="1"/>
          </p:cNvSpPr>
          <p:nvPr>
            <p:ph type="title" idx="10"/>
          </p:nvPr>
        </p:nvSpPr>
        <p:spPr>
          <a:xfrm>
            <a:off x="91440" y="0"/>
            <a:ext cx="8961120" cy="548640"/>
          </a:xfrm>
          <a:prstGeom prst="rect">
            <a:avLst/>
          </a:prstGeom>
        </p:spPr>
        <p:txBody>
          <a:bodyPr vert="horz" lIns="91440" tIns="64008" rIns="91440" bIns="0" rtlCol="0" anchor="t" anchorCtr="0">
            <a:noAutofit/>
          </a:bodyPr>
          <a:lstStyle/>
          <a:p>
            <a:r>
              <a:rPr lang="en-US" dirty="0"/>
              <a:t>Click to edit Master title style</a:t>
            </a:r>
          </a:p>
        </p:txBody>
      </p:sp>
      <p:sp>
        <p:nvSpPr>
          <p:cNvPr id="7" name="Text Placeholder 3">
            <a:extLst>
              <a:ext uri="{FF2B5EF4-FFF2-40B4-BE49-F238E27FC236}">
                <a16:creationId xmlns:a16="http://schemas.microsoft.com/office/drawing/2014/main" id="{B509D256-8747-48EB-8CC5-5AC1B0EC93CE}"/>
              </a:ext>
            </a:extLst>
          </p:cNvPr>
          <p:cNvSpPr>
            <a:spLocks noGrp="1"/>
          </p:cNvSpPr>
          <p:nvPr>
            <p:ph idx="1" hasCustomPrompt="1"/>
          </p:nvPr>
        </p:nvSpPr>
        <p:spPr>
          <a:xfrm>
            <a:off x="4572000" y="548640"/>
            <a:ext cx="4480560" cy="420624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03642C28-8E98-43EB-9C3E-9C4C5D748B37}"/>
              </a:ext>
            </a:extLst>
          </p:cNvPr>
          <p:cNvSpPr>
            <a:spLocks noGrp="1"/>
          </p:cNvSpPr>
          <p:nvPr>
            <p:ph idx="11" hasCustomPrompt="1"/>
          </p:nvPr>
        </p:nvSpPr>
        <p:spPr>
          <a:xfrm>
            <a:off x="91440" y="548640"/>
            <a:ext cx="4389120" cy="20116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6104EABA-4629-41E3-9716-EE03B6861100}"/>
              </a:ext>
            </a:extLst>
          </p:cNvPr>
          <p:cNvSpPr>
            <a:spLocks noGrp="1"/>
          </p:cNvSpPr>
          <p:nvPr>
            <p:ph idx="12" hasCustomPrompt="1"/>
          </p:nvPr>
        </p:nvSpPr>
        <p:spPr>
          <a:xfrm>
            <a:off x="91440" y="2743200"/>
            <a:ext cx="4389120" cy="20116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881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6" name="Title Placeholder 2">
            <a:extLst>
              <a:ext uri="{FF2B5EF4-FFF2-40B4-BE49-F238E27FC236}">
                <a16:creationId xmlns:a16="http://schemas.microsoft.com/office/drawing/2014/main" id="{39719561-F095-4E07-B3F0-C11B28AB084D}"/>
              </a:ext>
            </a:extLst>
          </p:cNvPr>
          <p:cNvSpPr>
            <a:spLocks noGrp="1"/>
          </p:cNvSpPr>
          <p:nvPr>
            <p:ph type="title" idx="10"/>
          </p:nvPr>
        </p:nvSpPr>
        <p:spPr>
          <a:xfrm>
            <a:off x="91440" y="0"/>
            <a:ext cx="8961120" cy="548640"/>
          </a:xfrm>
          <a:prstGeom prst="rect">
            <a:avLst/>
          </a:prstGeom>
        </p:spPr>
        <p:txBody>
          <a:bodyPr vert="horz" lIns="91440" tIns="64008" rIns="91440" bIns="0" rtlCol="0" anchor="t" anchorCtr="0">
            <a:noAutofit/>
          </a:bodyPr>
          <a:lstStyle/>
          <a:p>
            <a:r>
              <a:rPr lang="en-US" dirty="0"/>
              <a:t>Click to edit Master title style</a:t>
            </a:r>
          </a:p>
        </p:txBody>
      </p:sp>
      <p:sp>
        <p:nvSpPr>
          <p:cNvPr id="7" name="Text Placeholder 3">
            <a:extLst>
              <a:ext uri="{FF2B5EF4-FFF2-40B4-BE49-F238E27FC236}">
                <a16:creationId xmlns:a16="http://schemas.microsoft.com/office/drawing/2014/main" id="{B509D256-8747-48EB-8CC5-5AC1B0EC93CE}"/>
              </a:ext>
            </a:extLst>
          </p:cNvPr>
          <p:cNvSpPr>
            <a:spLocks noGrp="1"/>
          </p:cNvSpPr>
          <p:nvPr>
            <p:ph idx="1" hasCustomPrompt="1"/>
          </p:nvPr>
        </p:nvSpPr>
        <p:spPr>
          <a:xfrm>
            <a:off x="4572000" y="2743200"/>
            <a:ext cx="4480560" cy="20116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03642C28-8E98-43EB-9C3E-9C4C5D748B37}"/>
              </a:ext>
            </a:extLst>
          </p:cNvPr>
          <p:cNvSpPr>
            <a:spLocks noGrp="1"/>
          </p:cNvSpPr>
          <p:nvPr>
            <p:ph idx="11" hasCustomPrompt="1"/>
          </p:nvPr>
        </p:nvSpPr>
        <p:spPr>
          <a:xfrm>
            <a:off x="91440" y="548640"/>
            <a:ext cx="8961120" cy="20116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6104EABA-4629-41E3-9716-EE03B6861100}"/>
              </a:ext>
            </a:extLst>
          </p:cNvPr>
          <p:cNvSpPr>
            <a:spLocks noGrp="1"/>
          </p:cNvSpPr>
          <p:nvPr>
            <p:ph idx="12" hasCustomPrompt="1"/>
          </p:nvPr>
        </p:nvSpPr>
        <p:spPr>
          <a:xfrm>
            <a:off x="91440" y="2743200"/>
            <a:ext cx="4389120" cy="20116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30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ABE21-CC22-4E3D-A6EF-9C80361475FF}"/>
              </a:ext>
            </a:extLst>
          </p:cNvPr>
          <p:cNvSpPr txBox="1"/>
          <p:nvPr userDrawn="1"/>
        </p:nvSpPr>
        <p:spPr>
          <a:xfrm>
            <a:off x="5253644" y="4869180"/>
            <a:ext cx="365760" cy="274320"/>
          </a:xfrm>
          <a:prstGeom prst="rect">
            <a:avLst/>
          </a:prstGeom>
          <a:solidFill>
            <a:srgbClr val="FFFFFF"/>
          </a:solidFill>
        </p:spPr>
        <p:txBody>
          <a:bodyPr wrap="square" rtlCol="0">
            <a:noAutofit/>
          </a:bodyPr>
          <a:lstStyle/>
          <a:p>
            <a:endParaRPr lang="en-US" sz="1800" dirty="0"/>
          </a:p>
        </p:txBody>
      </p:sp>
    </p:spTree>
    <p:extLst>
      <p:ext uri="{BB962C8B-B14F-4D97-AF65-F5344CB8AC3E}">
        <p14:creationId xmlns:p14="http://schemas.microsoft.com/office/powerpoint/2010/main" val="22805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itle Page">
    <p:spTree>
      <p:nvGrpSpPr>
        <p:cNvPr id="1" name=""/>
        <p:cNvGrpSpPr/>
        <p:nvPr/>
      </p:nvGrpSpPr>
      <p:grpSpPr>
        <a:xfrm>
          <a:off x="0" y="0"/>
          <a:ext cx="0" cy="0"/>
          <a:chOff x="0" y="0"/>
          <a:chExt cx="0" cy="0"/>
        </a:xfrm>
      </p:grpSpPr>
      <p:sp>
        <p:nvSpPr>
          <p:cNvPr id="2" name="CustomShape 5">
            <a:extLst>
              <a:ext uri="{FF2B5EF4-FFF2-40B4-BE49-F238E27FC236}">
                <a16:creationId xmlns:a16="http://schemas.microsoft.com/office/drawing/2014/main" id="{7765EC00-3CE5-4432-B8BE-DC10082DCAD6}"/>
              </a:ext>
            </a:extLst>
          </p:cNvPr>
          <p:cNvSpPr/>
          <p:nvPr userDrawn="1"/>
        </p:nvSpPr>
        <p:spPr>
          <a:xfrm>
            <a:off x="0" y="0"/>
            <a:ext cx="9144000" cy="4114800"/>
          </a:xfrm>
          <a:prstGeom prst="rect">
            <a:avLst/>
          </a:prstGeom>
          <a:gradFill>
            <a:gsLst>
              <a:gs pos="0">
                <a:srgbClr val="F47723">
                  <a:lumMod val="50000"/>
                  <a:lumOff val="50000"/>
                </a:srgbClr>
              </a:gs>
              <a:gs pos="74000">
                <a:schemeClr val="bg1"/>
              </a:gs>
              <a:gs pos="83000">
                <a:schemeClr val="bg1"/>
              </a:gs>
              <a:gs pos="100000">
                <a:schemeClr val="bg1"/>
              </a:gs>
            </a:gsLst>
            <a:lin ang="5400000" scaled="1"/>
          </a:gradFill>
          <a:ln>
            <a:noFill/>
          </a:ln>
        </p:spPr>
        <p:style>
          <a:lnRef idx="0">
            <a:scrgbClr r="0" g="0" b="0"/>
          </a:lnRef>
          <a:fillRef idx="0">
            <a:scrgbClr r="0" g="0" b="0"/>
          </a:fillRef>
          <a:effectRef idx="0">
            <a:scrgbClr r="0" g="0" b="0"/>
          </a:effectRef>
          <a:fontRef idx="minor"/>
        </p:style>
        <p:txBody>
          <a:bodyPr lIns="182880" tIns="34200" rIns="182880" bIns="34200" anchor="t" anchorCtr="0">
            <a:noAutofit/>
          </a:bodyPr>
          <a:lstStyle/>
          <a:p>
            <a:pPr algn="ctr">
              <a:lnSpc>
                <a:spcPct val="115000"/>
              </a:lnSpc>
              <a:tabLst>
                <a:tab pos="0" algn="l"/>
              </a:tabLst>
            </a:pPr>
            <a:endParaRPr lang="en-US" sz="2400" b="0" strike="noStrike" spc="-1" dirty="0">
              <a:latin typeface="Arial"/>
            </a:endParaRPr>
          </a:p>
        </p:txBody>
      </p:sp>
      <p:cxnSp>
        <p:nvCxnSpPr>
          <p:cNvPr id="5" name="Straight Connector 4">
            <a:extLst>
              <a:ext uri="{FF2B5EF4-FFF2-40B4-BE49-F238E27FC236}">
                <a16:creationId xmlns:a16="http://schemas.microsoft.com/office/drawing/2014/main" id="{0EC7B299-2E79-CC12-DB97-3E9215D14C8F}"/>
              </a:ext>
            </a:extLst>
          </p:cNvPr>
          <p:cNvCxnSpPr/>
          <p:nvPr userDrawn="1"/>
        </p:nvCxnSpPr>
        <p:spPr>
          <a:xfrm>
            <a:off x="0" y="0"/>
            <a:ext cx="9144000" cy="0"/>
          </a:xfrm>
          <a:prstGeom prst="line">
            <a:avLst/>
          </a:prstGeom>
          <a:ln w="203200">
            <a:solidFill>
              <a:srgbClr val="F477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34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3FCB93F-8C12-D7A5-EBDA-1AAF0D8C74EC}"/>
              </a:ext>
            </a:extLst>
          </p:cNvPr>
          <p:cNvCxnSpPr/>
          <p:nvPr userDrawn="1"/>
        </p:nvCxnSpPr>
        <p:spPr>
          <a:xfrm>
            <a:off x="0" y="0"/>
            <a:ext cx="9144000" cy="0"/>
          </a:xfrm>
          <a:prstGeom prst="line">
            <a:avLst/>
          </a:prstGeom>
          <a:ln w="203200">
            <a:solidFill>
              <a:srgbClr val="F477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38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43" name="CustomShape 2"/>
          <p:cNvSpPr/>
          <p:nvPr/>
        </p:nvSpPr>
        <p:spPr>
          <a:xfrm>
            <a:off x="3383280" y="4891651"/>
            <a:ext cx="2103120" cy="229378"/>
          </a:xfrm>
          <a:prstGeom prst="rect">
            <a:avLst/>
          </a:prstGeom>
          <a:noFill/>
          <a:ln>
            <a:noFill/>
          </a:ln>
        </p:spPr>
        <p:style>
          <a:lnRef idx="0">
            <a:scrgbClr r="0" g="0" b="0"/>
          </a:lnRef>
          <a:fillRef idx="0">
            <a:scrgbClr r="0" g="0" b="0"/>
          </a:fillRef>
          <a:effectRef idx="0">
            <a:scrgbClr r="0" g="0" b="0"/>
          </a:effectRef>
          <a:fontRef idx="minor"/>
        </p:style>
        <p:txBody>
          <a:bodyPr wrap="square" lIns="45720" tIns="45000" rIns="45720" bIns="45000" anchor="ctr" anchorCtr="0">
            <a:spAutoFit/>
          </a:bodyPr>
          <a:lstStyle/>
          <a:p>
            <a:pPr algn="r">
              <a:lnSpc>
                <a:spcPct val="100000"/>
              </a:lnSpc>
              <a:tabLst>
                <a:tab pos="0" algn="l"/>
              </a:tabLst>
            </a:pPr>
            <a:r>
              <a:rPr lang="en-US" sz="900" b="0" strike="noStrike" spc="-1" dirty="0">
                <a:solidFill>
                  <a:srgbClr val="000000"/>
                </a:solidFill>
                <a:latin typeface="Calibri"/>
                <a:ea typeface="Calibri"/>
              </a:rPr>
              <a:t>Contact: </a:t>
            </a:r>
            <a:r>
              <a:rPr lang="en-US" sz="900" b="0" i="1" u="sng" strike="noStrike" spc="-1" dirty="0">
                <a:solidFill>
                  <a:srgbClr val="003399"/>
                </a:solidFill>
                <a:uFillTx/>
                <a:latin typeface="Calibri"/>
                <a:ea typeface="Calibri"/>
              </a:rPr>
              <a:t>Panagiotis.Velissariou@noaa.gov</a:t>
            </a:r>
            <a:endParaRPr lang="en-US" sz="900" b="0" strike="noStrike" spc="-1" dirty="0">
              <a:latin typeface="Arial"/>
            </a:endParaRPr>
          </a:p>
        </p:txBody>
      </p:sp>
      <p:sp>
        <p:nvSpPr>
          <p:cNvPr id="13" name="TextBox 12">
            <a:extLst>
              <a:ext uri="{FF2B5EF4-FFF2-40B4-BE49-F238E27FC236}">
                <a16:creationId xmlns:a16="http://schemas.microsoft.com/office/drawing/2014/main" id="{14ECACF7-90EE-4A97-BD7D-043AF711D641}"/>
              </a:ext>
            </a:extLst>
          </p:cNvPr>
          <p:cNvSpPr txBox="1"/>
          <p:nvPr userDrawn="1"/>
        </p:nvSpPr>
        <p:spPr>
          <a:xfrm>
            <a:off x="93088" y="4892040"/>
            <a:ext cx="3840480" cy="228600"/>
          </a:xfrm>
          <a:prstGeom prst="rect">
            <a:avLst/>
          </a:prstGeom>
          <a:noFill/>
        </p:spPr>
        <p:txBody>
          <a:bodyPr wrap="square" tIns="45720" bIns="45720" rtlCol="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dirty="0">
                <a:solidFill>
                  <a:srgbClr val="002060"/>
                </a:solidFill>
                <a:latin typeface="Proxima Nova"/>
                <a:ea typeface="Proxima Nova"/>
                <a:cs typeface="Proxima Nova"/>
                <a:sym typeface="Proxima Nova"/>
              </a:rPr>
              <a:t>NOAA/NOS’ Office of Coast Survey</a:t>
            </a:r>
          </a:p>
        </p:txBody>
      </p:sp>
      <p:sp>
        <p:nvSpPr>
          <p:cNvPr id="3" name="Title Placeholder 2">
            <a:extLst>
              <a:ext uri="{FF2B5EF4-FFF2-40B4-BE49-F238E27FC236}">
                <a16:creationId xmlns:a16="http://schemas.microsoft.com/office/drawing/2014/main" id="{5FF11A4C-4D94-4BF5-AFEB-E243EE3C566E}"/>
              </a:ext>
            </a:extLst>
          </p:cNvPr>
          <p:cNvSpPr>
            <a:spLocks noGrp="1"/>
          </p:cNvSpPr>
          <p:nvPr>
            <p:ph type="title"/>
          </p:nvPr>
        </p:nvSpPr>
        <p:spPr>
          <a:xfrm>
            <a:off x="91440" y="0"/>
            <a:ext cx="8961120" cy="548640"/>
          </a:xfrm>
          <a:prstGeom prst="rect">
            <a:avLst/>
          </a:prstGeom>
        </p:spPr>
        <p:txBody>
          <a:bodyPr vert="horz" lIns="91440" tIns="64008" rIns="91440" bIns="0" rtlCol="0" anchor="t" anchorCtr="0">
            <a:noAutofit/>
          </a:bodyPr>
          <a:lstStyle/>
          <a:p>
            <a:r>
              <a:rPr lang="en-US" dirty="0"/>
              <a:t>Click to edit Master title style</a:t>
            </a:r>
          </a:p>
        </p:txBody>
      </p:sp>
      <p:sp>
        <p:nvSpPr>
          <p:cNvPr id="4" name="Text Placeholder 3">
            <a:extLst>
              <a:ext uri="{FF2B5EF4-FFF2-40B4-BE49-F238E27FC236}">
                <a16:creationId xmlns:a16="http://schemas.microsoft.com/office/drawing/2014/main" id="{2064A1D2-085B-4F72-A155-7D75AD9F1576}"/>
              </a:ext>
            </a:extLst>
          </p:cNvPr>
          <p:cNvSpPr>
            <a:spLocks noGrp="1"/>
          </p:cNvSpPr>
          <p:nvPr>
            <p:ph type="body" idx="1"/>
          </p:nvPr>
        </p:nvSpPr>
        <p:spPr>
          <a:xfrm>
            <a:off x="93088" y="548640"/>
            <a:ext cx="8961120" cy="420624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3FD87BEE-7585-4508-A19A-21DB58DBC973}"/>
              </a:ext>
            </a:extLst>
          </p:cNvPr>
          <p:cNvSpPr txBox="1"/>
          <p:nvPr userDrawn="1"/>
        </p:nvSpPr>
        <p:spPr>
          <a:xfrm>
            <a:off x="6035040" y="4869180"/>
            <a:ext cx="365760" cy="274320"/>
          </a:xfrm>
          <a:prstGeom prst="rect">
            <a:avLst/>
          </a:prstGeom>
          <a:noFill/>
        </p:spPr>
        <p:txBody>
          <a:bodyPr wrap="none" lIns="45720" tIns="45720" rIns="45720" bIns="45720" rtlCol="0" anchor="ctr" anchorCtr="1">
            <a:noAutofit/>
          </a:bodyPr>
          <a:lstStyle/>
          <a:p>
            <a:pPr algn="r"/>
            <a:fld id="{2D093EAE-2D53-4FB0-BD3B-E760F44A5582}" type="slidenum">
              <a:rPr lang="en-US" sz="1000" smtClean="0">
                <a:latin typeface="Calibri" panose="020F0502020204030204" pitchFamily="34" charset="0"/>
                <a:cs typeface="Calibri" panose="020F0502020204030204" pitchFamily="34" charset="0"/>
              </a:rPr>
              <a:pPr algn="r"/>
              <a:t>‹#›</a:t>
            </a:fld>
            <a:endParaRPr lang="en-US" sz="1000" dirty="0">
              <a:latin typeface="Calibri" panose="020F0502020204030204" pitchFamily="34" charset="0"/>
              <a:cs typeface="Calibri" panose="020F050202020403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039C7140-A550-49F2-9DA6-489B4179D6D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86800" y="0"/>
            <a:ext cx="457200" cy="457200"/>
          </a:xfrm>
          <a:prstGeom prst="rect">
            <a:avLst/>
          </a:prstGeom>
        </p:spPr>
      </p:pic>
      <p:cxnSp>
        <p:nvCxnSpPr>
          <p:cNvPr id="10" name="Straight Connector 9">
            <a:extLst>
              <a:ext uri="{FF2B5EF4-FFF2-40B4-BE49-F238E27FC236}">
                <a16:creationId xmlns:a16="http://schemas.microsoft.com/office/drawing/2014/main" id="{996A0146-BCCC-4A4C-A663-B0B3A52A485F}"/>
              </a:ext>
            </a:extLst>
          </p:cNvPr>
          <p:cNvCxnSpPr>
            <a:cxnSpLocks/>
          </p:cNvCxnSpPr>
          <p:nvPr userDrawn="1"/>
        </p:nvCxnSpPr>
        <p:spPr>
          <a:xfrm>
            <a:off x="93088" y="4892040"/>
            <a:ext cx="6400800" cy="0"/>
          </a:xfrm>
          <a:prstGeom prst="line">
            <a:avLst/>
          </a:prstGeom>
          <a:ln w="12700" cmpd="sng">
            <a:solidFill>
              <a:srgbClr val="3465A4"/>
            </a:solidFill>
          </a:ln>
          <a:effectLst>
            <a:outerShdw blurRad="38100" dist="20320" dir="5400000" algn="ctr"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8" name="Picture 7" descr="A black background with blue dots&#10;&#10;Description automatically generated">
            <a:extLst>
              <a:ext uri="{FF2B5EF4-FFF2-40B4-BE49-F238E27FC236}">
                <a16:creationId xmlns:a16="http://schemas.microsoft.com/office/drawing/2014/main" id="{649AE05E-0531-6DCC-8BD0-0A565DA38C9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509751" y="4188788"/>
            <a:ext cx="2637436" cy="959068"/>
          </a:xfrm>
          <a:prstGeom prst="rect">
            <a:avLst/>
          </a:prstGeom>
        </p:spPr>
      </p:pic>
    </p:spTree>
    <p:extLst>
      <p:ext uri="{BB962C8B-B14F-4D97-AF65-F5344CB8AC3E}">
        <p14:creationId xmlns:p14="http://schemas.microsoft.com/office/powerpoint/2010/main" val="734232012"/>
      </p:ext>
    </p:extLst>
  </p:cSld>
  <p:clrMap bg1="lt1" tx1="dk1" bg2="lt2" tx2="dk2" accent1="accent1" accent2="accent2" accent3="accent3" accent4="accent4" accent5="accent5" accent6="accent6" hlink="hlink" folHlink="folHlink"/>
  <p:sldLayoutIdLst>
    <p:sldLayoutId id="2147483683" r:id="rId1"/>
    <p:sldLayoutId id="2147483679" r:id="rId2"/>
    <p:sldLayoutId id="2147483682" r:id="rId3"/>
    <p:sldLayoutId id="2147483684" r:id="rId4"/>
    <p:sldLayoutId id="2147483685" r:id="rId5"/>
    <p:sldLayoutId id="2147483686" r:id="rId6"/>
    <p:sldLayoutId id="2147483702" r:id="rId7"/>
  </p:sldLayoutIdLst>
  <p:hf hdr="0" dt="0"/>
  <p:txStyles>
    <p:titleStyle>
      <a:lvl1pPr algn="l" defTabSz="914354" rtl="0" eaLnBrk="1" latinLnBrk="0" hangingPunct="1">
        <a:lnSpc>
          <a:spcPts val="2000"/>
        </a:lnSpc>
        <a:spcBef>
          <a:spcPct val="0"/>
        </a:spcBef>
        <a:buNone/>
        <a:defRPr sz="2000" b="1" i="1" kern="1200">
          <a:solidFill>
            <a:srgbClr val="3465A4"/>
          </a:solidFill>
          <a:latin typeface="Calibri" panose="020F0502020204030204" pitchFamily="34" charset="0"/>
          <a:ea typeface="+mj-ea"/>
          <a:cs typeface="Calibri" panose="020F0502020204030204" pitchFamily="34" charset="0"/>
        </a:defRPr>
      </a:lvl1pPr>
    </p:titleStyle>
    <p:bodyStyle>
      <a:lvl1pPr marL="0" indent="182870" algn="l" defTabSz="914354" rtl="0" eaLnBrk="1" latinLnBrk="0" hangingPunct="1">
        <a:lnSpc>
          <a:spcPct val="90000"/>
        </a:lnSpc>
        <a:spcBef>
          <a:spcPts val="1000"/>
        </a:spcBef>
        <a:buClr>
          <a:srgbClr val="3465A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365742" indent="-182870" algn="l" defTabSz="914354" rtl="0" eaLnBrk="1" latinLnBrk="0" hangingPunct="1">
        <a:lnSpc>
          <a:spcPct val="90000"/>
        </a:lnSpc>
        <a:spcBef>
          <a:spcPts val="500"/>
        </a:spcBef>
        <a:buClr>
          <a:srgbClr val="3465A4"/>
        </a:buClr>
        <a:buFont typeface="Wingdings" panose="05000000000000000000" pitchFamily="2" charset="2"/>
        <a:buChar char="§"/>
        <a:defRPr sz="1600" kern="1200">
          <a:solidFill>
            <a:schemeClr val="tx1"/>
          </a:solidFill>
          <a:latin typeface="Calibri" panose="020F0502020204030204" pitchFamily="34" charset="0"/>
          <a:ea typeface="+mn-ea"/>
          <a:cs typeface="Calibri" panose="020F0502020204030204" pitchFamily="34" charset="0"/>
        </a:defRPr>
      </a:lvl2pPr>
      <a:lvl3pPr marL="548613" indent="-182870" algn="l" defTabSz="914354" rtl="0" eaLnBrk="1" latinLnBrk="0" hangingPunct="1">
        <a:lnSpc>
          <a:spcPct val="90000"/>
        </a:lnSpc>
        <a:spcBef>
          <a:spcPts val="500"/>
        </a:spcBef>
        <a:buClr>
          <a:srgbClr val="3465A4"/>
        </a:buClr>
        <a:buFont typeface="Courier New" panose="02070309020205020404" pitchFamily="49" charset="0"/>
        <a:buChar char="o"/>
        <a:defRPr sz="1400" kern="1200">
          <a:solidFill>
            <a:schemeClr val="tx1"/>
          </a:solidFill>
          <a:latin typeface="Calibri" panose="020F0502020204030204" pitchFamily="34" charset="0"/>
          <a:ea typeface="+mn-ea"/>
          <a:cs typeface="Calibri" panose="020F0502020204030204" pitchFamily="34" charset="0"/>
        </a:defRPr>
      </a:lvl3pPr>
      <a:lvl4pPr marL="731484" indent="-182870" algn="l" defTabSz="914354" rtl="0" eaLnBrk="1" latinLnBrk="0" hangingPunct="1">
        <a:lnSpc>
          <a:spcPct val="90000"/>
        </a:lnSpc>
        <a:spcBef>
          <a:spcPts val="500"/>
        </a:spcBef>
        <a:buClr>
          <a:srgbClr val="3465A4"/>
        </a:buClr>
        <a:buFont typeface="Wingdings" panose="05000000000000000000" pitchFamily="2" charset="2"/>
        <a:buChar char="Ø"/>
        <a:defRPr sz="1200" kern="1200">
          <a:solidFill>
            <a:schemeClr val="tx1"/>
          </a:solidFill>
          <a:latin typeface="Calibri" panose="020F0502020204030204" pitchFamily="34" charset="0"/>
          <a:ea typeface="+mn-ea"/>
          <a:cs typeface="Calibri" panose="020F0502020204030204" pitchFamily="34" charset="0"/>
        </a:defRPr>
      </a:lvl4pPr>
      <a:lvl5pPr marL="914354" indent="-182870" algn="l" defTabSz="914354" rtl="0" eaLnBrk="1" latinLnBrk="0" hangingPunct="1">
        <a:lnSpc>
          <a:spcPct val="90000"/>
        </a:lnSpc>
        <a:spcBef>
          <a:spcPts val="500"/>
        </a:spcBef>
        <a:buClr>
          <a:srgbClr val="3465A4"/>
        </a:buClr>
        <a:buFont typeface="Wingdings" panose="05000000000000000000" pitchFamily="2" charset="2"/>
        <a:buChar char="ü"/>
        <a:defRPr sz="1200" kern="1200">
          <a:solidFill>
            <a:schemeClr val="tx1"/>
          </a:solidFill>
          <a:latin typeface="Calibri" panose="020F0502020204030204" pitchFamily="34" charset="0"/>
          <a:ea typeface="+mn-ea"/>
          <a:cs typeface="Calibri" panose="020F050202020403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3" name="CustomShape 2"/>
          <p:cNvSpPr/>
          <p:nvPr/>
        </p:nvSpPr>
        <p:spPr>
          <a:xfrm>
            <a:off x="3383280" y="4918279"/>
            <a:ext cx="2103120" cy="229378"/>
          </a:xfrm>
          <a:prstGeom prst="rect">
            <a:avLst/>
          </a:prstGeom>
          <a:noFill/>
          <a:ln>
            <a:noFill/>
          </a:ln>
        </p:spPr>
        <p:style>
          <a:lnRef idx="0">
            <a:scrgbClr r="0" g="0" b="0"/>
          </a:lnRef>
          <a:fillRef idx="0">
            <a:scrgbClr r="0" g="0" b="0"/>
          </a:fillRef>
          <a:effectRef idx="0">
            <a:scrgbClr r="0" g="0" b="0"/>
          </a:effectRef>
          <a:fontRef idx="minor"/>
        </p:style>
        <p:txBody>
          <a:bodyPr wrap="square" lIns="45720" tIns="45000" rIns="45720" bIns="45000" anchor="ctr" anchorCtr="0">
            <a:spAutoFit/>
          </a:bodyPr>
          <a:lstStyle/>
          <a:p>
            <a:pPr algn="r">
              <a:lnSpc>
                <a:spcPct val="100000"/>
              </a:lnSpc>
              <a:tabLst>
                <a:tab pos="0" algn="l"/>
              </a:tabLst>
            </a:pPr>
            <a:r>
              <a:rPr lang="en-US" sz="900" b="0" strike="noStrike" spc="-1" dirty="0">
                <a:solidFill>
                  <a:srgbClr val="000000"/>
                </a:solidFill>
                <a:latin typeface="Calibri"/>
                <a:ea typeface="Calibri"/>
              </a:rPr>
              <a:t>Contact: </a:t>
            </a:r>
            <a:r>
              <a:rPr lang="en-US" sz="900" b="0" i="1" u="sng" strike="noStrike" spc="-1" dirty="0">
                <a:solidFill>
                  <a:srgbClr val="003399"/>
                </a:solidFill>
                <a:uFillTx/>
                <a:latin typeface="Calibri"/>
                <a:ea typeface="Calibri"/>
              </a:rPr>
              <a:t>Panagiotis.Velissariou@noaa.gov</a:t>
            </a:r>
            <a:endParaRPr lang="en-US" sz="900" b="0" strike="noStrike" spc="-1" dirty="0">
              <a:latin typeface="Arial"/>
            </a:endParaRPr>
          </a:p>
        </p:txBody>
      </p:sp>
      <p:sp>
        <p:nvSpPr>
          <p:cNvPr id="3" name="Title Placeholder 2">
            <a:extLst>
              <a:ext uri="{FF2B5EF4-FFF2-40B4-BE49-F238E27FC236}">
                <a16:creationId xmlns:a16="http://schemas.microsoft.com/office/drawing/2014/main" id="{5FF11A4C-4D94-4BF5-AFEB-E243EE3C566E}"/>
              </a:ext>
            </a:extLst>
          </p:cNvPr>
          <p:cNvSpPr>
            <a:spLocks noGrp="1"/>
          </p:cNvSpPr>
          <p:nvPr>
            <p:ph type="title"/>
          </p:nvPr>
        </p:nvSpPr>
        <p:spPr>
          <a:xfrm>
            <a:off x="91440" y="0"/>
            <a:ext cx="8961120" cy="548640"/>
          </a:xfrm>
          <a:prstGeom prst="rect">
            <a:avLst/>
          </a:prstGeom>
        </p:spPr>
        <p:txBody>
          <a:bodyPr vert="horz" lIns="91440" tIns="64008" rIns="91440" bIns="0" rtlCol="0" anchor="t" anchorCtr="0">
            <a:noAutofit/>
          </a:bodyPr>
          <a:lstStyle/>
          <a:p>
            <a:r>
              <a:rPr lang="en-US" dirty="0"/>
              <a:t>Click to edit Master title style</a:t>
            </a:r>
          </a:p>
        </p:txBody>
      </p:sp>
      <p:sp>
        <p:nvSpPr>
          <p:cNvPr id="4" name="Text Placeholder 3">
            <a:extLst>
              <a:ext uri="{FF2B5EF4-FFF2-40B4-BE49-F238E27FC236}">
                <a16:creationId xmlns:a16="http://schemas.microsoft.com/office/drawing/2014/main" id="{2064A1D2-085B-4F72-A155-7D75AD9F1576}"/>
              </a:ext>
            </a:extLst>
          </p:cNvPr>
          <p:cNvSpPr>
            <a:spLocks noGrp="1"/>
          </p:cNvSpPr>
          <p:nvPr>
            <p:ph type="body" idx="1"/>
          </p:nvPr>
        </p:nvSpPr>
        <p:spPr>
          <a:xfrm>
            <a:off x="93088" y="548640"/>
            <a:ext cx="8961120" cy="420624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639786CD-445D-4940-805C-13D43485F138}"/>
              </a:ext>
            </a:extLst>
          </p:cNvPr>
          <p:cNvSpPr txBox="1"/>
          <p:nvPr userDrawn="1"/>
        </p:nvSpPr>
        <p:spPr>
          <a:xfrm>
            <a:off x="93088" y="4892040"/>
            <a:ext cx="3840480" cy="228600"/>
          </a:xfrm>
          <a:prstGeom prst="rect">
            <a:avLst/>
          </a:prstGeom>
          <a:noFill/>
        </p:spPr>
        <p:txBody>
          <a:bodyPr wrap="square" tIns="45720" bIns="45720" rtlCol="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dirty="0">
                <a:solidFill>
                  <a:srgbClr val="002060"/>
                </a:solidFill>
                <a:latin typeface="Proxima Nova"/>
                <a:ea typeface="Proxima Nova"/>
                <a:cs typeface="Proxima Nova"/>
                <a:sym typeface="Proxima Nova"/>
              </a:rPr>
              <a:t>NOAA/NOS’ Office of Coast Survey</a:t>
            </a:r>
          </a:p>
        </p:txBody>
      </p:sp>
      <p:cxnSp>
        <p:nvCxnSpPr>
          <p:cNvPr id="12" name="Straight Connector 11">
            <a:extLst>
              <a:ext uri="{FF2B5EF4-FFF2-40B4-BE49-F238E27FC236}">
                <a16:creationId xmlns:a16="http://schemas.microsoft.com/office/drawing/2014/main" id="{181CFC3F-8EDB-4D23-87DF-D934A02D0DFA}"/>
              </a:ext>
            </a:extLst>
          </p:cNvPr>
          <p:cNvCxnSpPr>
            <a:cxnSpLocks/>
          </p:cNvCxnSpPr>
          <p:nvPr userDrawn="1"/>
        </p:nvCxnSpPr>
        <p:spPr>
          <a:xfrm>
            <a:off x="93088" y="4892040"/>
            <a:ext cx="6400800" cy="0"/>
          </a:xfrm>
          <a:prstGeom prst="line">
            <a:avLst/>
          </a:prstGeom>
          <a:ln w="12700" cmpd="sng">
            <a:solidFill>
              <a:srgbClr val="3465A4"/>
            </a:solidFill>
          </a:ln>
          <a:effectLst>
            <a:outerShdw blurRad="38100" dist="20320" dir="5400000" algn="ctr"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2" name="Picture 1" descr="A black background with blue dots&#10;&#10;Description automatically generated">
            <a:extLst>
              <a:ext uri="{FF2B5EF4-FFF2-40B4-BE49-F238E27FC236}">
                <a16:creationId xmlns:a16="http://schemas.microsoft.com/office/drawing/2014/main" id="{82CE90EA-4058-0953-2328-CD7FCF51683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509751" y="4181525"/>
            <a:ext cx="2637436" cy="959068"/>
          </a:xfrm>
          <a:prstGeom prst="rect">
            <a:avLst/>
          </a:prstGeom>
        </p:spPr>
      </p:pic>
    </p:spTree>
    <p:extLst>
      <p:ext uri="{BB962C8B-B14F-4D97-AF65-F5344CB8AC3E}">
        <p14:creationId xmlns:p14="http://schemas.microsoft.com/office/powerpoint/2010/main" val="3075660334"/>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701" r:id="rId3"/>
    <p:sldLayoutId id="2147483696" r:id="rId4"/>
    <p:sldLayoutId id="2147483700" r:id="rId5"/>
  </p:sldLayoutIdLst>
  <p:hf hdr="0" dt="0"/>
  <p:txStyles>
    <p:titleStyle>
      <a:lvl1pPr algn="l" defTabSz="914354" rtl="0" eaLnBrk="1" latinLnBrk="0" hangingPunct="1">
        <a:lnSpc>
          <a:spcPts val="2000"/>
        </a:lnSpc>
        <a:spcBef>
          <a:spcPct val="0"/>
        </a:spcBef>
        <a:buNone/>
        <a:defRPr sz="2000" b="1" i="1" kern="1200">
          <a:solidFill>
            <a:srgbClr val="3465A4"/>
          </a:solidFill>
          <a:latin typeface="Calibri" panose="020F0502020204030204" pitchFamily="34" charset="0"/>
          <a:ea typeface="+mj-ea"/>
          <a:cs typeface="Calibri" panose="020F0502020204030204" pitchFamily="34" charset="0"/>
        </a:defRPr>
      </a:lvl1pPr>
    </p:titleStyle>
    <p:bodyStyle>
      <a:lvl1pPr marL="0" indent="182870" algn="l" defTabSz="914354" rtl="0" eaLnBrk="1" latinLnBrk="0" hangingPunct="1">
        <a:lnSpc>
          <a:spcPct val="90000"/>
        </a:lnSpc>
        <a:spcBef>
          <a:spcPts val="1000"/>
        </a:spcBef>
        <a:buClr>
          <a:srgbClr val="3465A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365742" indent="-182870" algn="l" defTabSz="914354" rtl="0" eaLnBrk="1" latinLnBrk="0" hangingPunct="1">
        <a:lnSpc>
          <a:spcPct val="90000"/>
        </a:lnSpc>
        <a:spcBef>
          <a:spcPts val="500"/>
        </a:spcBef>
        <a:buClr>
          <a:srgbClr val="3465A4"/>
        </a:buClr>
        <a:buFont typeface="Wingdings" panose="05000000000000000000" pitchFamily="2" charset="2"/>
        <a:buChar char="§"/>
        <a:defRPr sz="1600" kern="1200">
          <a:solidFill>
            <a:schemeClr val="tx1"/>
          </a:solidFill>
          <a:latin typeface="Calibri" panose="020F0502020204030204" pitchFamily="34" charset="0"/>
          <a:ea typeface="+mn-ea"/>
          <a:cs typeface="Calibri" panose="020F0502020204030204" pitchFamily="34" charset="0"/>
        </a:defRPr>
      </a:lvl2pPr>
      <a:lvl3pPr marL="548613" indent="-182870" algn="l" defTabSz="914354" rtl="0" eaLnBrk="1" latinLnBrk="0" hangingPunct="1">
        <a:lnSpc>
          <a:spcPct val="90000"/>
        </a:lnSpc>
        <a:spcBef>
          <a:spcPts val="500"/>
        </a:spcBef>
        <a:buClr>
          <a:srgbClr val="3465A4"/>
        </a:buClr>
        <a:buFont typeface="Courier New" panose="02070309020205020404" pitchFamily="49" charset="0"/>
        <a:buChar char="o"/>
        <a:defRPr sz="1400" kern="1200">
          <a:solidFill>
            <a:schemeClr val="tx1"/>
          </a:solidFill>
          <a:latin typeface="Calibri" panose="020F0502020204030204" pitchFamily="34" charset="0"/>
          <a:ea typeface="+mn-ea"/>
          <a:cs typeface="Calibri" panose="020F0502020204030204" pitchFamily="34" charset="0"/>
        </a:defRPr>
      </a:lvl3pPr>
      <a:lvl4pPr marL="731484" indent="-182870" algn="l" defTabSz="914354" rtl="0" eaLnBrk="1" latinLnBrk="0" hangingPunct="1">
        <a:lnSpc>
          <a:spcPct val="90000"/>
        </a:lnSpc>
        <a:spcBef>
          <a:spcPts val="500"/>
        </a:spcBef>
        <a:buClr>
          <a:srgbClr val="3465A4"/>
        </a:buClr>
        <a:buFont typeface="Wingdings" panose="05000000000000000000" pitchFamily="2" charset="2"/>
        <a:buChar char="Ø"/>
        <a:defRPr sz="1200" kern="1200">
          <a:solidFill>
            <a:schemeClr val="tx1"/>
          </a:solidFill>
          <a:latin typeface="Calibri" panose="020F0502020204030204" pitchFamily="34" charset="0"/>
          <a:ea typeface="+mn-ea"/>
          <a:cs typeface="Calibri" panose="020F0502020204030204" pitchFamily="34" charset="0"/>
        </a:defRPr>
      </a:lvl4pPr>
      <a:lvl5pPr marL="914354" indent="-182870" algn="l" defTabSz="914354" rtl="0" eaLnBrk="1" latinLnBrk="0" hangingPunct="1">
        <a:lnSpc>
          <a:spcPct val="90000"/>
        </a:lnSpc>
        <a:spcBef>
          <a:spcPts val="500"/>
        </a:spcBef>
        <a:buClr>
          <a:srgbClr val="3465A4"/>
        </a:buClr>
        <a:buFont typeface="Wingdings" panose="05000000000000000000" pitchFamily="2" charset="2"/>
        <a:buChar char="ü"/>
        <a:defRPr sz="1200" kern="1200">
          <a:solidFill>
            <a:schemeClr val="tx1"/>
          </a:solidFill>
          <a:latin typeface="Calibri" panose="020F0502020204030204" pitchFamily="34" charset="0"/>
          <a:ea typeface="+mn-ea"/>
          <a:cs typeface="Calibri" panose="020F050202020403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oceanmodeling/ufs-coastal/tree/feature/coastal_app" TargetMode="External"/><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github.com/oceanmodeling/ufs-coastal/tree/feature/coastal_app" TargetMode="Externa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hyperlink" Target="https://github.com/ESCOMP/CDEPS" TargetMode="External"/><Relationship Id="rId3" Type="http://schemas.openxmlformats.org/officeDocument/2006/relationships/hyperlink" Target="https://github.com/oceanmodeling/ufs-coastal/tree/feature/coastal_app" TargetMode="External"/><Relationship Id="rId7" Type="http://schemas.openxmlformats.org/officeDocument/2006/relationships/hyperlink" Target="http://ccrm.vims.edu/schismweb/"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smast.umassd.edu/Fisheries/modelerFV/aboutFVCOM.php" TargetMode="External"/><Relationship Id="rId5" Type="http://schemas.openxmlformats.org/officeDocument/2006/relationships/hyperlink" Target="https://adcirc.org" TargetMode="External"/><Relationship Id="rId4" Type="http://schemas.openxmlformats.org/officeDocument/2006/relationships/hyperlink" Target="https://github.com/oceanmodel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oceanmodeling/ufs-coastal/tree/feature/coastal_ap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github.com/noaa-ocs-modeling/CoastalApp-testsuite/tree/develop" TargetMode="External"/><Relationship Id="rId4" Type="http://schemas.openxmlformats.org/officeDocument/2006/relationships/hyperlink" Target="https://github.com/ESCOMP/CMEPS/tree/mai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oceanmodeling/ufs-coastal/tree/feature/coastal_ap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oceanmodeling/ufs-coastal/tree/feature/coastal_ap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ithub.com/esmf-org/esmf/blob/develop/src/addon/ESMX/README.m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oceanmodeling/ufs-coastal/tree/feature/coastal_ap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github.com/esmf-org/esmf/blob/develop/src/addon/ESMX/README.md"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github.com/esmf-org/nuopc-comp-testing" TargetMode="External"/><Relationship Id="rId3" Type="http://schemas.openxmlformats.org/officeDocument/2006/relationships/hyperlink" Target="https://github.com/esmf-org/nuopc-comp-testing/tree/main" TargetMode="External"/><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github.com/spack/spack"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github.com/noaa-ocs-modeling/CoastalApp" TargetMode="Externa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noaa-ocs-modeling/CoastalAp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noaa-ocs-modeling/CoastalAp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github.com/noaa-ocs-modeling/CoastalApp"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hyperlink" Target="https://github.com/noaa-ocs-modeling/CoastalApp-testsuite" TargetMode="External"/><Relationship Id="rId5"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stomShape 5">
            <a:extLst>
              <a:ext uri="{FF2B5EF4-FFF2-40B4-BE49-F238E27FC236}">
                <a16:creationId xmlns:a16="http://schemas.microsoft.com/office/drawing/2014/main" id="{94AABE19-8D37-4C81-A599-F70E20F6EFC2}"/>
              </a:ext>
            </a:extLst>
          </p:cNvPr>
          <p:cNvSpPr/>
          <p:nvPr/>
        </p:nvSpPr>
        <p:spPr>
          <a:xfrm>
            <a:off x="0" y="457201"/>
            <a:ext cx="9144000" cy="1097280"/>
          </a:xfrm>
          <a:prstGeom prst="rect">
            <a:avLst/>
          </a:prstGeom>
          <a:noFill/>
          <a:ln>
            <a:noFill/>
          </a:ln>
        </p:spPr>
        <p:style>
          <a:lnRef idx="0">
            <a:scrgbClr r="0" g="0" b="0"/>
          </a:lnRef>
          <a:fillRef idx="0">
            <a:scrgbClr r="0" g="0" b="0"/>
          </a:fillRef>
          <a:effectRef idx="0">
            <a:scrgbClr r="0" g="0" b="0"/>
          </a:effectRef>
          <a:fontRef idx="minor"/>
        </p:style>
        <p:txBody>
          <a:bodyPr lIns="457200" tIns="34200" rIns="457200" bIns="34200" anchor="t" anchorCtr="0">
            <a:noAutofit/>
          </a:bodyPr>
          <a:lstStyle/>
          <a:p>
            <a:pPr algn="ctr">
              <a:lnSpc>
                <a:spcPct val="115000"/>
              </a:lnSpc>
              <a:tabLst>
                <a:tab pos="0" algn="l"/>
              </a:tabLst>
            </a:pPr>
            <a:r>
              <a:rPr lang="en-US" sz="2400" b="1" spc="-1" dirty="0">
                <a:solidFill>
                  <a:srgbClr val="002060"/>
                </a:solidFill>
                <a:latin typeface="Calibri"/>
                <a:ea typeface="Calibri"/>
              </a:rPr>
              <a:t>Development of the Next Generation UFS Coastal Modeling Framework</a:t>
            </a:r>
            <a:endParaRPr lang="en-US" sz="2400" spc="-1" dirty="0">
              <a:latin typeface="Arial"/>
            </a:endParaRPr>
          </a:p>
        </p:txBody>
      </p:sp>
      <p:sp>
        <p:nvSpPr>
          <p:cNvPr id="7" name="Google Shape;31;p6">
            <a:extLst>
              <a:ext uri="{FF2B5EF4-FFF2-40B4-BE49-F238E27FC236}">
                <a16:creationId xmlns:a16="http://schemas.microsoft.com/office/drawing/2014/main" id="{D62B2865-0C8B-4F5F-8103-0819850A25CF}"/>
              </a:ext>
            </a:extLst>
          </p:cNvPr>
          <p:cNvSpPr/>
          <p:nvPr/>
        </p:nvSpPr>
        <p:spPr>
          <a:xfrm>
            <a:off x="274320" y="1738121"/>
            <a:ext cx="5760720" cy="2103120"/>
          </a:xfrm>
          <a:prstGeom prst="rect">
            <a:avLst/>
          </a:prstGeom>
          <a:noFill/>
          <a:ln>
            <a:noFill/>
          </a:ln>
        </p:spPr>
        <p:txBody>
          <a:bodyPr spcFirstLastPara="1" wrap="square" lIns="182875" tIns="0" rIns="182875" bIns="0" anchor="t" anchorCtr="0">
            <a:noAutofit/>
          </a:bodyPr>
          <a:lstStyle/>
          <a:p>
            <a:r>
              <a:rPr lang="en-US" sz="1600" b="1" dirty="0">
                <a:solidFill>
                  <a:srgbClr val="262626"/>
                </a:solidFill>
                <a:latin typeface="Calibri" panose="020F0502020204030204" pitchFamily="34" charset="0"/>
                <a:ea typeface="Calibri"/>
                <a:cs typeface="Calibri" panose="020F0502020204030204" pitchFamily="34" charset="0"/>
                <a:sym typeface="Calibri"/>
              </a:rPr>
              <a:t>Panagiotis Velissariou</a:t>
            </a:r>
            <a:r>
              <a:rPr lang="en-US" sz="1600" b="1" baseline="30000" dirty="0">
                <a:solidFill>
                  <a:srgbClr val="262626"/>
                </a:solidFill>
                <a:latin typeface="Calibri" panose="020F0502020204030204" pitchFamily="34" charset="0"/>
                <a:ea typeface="Calibri"/>
                <a:cs typeface="Calibri" panose="020F0502020204030204" pitchFamily="34" charset="0"/>
                <a:sym typeface="Calibri"/>
              </a:rPr>
              <a:t>1,2</a:t>
            </a:r>
            <a:r>
              <a:rPr lang="en-US" sz="1600" b="1" dirty="0">
                <a:solidFill>
                  <a:srgbClr val="262626"/>
                </a:solidFill>
                <a:latin typeface="Calibri" panose="020F0502020204030204" pitchFamily="34" charset="0"/>
                <a:ea typeface="Calibri"/>
                <a:cs typeface="Calibri" panose="020F0502020204030204" pitchFamily="34" charset="0"/>
                <a:sym typeface="Calibri"/>
              </a:rPr>
              <a:t>, Ufuk Turuncoglou</a:t>
            </a:r>
            <a:r>
              <a:rPr lang="en-US" sz="1600" b="1" baseline="30000" dirty="0">
                <a:solidFill>
                  <a:srgbClr val="262626"/>
                </a:solidFill>
                <a:latin typeface="Calibri" panose="020F0502020204030204" pitchFamily="34" charset="0"/>
                <a:ea typeface="Calibri"/>
                <a:cs typeface="Calibri" panose="020F0502020204030204" pitchFamily="34" charset="0"/>
                <a:sym typeface="Calibri"/>
              </a:rPr>
              <a:t>4</a:t>
            </a:r>
            <a:r>
              <a:rPr lang="en-US" sz="1600" b="1" dirty="0">
                <a:solidFill>
                  <a:srgbClr val="262626"/>
                </a:solidFill>
                <a:latin typeface="Calibri" panose="020F0502020204030204" pitchFamily="34" charset="0"/>
                <a:ea typeface="Calibri"/>
                <a:cs typeface="Calibri" panose="020F0502020204030204" pitchFamily="34" charset="0"/>
                <a:sym typeface="Calibri"/>
              </a:rPr>
              <a:t>, Yunfang Sun</a:t>
            </a:r>
            <a:r>
              <a:rPr lang="en-US" sz="1600" b="1" baseline="30000" dirty="0">
                <a:solidFill>
                  <a:srgbClr val="262626"/>
                </a:solidFill>
                <a:latin typeface="Calibri" panose="020F0502020204030204" pitchFamily="34" charset="0"/>
                <a:ea typeface="Calibri"/>
                <a:cs typeface="Calibri" panose="020F0502020204030204" pitchFamily="34" charset="0"/>
                <a:sym typeface="Calibri"/>
              </a:rPr>
              <a:t>1,3</a:t>
            </a:r>
            <a:r>
              <a:rPr lang="en-US" sz="1600" b="1" dirty="0">
                <a:solidFill>
                  <a:srgbClr val="262626"/>
                </a:solidFill>
                <a:latin typeface="Calibri" panose="020F0502020204030204" pitchFamily="34" charset="0"/>
                <a:ea typeface="Calibri"/>
                <a:cs typeface="Calibri" panose="020F0502020204030204" pitchFamily="34" charset="0"/>
                <a:sym typeface="Calibri"/>
              </a:rPr>
              <a:t>, Saeed Moghimi</a:t>
            </a:r>
            <a:r>
              <a:rPr lang="en-US" sz="1600" b="1" baseline="30000" dirty="0">
                <a:solidFill>
                  <a:srgbClr val="262626"/>
                </a:solidFill>
                <a:latin typeface="Calibri" panose="020F0502020204030204" pitchFamily="34" charset="0"/>
                <a:ea typeface="Calibri"/>
                <a:cs typeface="Calibri" panose="020F0502020204030204" pitchFamily="34" charset="0"/>
                <a:sym typeface="Calibri"/>
              </a:rPr>
              <a:t>1</a:t>
            </a:r>
            <a:r>
              <a:rPr lang="en-US" sz="1600" b="1" dirty="0">
                <a:solidFill>
                  <a:srgbClr val="262626"/>
                </a:solidFill>
                <a:latin typeface="Calibri" panose="020F0502020204030204" pitchFamily="34" charset="0"/>
                <a:ea typeface="Calibri"/>
                <a:cs typeface="Calibri" panose="020F0502020204030204" pitchFamily="34" charset="0"/>
                <a:sym typeface="Calibri"/>
              </a:rPr>
              <a:t>, Ali Abdolali</a:t>
            </a:r>
            <a:r>
              <a:rPr lang="en-US" sz="1600" b="1" baseline="30000" dirty="0">
                <a:solidFill>
                  <a:srgbClr val="262626"/>
                </a:solidFill>
                <a:latin typeface="Calibri" panose="020F0502020204030204" pitchFamily="34" charset="0"/>
                <a:ea typeface="Calibri"/>
                <a:cs typeface="Calibri" panose="020F0502020204030204" pitchFamily="34" charset="0"/>
                <a:sym typeface="Calibri"/>
              </a:rPr>
              <a:t>5,6</a:t>
            </a:r>
            <a:r>
              <a:rPr lang="en-US" sz="1600" b="1" dirty="0">
                <a:solidFill>
                  <a:srgbClr val="262626"/>
                </a:solidFill>
                <a:latin typeface="Calibri" panose="020F0502020204030204" pitchFamily="34" charset="0"/>
                <a:ea typeface="Calibri"/>
                <a:cs typeface="Calibri" panose="020F0502020204030204" pitchFamily="34" charset="0"/>
                <a:sym typeface="Calibri"/>
              </a:rPr>
              <a:t>, Dan Rosen</a:t>
            </a:r>
            <a:r>
              <a:rPr lang="en-US" sz="1600" b="1" baseline="30000" dirty="0">
                <a:solidFill>
                  <a:srgbClr val="262626"/>
                </a:solidFill>
                <a:latin typeface="Calibri" panose="020F0502020204030204" pitchFamily="34" charset="0"/>
                <a:ea typeface="Calibri"/>
                <a:cs typeface="Calibri" panose="020F0502020204030204" pitchFamily="34" charset="0"/>
                <a:sym typeface="Calibri"/>
              </a:rPr>
              <a:t>4</a:t>
            </a:r>
            <a:r>
              <a:rPr lang="en-US" sz="1600" b="1" dirty="0">
                <a:solidFill>
                  <a:srgbClr val="262626"/>
                </a:solidFill>
                <a:latin typeface="Calibri" panose="020F0502020204030204" pitchFamily="34" charset="0"/>
                <a:ea typeface="Calibri"/>
                <a:cs typeface="Calibri" panose="020F0502020204030204" pitchFamily="34" charset="0"/>
                <a:sym typeface="Calibri"/>
              </a:rPr>
              <a:t> and Edward Myers</a:t>
            </a:r>
            <a:r>
              <a:rPr lang="en-US" sz="1600" b="1" baseline="30000" dirty="0">
                <a:solidFill>
                  <a:srgbClr val="262626"/>
                </a:solidFill>
                <a:latin typeface="Calibri" panose="020F0502020204030204" pitchFamily="34" charset="0"/>
                <a:ea typeface="Calibri"/>
                <a:cs typeface="Calibri" panose="020F0502020204030204" pitchFamily="34" charset="0"/>
                <a:sym typeface="Calibri"/>
              </a:rPr>
              <a:t>1</a:t>
            </a:r>
          </a:p>
          <a:p>
            <a:endParaRPr lang="en-US" sz="1600" dirty="0">
              <a:latin typeface="Calibri" panose="020F0502020204030204" pitchFamily="34" charset="0"/>
              <a:cs typeface="Calibri" panose="020F0502020204030204" pitchFamily="34" charset="0"/>
            </a:endParaRPr>
          </a:p>
          <a:p>
            <a:r>
              <a:rPr lang="en-US" sz="1200" baseline="30000" dirty="0">
                <a:solidFill>
                  <a:srgbClr val="595959"/>
                </a:solidFill>
                <a:latin typeface="Calibri" panose="020F0502020204030204" pitchFamily="34" charset="0"/>
                <a:ea typeface="Calibri"/>
                <a:cs typeface="Calibri" panose="020F0502020204030204" pitchFamily="34" charset="0"/>
                <a:sym typeface="Calibri"/>
              </a:rPr>
              <a:t>1</a:t>
            </a:r>
            <a:r>
              <a:rPr lang="en-US" sz="1200" dirty="0">
                <a:solidFill>
                  <a:srgbClr val="595959"/>
                </a:solidFill>
                <a:latin typeface="Calibri" panose="020F0502020204030204" pitchFamily="34" charset="0"/>
                <a:ea typeface="Calibri"/>
                <a:cs typeface="Calibri" panose="020F0502020204030204" pitchFamily="34" charset="0"/>
                <a:sym typeface="Calibri"/>
              </a:rPr>
              <a:t> NOAA National Ocean Service, Office of Coast Survey (NOAA/OCS)</a:t>
            </a:r>
            <a:endParaRPr lang="en-US" sz="1200" dirty="0">
              <a:solidFill>
                <a:srgbClr val="595959"/>
              </a:solidFill>
              <a:latin typeface="Calibri" panose="020F0502020204030204" pitchFamily="34" charset="0"/>
              <a:ea typeface="Arial"/>
              <a:cs typeface="Calibri" panose="020F0502020204030204" pitchFamily="34" charset="0"/>
              <a:sym typeface="Arial"/>
            </a:endParaRPr>
          </a:p>
          <a:p>
            <a:r>
              <a:rPr lang="en-US" sz="1200" baseline="30000" dirty="0">
                <a:solidFill>
                  <a:srgbClr val="595959"/>
                </a:solidFill>
                <a:latin typeface="Calibri" panose="020F0502020204030204" pitchFamily="34" charset="0"/>
                <a:ea typeface="Calibri"/>
                <a:cs typeface="Calibri" panose="020F0502020204030204" pitchFamily="34" charset="0"/>
                <a:sym typeface="Calibri"/>
              </a:rPr>
              <a:t>2</a:t>
            </a:r>
            <a:r>
              <a:rPr lang="en-US" sz="1200" dirty="0">
                <a:solidFill>
                  <a:srgbClr val="595959"/>
                </a:solidFill>
                <a:latin typeface="Calibri" panose="020F0502020204030204" pitchFamily="34" charset="0"/>
                <a:ea typeface="Calibri"/>
                <a:cs typeface="Calibri" panose="020F0502020204030204" pitchFamily="34" charset="0"/>
                <a:sym typeface="Calibri"/>
              </a:rPr>
              <a:t> University Corporation for Atmospheric Research (UCAR)</a:t>
            </a:r>
            <a:r>
              <a:rPr lang="en-US" sz="1200" b="1" dirty="0">
                <a:solidFill>
                  <a:srgbClr val="595959"/>
                </a:solidFill>
                <a:latin typeface="Calibri" panose="020F0502020204030204" pitchFamily="34" charset="0"/>
                <a:ea typeface="Calibri"/>
                <a:cs typeface="Calibri" panose="020F0502020204030204" pitchFamily="34" charset="0"/>
                <a:sym typeface="Calibri"/>
              </a:rPr>
              <a:t> </a:t>
            </a:r>
          </a:p>
          <a:p>
            <a:r>
              <a:rPr lang="en-US" sz="1200" baseline="30000" dirty="0">
                <a:solidFill>
                  <a:srgbClr val="595959"/>
                </a:solidFill>
                <a:latin typeface="Calibri" panose="020F0502020204030204" pitchFamily="34" charset="0"/>
                <a:ea typeface="Calibri"/>
                <a:cs typeface="Calibri" panose="020F0502020204030204" pitchFamily="34" charset="0"/>
                <a:sym typeface="Calibri"/>
              </a:rPr>
              <a:t>3</a:t>
            </a:r>
            <a:r>
              <a:rPr lang="en-US" sz="1200" dirty="0">
                <a:solidFill>
                  <a:srgbClr val="595959"/>
                </a:solidFill>
                <a:latin typeface="Calibri" panose="020F0502020204030204" pitchFamily="34" charset="0"/>
                <a:ea typeface="Calibri"/>
                <a:cs typeface="Calibri" panose="020F0502020204030204" pitchFamily="34" charset="0"/>
                <a:sym typeface="Calibri"/>
              </a:rPr>
              <a:t> Earth Resources Technology (ERT/SFI)</a:t>
            </a:r>
            <a:r>
              <a:rPr lang="en-US" sz="1200" b="1" dirty="0">
                <a:solidFill>
                  <a:srgbClr val="595959"/>
                </a:solidFill>
                <a:latin typeface="Calibri" panose="020F0502020204030204" pitchFamily="34" charset="0"/>
                <a:ea typeface="Calibri"/>
                <a:cs typeface="Calibri" panose="020F0502020204030204" pitchFamily="34" charset="0"/>
                <a:sym typeface="Calibri"/>
              </a:rPr>
              <a:t> </a:t>
            </a:r>
          </a:p>
          <a:p>
            <a:r>
              <a:rPr lang="en-US" sz="1200" baseline="30000" dirty="0">
                <a:solidFill>
                  <a:srgbClr val="595959"/>
                </a:solidFill>
                <a:latin typeface="Calibri" panose="020F0502020204030204" pitchFamily="34" charset="0"/>
                <a:ea typeface="Calibri"/>
                <a:cs typeface="Calibri" panose="020F0502020204030204" pitchFamily="34" charset="0"/>
                <a:sym typeface="Calibri"/>
              </a:rPr>
              <a:t>4</a:t>
            </a:r>
            <a:r>
              <a:rPr lang="en-US" sz="1200" dirty="0">
                <a:solidFill>
                  <a:srgbClr val="595959"/>
                </a:solidFill>
                <a:latin typeface="Calibri" panose="020F0502020204030204" pitchFamily="34" charset="0"/>
                <a:ea typeface="Calibri"/>
                <a:cs typeface="Calibri" panose="020F0502020204030204" pitchFamily="34" charset="0"/>
                <a:sym typeface="Calibri"/>
              </a:rPr>
              <a:t> National Center for Atmospheric Research (NCAR)</a:t>
            </a:r>
          </a:p>
          <a:p>
            <a:r>
              <a:rPr lang="en-US" sz="1200" baseline="30000" dirty="0">
                <a:solidFill>
                  <a:srgbClr val="595959"/>
                </a:solidFill>
                <a:latin typeface="Calibri" panose="020F0502020204030204" pitchFamily="34" charset="0"/>
                <a:ea typeface="Calibri"/>
                <a:cs typeface="Calibri" panose="020F0502020204030204" pitchFamily="34" charset="0"/>
                <a:sym typeface="Calibri"/>
              </a:rPr>
              <a:t>5</a:t>
            </a:r>
            <a:r>
              <a:rPr lang="en-US" sz="1200" dirty="0">
                <a:solidFill>
                  <a:srgbClr val="595959"/>
                </a:solidFill>
                <a:latin typeface="Calibri" panose="020F0502020204030204" pitchFamily="34" charset="0"/>
                <a:ea typeface="Calibri"/>
                <a:cs typeface="Calibri" panose="020F0502020204030204" pitchFamily="34" charset="0"/>
                <a:sym typeface="Calibri"/>
              </a:rPr>
              <a:t> U.S. Army Engineer Research and Development Center (ERDC/USACE)</a:t>
            </a:r>
          </a:p>
          <a:p>
            <a:r>
              <a:rPr lang="en-US" sz="1200" baseline="30000" dirty="0">
                <a:solidFill>
                  <a:srgbClr val="595959"/>
                </a:solidFill>
                <a:latin typeface="Calibri" panose="020F0502020204030204" pitchFamily="34" charset="0"/>
                <a:ea typeface="Calibri"/>
                <a:cs typeface="Calibri" panose="020F0502020204030204" pitchFamily="34" charset="0"/>
                <a:sym typeface="Calibri"/>
              </a:rPr>
              <a:t>6</a:t>
            </a:r>
            <a:r>
              <a:rPr lang="en-US" sz="1200" dirty="0">
                <a:solidFill>
                  <a:srgbClr val="595959"/>
                </a:solidFill>
                <a:latin typeface="Calibri" panose="020F0502020204030204" pitchFamily="34" charset="0"/>
                <a:ea typeface="Calibri"/>
                <a:cs typeface="Calibri" panose="020F0502020204030204" pitchFamily="34" charset="0"/>
                <a:sym typeface="Calibri"/>
              </a:rPr>
              <a:t> Earth System Science Interdisciplinary Center (ESSIC/UMD)</a:t>
            </a:r>
          </a:p>
        </p:txBody>
      </p:sp>
      <p:pic>
        <p:nvPicPr>
          <p:cNvPr id="9" name="Google Shape;33;p6">
            <a:extLst>
              <a:ext uri="{FF2B5EF4-FFF2-40B4-BE49-F238E27FC236}">
                <a16:creationId xmlns:a16="http://schemas.microsoft.com/office/drawing/2014/main" id="{42BBF26E-9F79-4B5F-A80C-AE02A55852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44707" y="1692401"/>
            <a:ext cx="2194560" cy="2194560"/>
          </a:xfrm>
          <a:prstGeom prst="rect">
            <a:avLst/>
          </a:prstGeom>
          <a:noFill/>
          <a:ln>
            <a:noFill/>
          </a:ln>
        </p:spPr>
      </p:pic>
      <p:sp>
        <p:nvSpPr>
          <p:cNvPr id="8" name="Google Shape;34;p6">
            <a:extLst>
              <a:ext uri="{FF2B5EF4-FFF2-40B4-BE49-F238E27FC236}">
                <a16:creationId xmlns:a16="http://schemas.microsoft.com/office/drawing/2014/main" id="{4CAB5DCB-1121-4FD0-8FF5-5D53FF945CDE}"/>
              </a:ext>
            </a:extLst>
          </p:cNvPr>
          <p:cNvSpPr/>
          <p:nvPr/>
        </p:nvSpPr>
        <p:spPr>
          <a:xfrm>
            <a:off x="411480" y="3840481"/>
            <a:ext cx="5486400" cy="914400"/>
          </a:xfrm>
          <a:prstGeom prst="rect">
            <a:avLst/>
          </a:prstGeom>
          <a:noFill/>
          <a:ln>
            <a:noFill/>
          </a:ln>
        </p:spPr>
        <p:txBody>
          <a:bodyPr spcFirstLastPara="1" wrap="square" lIns="91425" tIns="45700" rIns="91425" bIns="45700" anchor="ctr" anchorCtr="1">
            <a:noAutofit/>
          </a:bodyPr>
          <a:lstStyle/>
          <a:p>
            <a:pPr algn="ctr"/>
            <a:r>
              <a:rPr lang="en-US" sz="1600" b="1" dirty="0">
                <a:solidFill>
                  <a:srgbClr val="3B3B3B"/>
                </a:solidFill>
                <a:latin typeface="Calibri"/>
                <a:ea typeface="Calibri"/>
                <a:cs typeface="Calibri"/>
                <a:sym typeface="Calibri"/>
              </a:rPr>
              <a:t>Unifying Innovations in Forecasting Capabilities Workshop</a:t>
            </a:r>
          </a:p>
          <a:p>
            <a:pPr algn="ctr"/>
            <a:r>
              <a:rPr lang="en-US" sz="1600" b="1" dirty="0">
                <a:solidFill>
                  <a:srgbClr val="3B3B3B"/>
                </a:solidFill>
                <a:latin typeface="Calibri"/>
                <a:ea typeface="Calibri"/>
                <a:cs typeface="Calibri"/>
                <a:sym typeface="Calibri"/>
              </a:rPr>
              <a:t>Emerging Applications – Coastal &amp; Marine</a:t>
            </a:r>
          </a:p>
          <a:p>
            <a:pPr algn="ctr"/>
            <a:r>
              <a:rPr lang="en-US" sz="1200" i="1" dirty="0">
                <a:solidFill>
                  <a:srgbClr val="3B3B3B"/>
                </a:solidFill>
                <a:latin typeface="Calibri"/>
                <a:ea typeface="Calibri"/>
                <a:cs typeface="Calibri"/>
                <a:sym typeface="Calibri"/>
              </a:rPr>
              <a:t>July 24-28, 2023. Boulder, CO &amp; Online</a:t>
            </a:r>
            <a:endParaRPr lang="en-US" sz="1200" i="1" baseline="30000" dirty="0">
              <a:solidFill>
                <a:srgbClr val="000000"/>
              </a:solidFill>
              <a:latin typeface="Arial"/>
              <a:ea typeface="Arial"/>
              <a:cs typeface="Arial"/>
              <a:sym typeface="Arial"/>
            </a:endParaRPr>
          </a:p>
          <a:p>
            <a:pPr algn="ctr"/>
            <a:endParaRPr sz="1200" i="1" baseline="30000"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3DC3471-3103-3A9F-473E-212999E190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59207" y="1005843"/>
            <a:ext cx="2603428" cy="1020953"/>
          </a:xfrm>
          <a:prstGeom prst="rect">
            <a:avLst/>
          </a:prstGeom>
        </p:spPr>
      </p:pic>
      <p:sp>
        <p:nvSpPr>
          <p:cNvPr id="2" name="TextBox 1">
            <a:extLst>
              <a:ext uri="{FF2B5EF4-FFF2-40B4-BE49-F238E27FC236}">
                <a16:creationId xmlns:a16="http://schemas.microsoft.com/office/drawing/2014/main" id="{CA74960E-DE3C-4D46-8820-0DA6273CF756}"/>
              </a:ext>
            </a:extLst>
          </p:cNvPr>
          <p:cNvSpPr txBox="1"/>
          <p:nvPr/>
        </p:nvSpPr>
        <p:spPr>
          <a:xfrm>
            <a:off x="1753156" y="91443"/>
            <a:ext cx="5637697" cy="492443"/>
          </a:xfrm>
          <a:prstGeom prst="rect">
            <a:avLst/>
          </a:prstGeom>
          <a:noFill/>
        </p:spPr>
        <p:txBody>
          <a:bodyPr wrap="none" lIns="0" tIns="0" rIns="0" bIns="0" rtlCol="0" anchor="ctr" anchorCtr="1">
            <a:spAutoFit/>
          </a:bodyPr>
          <a:lstStyle/>
          <a:p>
            <a:pPr algn="ctr"/>
            <a:r>
              <a:rPr lang="en-US" sz="3200" b="1" dirty="0">
                <a:solidFill>
                  <a:srgbClr val="3465A4"/>
                </a:solidFill>
                <a:latin typeface="Calibri" panose="020F0502020204030204" pitchFamily="34" charset="0"/>
                <a:cs typeface="Calibri" panose="020F0502020204030204" pitchFamily="34" charset="0"/>
              </a:rPr>
              <a:t>UFS-Coastal (Coastal Application)</a:t>
            </a:r>
          </a:p>
        </p:txBody>
      </p:sp>
      <p:grpSp>
        <p:nvGrpSpPr>
          <p:cNvPr id="3" name="Group 2">
            <a:extLst>
              <a:ext uri="{FF2B5EF4-FFF2-40B4-BE49-F238E27FC236}">
                <a16:creationId xmlns:a16="http://schemas.microsoft.com/office/drawing/2014/main" id="{8F5EE589-12BE-ADA6-DDA1-22DD0F06B35D}"/>
              </a:ext>
            </a:extLst>
          </p:cNvPr>
          <p:cNvGrpSpPr/>
          <p:nvPr/>
        </p:nvGrpSpPr>
        <p:grpSpPr>
          <a:xfrm>
            <a:off x="945971" y="640084"/>
            <a:ext cx="7252063" cy="365760"/>
            <a:chOff x="1234440" y="2252570"/>
            <a:chExt cx="7252062" cy="365760"/>
          </a:xfrm>
        </p:grpSpPr>
        <p:sp>
          <p:nvSpPr>
            <p:cNvPr id="6" name="Google Shape;120;p11">
              <a:extLst>
                <a:ext uri="{FF2B5EF4-FFF2-40B4-BE49-F238E27FC236}">
                  <a16:creationId xmlns:a16="http://schemas.microsoft.com/office/drawing/2014/main" id="{1C76D786-3F32-4184-A3BB-C6F144D3CD85}"/>
                </a:ext>
              </a:extLst>
            </p:cNvPr>
            <p:cNvSpPr txBox="1"/>
            <p:nvPr/>
          </p:nvSpPr>
          <p:spPr>
            <a:xfrm>
              <a:off x="2908663" y="2281582"/>
              <a:ext cx="5577839"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hlinkClick r:id="rId3"/>
                </a:rPr>
                <a:t>https://github.com/oceanmodeling/ufs-coastal/tree/feature/coastal_app</a:t>
              </a:r>
              <a:endParaRPr sz="1400" dirty="0">
                <a:solidFill>
                  <a:srgbClr val="0000FF"/>
                </a:solidFill>
                <a:latin typeface="Calibri"/>
                <a:ea typeface="Calibri"/>
                <a:cs typeface="Calibri"/>
                <a:sym typeface="Calibri"/>
              </a:endParaRPr>
            </a:p>
          </p:txBody>
        </p:sp>
        <p:grpSp>
          <p:nvGrpSpPr>
            <p:cNvPr id="19" name="Group 18">
              <a:extLst>
                <a:ext uri="{FF2B5EF4-FFF2-40B4-BE49-F238E27FC236}">
                  <a16:creationId xmlns:a16="http://schemas.microsoft.com/office/drawing/2014/main" id="{ADBF2F0A-2B86-0A53-1DC5-B5591738B466}"/>
                </a:ext>
              </a:extLst>
            </p:cNvPr>
            <p:cNvGrpSpPr>
              <a:grpSpLocks noChangeAspect="1"/>
            </p:cNvGrpSpPr>
            <p:nvPr/>
          </p:nvGrpSpPr>
          <p:grpSpPr>
            <a:xfrm>
              <a:off x="1234440" y="2252570"/>
              <a:ext cx="1597151" cy="365760"/>
              <a:chOff x="4686919" y="3536652"/>
              <a:chExt cx="1996439" cy="457200"/>
            </a:xfrm>
          </p:grpSpPr>
          <p:pic>
            <p:nvPicPr>
              <p:cNvPr id="16" name="Picture 15">
                <a:extLst>
                  <a:ext uri="{FF2B5EF4-FFF2-40B4-BE49-F238E27FC236}">
                    <a16:creationId xmlns:a16="http://schemas.microsoft.com/office/drawing/2014/main" id="{8B98060E-F5C3-6223-77F7-F874B74A2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919" y="3559512"/>
                <a:ext cx="455965" cy="411480"/>
              </a:xfrm>
              <a:prstGeom prst="rect">
                <a:avLst/>
              </a:prstGeom>
            </p:spPr>
          </p:pic>
          <p:pic>
            <p:nvPicPr>
              <p:cNvPr id="18" name="Picture 17">
                <a:extLst>
                  <a:ext uri="{FF2B5EF4-FFF2-40B4-BE49-F238E27FC236}">
                    <a16:creationId xmlns:a16="http://schemas.microsoft.com/office/drawing/2014/main" id="{FE4A3ED8-A9CD-654B-D6A8-6ADAEAE558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884" y="3536652"/>
                <a:ext cx="1540474" cy="457200"/>
              </a:xfrm>
              <a:prstGeom prst="rect">
                <a:avLst/>
              </a:prstGeom>
            </p:spPr>
          </p:pic>
        </p:grpSp>
      </p:grpSp>
      <p:sp>
        <p:nvSpPr>
          <p:cNvPr id="45" name="Google Shape;252;p23">
            <a:extLst>
              <a:ext uri="{FF2B5EF4-FFF2-40B4-BE49-F238E27FC236}">
                <a16:creationId xmlns:a16="http://schemas.microsoft.com/office/drawing/2014/main" id="{494561E6-0477-1019-CD09-F9D91EEB172C}"/>
              </a:ext>
            </a:extLst>
          </p:cNvPr>
          <p:cNvSpPr txBox="1"/>
          <p:nvPr/>
        </p:nvSpPr>
        <p:spPr>
          <a:xfrm>
            <a:off x="5577840" y="2011681"/>
            <a:ext cx="3566160" cy="2560320"/>
          </a:xfrm>
          <a:prstGeom prst="rect">
            <a:avLst/>
          </a:prstGeom>
          <a:noFill/>
          <a:ln>
            <a:noFill/>
          </a:ln>
        </p:spPr>
        <p:txBody>
          <a:bodyPr spcFirstLastPara="1" wrap="square" lIns="91425" tIns="91425" rIns="91425" bIns="91425" anchor="t" anchorCtr="0">
            <a:noAutofit/>
          </a:bodyPr>
          <a:lstStyle/>
          <a:p>
            <a:pPr marL="285737" indent="-285737">
              <a:spcAft>
                <a:spcPts val="600"/>
              </a:spcAft>
              <a:buClr>
                <a:srgbClr val="3465A4"/>
              </a:buClr>
              <a:buSzPct val="125000"/>
              <a:buFont typeface="Arial" panose="020B0604020202020204" pitchFamily="34" charset="0"/>
              <a:buChar char="•"/>
            </a:pPr>
            <a:r>
              <a:rPr lang="en-US" sz="1600" dirty="0">
                <a:latin typeface="Calibri"/>
                <a:ea typeface="Calibri"/>
                <a:cs typeface="Calibri"/>
                <a:sym typeface="Calibri"/>
              </a:rPr>
              <a:t>At this point, only one-way configurations from CoastalApp-testsuite are ported to UFS-Coastal</a:t>
            </a:r>
            <a:endParaRPr sz="1600" dirty="0">
              <a:latin typeface="Calibri"/>
              <a:ea typeface="Calibri"/>
              <a:cs typeface="Calibri"/>
              <a:sym typeface="Calibri"/>
            </a:endParaRPr>
          </a:p>
          <a:p>
            <a:pPr marL="285737" indent="-285737">
              <a:spcAft>
                <a:spcPts val="600"/>
              </a:spcAft>
              <a:buClr>
                <a:srgbClr val="3465A4"/>
              </a:buClr>
              <a:buSzPct val="125000"/>
              <a:buFont typeface="Arial" panose="020B0604020202020204" pitchFamily="34" charset="0"/>
              <a:buChar char="•"/>
            </a:pPr>
            <a:r>
              <a:rPr lang="en-US" sz="1600" dirty="0">
                <a:latin typeface="Calibri"/>
                <a:ea typeface="Calibri"/>
                <a:cs typeface="Calibri"/>
                <a:sym typeface="Calibri"/>
              </a:rPr>
              <a:t>The two-way configurations will be ported individually from</a:t>
            </a:r>
            <a:r>
              <a:rPr lang="en-US" sz="1600" dirty="0">
                <a:solidFill>
                  <a:schemeClr val="dk1"/>
                </a:solidFill>
                <a:latin typeface="Calibri"/>
                <a:ea typeface="Calibri"/>
                <a:cs typeface="Calibri"/>
                <a:sym typeface="Calibri"/>
              </a:rPr>
              <a:t> CoastalApp-testsuite to UFS RT framework</a:t>
            </a:r>
            <a:endParaRPr dirty="0">
              <a:latin typeface="Calibri"/>
              <a:ea typeface="Calibri"/>
              <a:cs typeface="Calibri"/>
              <a:sym typeface="Calibri"/>
            </a:endParaRPr>
          </a:p>
          <a:p>
            <a:pPr marL="285737" indent="-285737">
              <a:buClr>
                <a:srgbClr val="3465A4"/>
              </a:buClr>
              <a:buSzPct val="125000"/>
              <a:buFont typeface="Arial" panose="020B0604020202020204" pitchFamily="34" charset="0"/>
              <a:buChar char="•"/>
            </a:pPr>
            <a:r>
              <a:rPr lang="en-US" sz="1600" dirty="0">
                <a:latin typeface="Calibri"/>
                <a:ea typeface="Calibri"/>
                <a:cs typeface="Calibri"/>
                <a:sym typeface="Calibri"/>
              </a:rPr>
              <a:t>The new application is using CDEPS as data component and replaces the ATMESH data component</a:t>
            </a:r>
            <a:endParaRPr dirty="0">
              <a:latin typeface="Calibri"/>
              <a:ea typeface="Calibri"/>
              <a:cs typeface="Calibri"/>
              <a:sym typeface="Calibri"/>
            </a:endParaRPr>
          </a:p>
        </p:txBody>
      </p:sp>
      <p:grpSp>
        <p:nvGrpSpPr>
          <p:cNvPr id="111" name="Group 110">
            <a:extLst>
              <a:ext uri="{FF2B5EF4-FFF2-40B4-BE49-F238E27FC236}">
                <a16:creationId xmlns:a16="http://schemas.microsoft.com/office/drawing/2014/main" id="{5097F18D-C3AC-39D3-55D0-85EA9EFE2824}"/>
              </a:ext>
            </a:extLst>
          </p:cNvPr>
          <p:cNvGrpSpPr>
            <a:grpSpLocks noChangeAspect="1"/>
          </p:cNvGrpSpPr>
          <p:nvPr/>
        </p:nvGrpSpPr>
        <p:grpSpPr>
          <a:xfrm>
            <a:off x="91440" y="1202422"/>
            <a:ext cx="5421709" cy="2971800"/>
            <a:chOff x="731557" y="1202422"/>
            <a:chExt cx="5480122" cy="3003818"/>
          </a:xfrm>
        </p:grpSpPr>
        <p:sp>
          <p:nvSpPr>
            <p:cNvPr id="112" name="Google Shape;220;p23">
              <a:extLst>
                <a:ext uri="{FF2B5EF4-FFF2-40B4-BE49-F238E27FC236}">
                  <a16:creationId xmlns:a16="http://schemas.microsoft.com/office/drawing/2014/main" id="{81A08262-7C99-14D7-C483-40B9EE10775D}"/>
                </a:ext>
              </a:extLst>
            </p:cNvPr>
            <p:cNvSpPr>
              <a:spLocks/>
            </p:cNvSpPr>
            <p:nvPr/>
          </p:nvSpPr>
          <p:spPr>
            <a:xfrm>
              <a:off x="731557" y="1202422"/>
              <a:ext cx="5480122" cy="3003818"/>
            </a:xfrm>
            <a:prstGeom prst="roundRect">
              <a:avLst>
                <a:gd name="adj" fmla="val 6486"/>
              </a:avLst>
            </a:prstGeom>
            <a:solidFill>
              <a:srgbClr val="9BBBE0"/>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endParaRPr sz="1400" b="1">
                <a:solidFill>
                  <a:srgbClr val="000000"/>
                </a:solidFill>
                <a:latin typeface="Calibri" panose="020F0502020204030204" pitchFamily="34" charset="0"/>
                <a:ea typeface="Arial"/>
                <a:cs typeface="Calibri" panose="020F0502020204030204" pitchFamily="34" charset="0"/>
                <a:sym typeface="Arial"/>
              </a:endParaRPr>
            </a:p>
          </p:txBody>
        </p:sp>
        <p:sp>
          <p:nvSpPr>
            <p:cNvPr id="113" name="Google Shape;221;p23">
              <a:extLst>
                <a:ext uri="{FF2B5EF4-FFF2-40B4-BE49-F238E27FC236}">
                  <a16:creationId xmlns:a16="http://schemas.microsoft.com/office/drawing/2014/main" id="{83544722-B7FD-53AB-0337-05471ECE2D3E}"/>
                </a:ext>
              </a:extLst>
            </p:cNvPr>
            <p:cNvSpPr/>
            <p:nvPr/>
          </p:nvSpPr>
          <p:spPr>
            <a:xfrm>
              <a:off x="1078742" y="1932931"/>
              <a:ext cx="1060111" cy="400464"/>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HYCOM</a:t>
              </a:r>
              <a:endParaRPr sz="80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14" name="Google Shape;222;p23">
              <a:extLst>
                <a:ext uri="{FF2B5EF4-FFF2-40B4-BE49-F238E27FC236}">
                  <a16:creationId xmlns:a16="http://schemas.microsoft.com/office/drawing/2014/main" id="{2B65D7BE-9956-2A66-7762-A12592FB8046}"/>
                </a:ext>
              </a:extLst>
            </p:cNvPr>
            <p:cNvSpPr/>
            <p:nvPr/>
          </p:nvSpPr>
          <p:spPr>
            <a:xfrm>
              <a:off x="2941561" y="2504095"/>
              <a:ext cx="1060111" cy="400464"/>
            </a:xfrm>
            <a:prstGeom prst="roundRect">
              <a:avLst>
                <a:gd name="adj" fmla="val 16667"/>
              </a:avLst>
            </a:prstGeom>
            <a:solidFill>
              <a:srgbClr val="ED8565"/>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CMEPS</a:t>
              </a: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Mediator</a:t>
              </a:r>
              <a:endParaRPr sz="800">
                <a:latin typeface="Calibri" panose="020F0502020204030204" pitchFamily="34" charset="0"/>
                <a:ea typeface="Helvetica Neue"/>
                <a:cs typeface="Calibri" panose="020F0502020204030204" pitchFamily="34" charset="0"/>
                <a:sym typeface="Helvetica Neue"/>
              </a:endParaRPr>
            </a:p>
          </p:txBody>
        </p:sp>
        <p:sp>
          <p:nvSpPr>
            <p:cNvPr id="115" name="Google Shape;223;p23">
              <a:extLst>
                <a:ext uri="{FF2B5EF4-FFF2-40B4-BE49-F238E27FC236}">
                  <a16:creationId xmlns:a16="http://schemas.microsoft.com/office/drawing/2014/main" id="{ECEE327D-3A38-C43B-42D0-AFB238779B84}"/>
                </a:ext>
              </a:extLst>
            </p:cNvPr>
            <p:cNvSpPr txBox="1"/>
            <p:nvPr/>
          </p:nvSpPr>
          <p:spPr>
            <a:xfrm>
              <a:off x="731557" y="1210837"/>
              <a:ext cx="5480122" cy="182880"/>
            </a:xfrm>
            <a:prstGeom prst="rect">
              <a:avLst/>
            </a:prstGeom>
            <a:noFill/>
            <a:ln>
              <a:noFill/>
            </a:ln>
          </p:spPr>
          <p:txBody>
            <a:bodyPr spcFirstLastPara="1" wrap="square" lIns="91425" tIns="91425" rIns="91425" bIns="91425" anchor="ctr" anchorCtr="1">
              <a:noAutofit/>
            </a:bodyPr>
            <a:lstStyle/>
            <a:p>
              <a:pPr algn="ctr"/>
              <a:r>
                <a:rPr lang="en-US" sz="900" b="1" dirty="0">
                  <a:solidFill>
                    <a:srgbClr val="000000"/>
                  </a:solidFill>
                  <a:latin typeface="Calibri" panose="020F0502020204030204" pitchFamily="34" charset="0"/>
                  <a:ea typeface="Helvetica Neue"/>
                  <a:cs typeface="Calibri" panose="020F0502020204030204" pitchFamily="34" charset="0"/>
                  <a:sym typeface="Helvetica Neue"/>
                </a:rPr>
                <a:t>Driver - </a:t>
              </a:r>
              <a:r>
                <a:rPr lang="en-US" sz="900" b="1" dirty="0">
                  <a:latin typeface="Calibri" panose="020F0502020204030204" pitchFamily="34" charset="0"/>
                  <a:ea typeface="Helvetica Neue"/>
                  <a:cs typeface="Calibri" panose="020F0502020204030204" pitchFamily="34" charset="0"/>
                  <a:sym typeface="Helvetica Neue"/>
                </a:rPr>
                <a:t>UFS</a:t>
              </a:r>
              <a:endParaRPr sz="900" b="1" dirty="0">
                <a:latin typeface="Calibri" panose="020F0502020204030204" pitchFamily="34" charset="0"/>
                <a:ea typeface="Helvetica Neue"/>
                <a:cs typeface="Calibri" panose="020F0502020204030204" pitchFamily="34" charset="0"/>
                <a:sym typeface="Helvetica Neue"/>
              </a:endParaRPr>
            </a:p>
          </p:txBody>
        </p:sp>
        <p:sp>
          <p:nvSpPr>
            <p:cNvPr id="116" name="Google Shape;224;p23">
              <a:extLst>
                <a:ext uri="{FF2B5EF4-FFF2-40B4-BE49-F238E27FC236}">
                  <a16:creationId xmlns:a16="http://schemas.microsoft.com/office/drawing/2014/main" id="{1ACF0C8B-845D-844E-79A3-B3E03D303A66}"/>
                </a:ext>
              </a:extLst>
            </p:cNvPr>
            <p:cNvSpPr/>
            <p:nvPr/>
          </p:nvSpPr>
          <p:spPr>
            <a:xfrm>
              <a:off x="1078742" y="1399063"/>
              <a:ext cx="1060111" cy="400464"/>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dirty="0">
                  <a:latin typeface="Calibri" panose="020F0502020204030204" pitchFamily="34" charset="0"/>
                  <a:ea typeface="Helvetica Neue"/>
                  <a:cs typeface="Calibri" panose="020F0502020204030204" pitchFamily="34" charset="0"/>
                  <a:sym typeface="Helvetica Neue"/>
                </a:rPr>
                <a:t>MOM6</a:t>
              </a:r>
              <a:endParaRPr sz="800" dirty="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17" name="Google Shape;225;p23">
              <a:extLst>
                <a:ext uri="{FF2B5EF4-FFF2-40B4-BE49-F238E27FC236}">
                  <a16:creationId xmlns:a16="http://schemas.microsoft.com/office/drawing/2014/main" id="{3CEF5A8D-0A4F-FF58-411A-902D9C00A2EB}"/>
                </a:ext>
              </a:extLst>
            </p:cNvPr>
            <p:cNvSpPr/>
            <p:nvPr/>
          </p:nvSpPr>
          <p:spPr>
            <a:xfrm>
              <a:off x="1003700" y="2392167"/>
              <a:ext cx="1210201" cy="1636295"/>
            </a:xfrm>
            <a:prstGeom prst="roundRect">
              <a:avLst>
                <a:gd name="adj" fmla="val 10004"/>
              </a:avLst>
            </a:prstGeom>
            <a:noFill/>
            <a:ln w="25400" cap="flat" cmpd="sng">
              <a:solidFill>
                <a:srgbClr val="122D5D"/>
              </a:solidFill>
              <a:prstDash val="dash"/>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endParaRPr sz="1400" b="1">
                <a:solidFill>
                  <a:srgbClr val="000000"/>
                </a:solidFill>
                <a:latin typeface="Calibri" panose="020F0502020204030204" pitchFamily="34" charset="0"/>
                <a:ea typeface="Arial"/>
                <a:cs typeface="Calibri" panose="020F0502020204030204" pitchFamily="34" charset="0"/>
                <a:sym typeface="Arial"/>
              </a:endParaRPr>
            </a:p>
          </p:txBody>
        </p:sp>
        <p:sp>
          <p:nvSpPr>
            <p:cNvPr id="118" name="Google Shape;227;p23">
              <a:extLst>
                <a:ext uri="{FF2B5EF4-FFF2-40B4-BE49-F238E27FC236}">
                  <a16:creationId xmlns:a16="http://schemas.microsoft.com/office/drawing/2014/main" id="{62CA9E85-8CAF-9547-F659-AB712F032AC5}"/>
                </a:ext>
              </a:extLst>
            </p:cNvPr>
            <p:cNvSpPr/>
            <p:nvPr/>
          </p:nvSpPr>
          <p:spPr>
            <a:xfrm>
              <a:off x="1078744" y="2749938"/>
              <a:ext cx="1060111" cy="278170"/>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b="1" dirty="0">
                  <a:solidFill>
                    <a:srgbClr val="116C00"/>
                  </a:solidFill>
                  <a:latin typeface="Calibri" panose="020F0502020204030204" pitchFamily="34" charset="0"/>
                  <a:ea typeface="Helvetica Neue"/>
                  <a:cs typeface="Calibri" panose="020F0502020204030204" pitchFamily="34" charset="0"/>
                  <a:sym typeface="Helvetica Neue"/>
                </a:rPr>
                <a:t>ADCIRC</a:t>
              </a:r>
              <a:endParaRPr sz="800" b="1" dirty="0">
                <a:solidFill>
                  <a:srgbClr val="116C00"/>
                </a:solidFill>
                <a:latin typeface="Calibri" panose="020F0502020204030204" pitchFamily="34" charset="0"/>
                <a:ea typeface="Helvetica Neue"/>
                <a:cs typeface="Calibri" panose="020F0502020204030204" pitchFamily="34" charset="0"/>
                <a:sym typeface="Helvetica Neue"/>
              </a:endParaRPr>
            </a:p>
          </p:txBody>
        </p:sp>
        <p:sp>
          <p:nvSpPr>
            <p:cNvPr id="119" name="Google Shape;228;p23">
              <a:extLst>
                <a:ext uri="{FF2B5EF4-FFF2-40B4-BE49-F238E27FC236}">
                  <a16:creationId xmlns:a16="http://schemas.microsoft.com/office/drawing/2014/main" id="{0EEC3FAE-D251-3526-F023-BEF09188E120}"/>
                </a:ext>
              </a:extLst>
            </p:cNvPr>
            <p:cNvSpPr/>
            <p:nvPr/>
          </p:nvSpPr>
          <p:spPr>
            <a:xfrm>
              <a:off x="1078744" y="2430860"/>
              <a:ext cx="1060111" cy="278170"/>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b="1" dirty="0">
                  <a:latin typeface="Calibri" panose="020F0502020204030204" pitchFamily="34" charset="0"/>
                  <a:ea typeface="Helvetica Neue"/>
                  <a:cs typeface="Calibri" panose="020F0502020204030204" pitchFamily="34" charset="0"/>
                  <a:sym typeface="Helvetica Neue"/>
                </a:rPr>
                <a:t>SCHSIM</a:t>
              </a:r>
              <a:endParaRPr sz="800" b="1" dirty="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20" name="Google Shape;229;p23">
              <a:extLst>
                <a:ext uri="{FF2B5EF4-FFF2-40B4-BE49-F238E27FC236}">
                  <a16:creationId xmlns:a16="http://schemas.microsoft.com/office/drawing/2014/main" id="{B13A8E4C-2BB5-976E-644B-5AE9F0B86B5F}"/>
                </a:ext>
              </a:extLst>
            </p:cNvPr>
            <p:cNvSpPr/>
            <p:nvPr/>
          </p:nvSpPr>
          <p:spPr>
            <a:xfrm>
              <a:off x="1078744" y="3069015"/>
              <a:ext cx="1060111" cy="278170"/>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b="1" dirty="0">
                  <a:solidFill>
                    <a:srgbClr val="116C00"/>
                  </a:solidFill>
                  <a:latin typeface="Calibri" panose="020F0502020204030204" pitchFamily="34" charset="0"/>
                  <a:ea typeface="Helvetica Neue"/>
                  <a:cs typeface="Calibri" panose="020F0502020204030204" pitchFamily="34" charset="0"/>
                  <a:sym typeface="Helvetica Neue"/>
                </a:rPr>
                <a:t>FVCOM</a:t>
              </a:r>
              <a:endParaRPr sz="800" b="1" dirty="0">
                <a:solidFill>
                  <a:srgbClr val="116C00"/>
                </a:solidFill>
                <a:latin typeface="Calibri" panose="020F0502020204030204" pitchFamily="34" charset="0"/>
                <a:ea typeface="Helvetica Neue"/>
                <a:cs typeface="Calibri" panose="020F0502020204030204" pitchFamily="34" charset="0"/>
                <a:sym typeface="Helvetica Neue"/>
              </a:endParaRPr>
            </a:p>
          </p:txBody>
        </p:sp>
        <p:sp>
          <p:nvSpPr>
            <p:cNvPr id="121" name="Google Shape;230;p23">
              <a:extLst>
                <a:ext uri="{FF2B5EF4-FFF2-40B4-BE49-F238E27FC236}">
                  <a16:creationId xmlns:a16="http://schemas.microsoft.com/office/drawing/2014/main" id="{9826236A-AC0F-AA58-82C2-EF2F22A251CC}"/>
                </a:ext>
              </a:extLst>
            </p:cNvPr>
            <p:cNvSpPr/>
            <p:nvPr/>
          </p:nvSpPr>
          <p:spPr>
            <a:xfrm>
              <a:off x="2377991" y="1399063"/>
              <a:ext cx="1060111" cy="400464"/>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WW3</a:t>
              </a:r>
              <a:endParaRPr sz="80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22" name="Google Shape;231;p23">
              <a:extLst>
                <a:ext uri="{FF2B5EF4-FFF2-40B4-BE49-F238E27FC236}">
                  <a16:creationId xmlns:a16="http://schemas.microsoft.com/office/drawing/2014/main" id="{FF40ABCD-B349-4218-FBA8-8EE2E06553F5}"/>
                </a:ext>
              </a:extLst>
            </p:cNvPr>
            <p:cNvSpPr>
              <a:spLocks/>
            </p:cNvSpPr>
            <p:nvPr/>
          </p:nvSpPr>
          <p:spPr>
            <a:xfrm>
              <a:off x="2378006" y="3534532"/>
              <a:ext cx="1060111" cy="400464"/>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dirty="0">
                  <a:latin typeface="Calibri" panose="020F0502020204030204" pitchFamily="34" charset="0"/>
                  <a:ea typeface="Helvetica Neue"/>
                  <a:cs typeface="Calibri" panose="020F0502020204030204" pitchFamily="34" charset="0"/>
                  <a:sym typeface="Helvetica Neue"/>
                </a:rPr>
                <a:t>CDEPS</a:t>
              </a:r>
              <a:endParaRPr sz="800" dirty="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r>
                <a:rPr lang="en-US" sz="800" dirty="0">
                  <a:latin typeface="Calibri" panose="020F0502020204030204" pitchFamily="34" charset="0"/>
                  <a:ea typeface="Helvetica Neue"/>
                  <a:cs typeface="Calibri" panose="020F0502020204030204" pitchFamily="34" charset="0"/>
                  <a:sym typeface="Helvetica Neue"/>
                </a:rPr>
                <a:t>Data Comp.</a:t>
              </a:r>
              <a:endParaRPr sz="800" dirty="0">
                <a:latin typeface="Calibri" panose="020F0502020204030204" pitchFamily="34" charset="0"/>
                <a:ea typeface="Helvetica Neue"/>
                <a:cs typeface="Calibri" panose="020F0502020204030204" pitchFamily="34" charset="0"/>
                <a:sym typeface="Helvetica Neue"/>
              </a:endParaRPr>
            </a:p>
          </p:txBody>
        </p:sp>
        <p:sp>
          <p:nvSpPr>
            <p:cNvPr id="123" name="Google Shape;232;p23">
              <a:extLst>
                <a:ext uri="{FF2B5EF4-FFF2-40B4-BE49-F238E27FC236}">
                  <a16:creationId xmlns:a16="http://schemas.microsoft.com/office/drawing/2014/main" id="{ECA3CEF8-2A0F-7227-6EF5-164C4D171FAD}"/>
                </a:ext>
              </a:extLst>
            </p:cNvPr>
            <p:cNvSpPr/>
            <p:nvPr/>
          </p:nvSpPr>
          <p:spPr>
            <a:xfrm>
              <a:off x="4910201" y="1399068"/>
              <a:ext cx="1060111" cy="1505636"/>
            </a:xfrm>
            <a:prstGeom prst="roundRect">
              <a:avLst>
                <a:gd name="adj" fmla="val 12866"/>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FV3ATM</a:t>
              </a: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endParaRPr sz="800">
                <a:latin typeface="Calibri" panose="020F0502020204030204" pitchFamily="34" charset="0"/>
                <a:ea typeface="Helvetica Neue"/>
                <a:cs typeface="Calibri" panose="020F0502020204030204" pitchFamily="34" charset="0"/>
                <a:sym typeface="Helvetica Neue"/>
              </a:endParaRPr>
            </a:p>
            <a:p>
              <a:pPr>
                <a:buClr>
                  <a:srgbClr val="000000"/>
                </a:buClr>
                <a:buSzPts val="1400"/>
              </a:pP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endParaRPr sz="800">
                <a:latin typeface="Calibri" panose="020F0502020204030204" pitchFamily="34" charset="0"/>
                <a:ea typeface="Helvetica Neue"/>
                <a:cs typeface="Calibri" panose="020F0502020204030204" pitchFamily="34" charset="0"/>
                <a:sym typeface="Helvetica Neue"/>
              </a:endParaRPr>
            </a:p>
          </p:txBody>
        </p:sp>
        <p:sp>
          <p:nvSpPr>
            <p:cNvPr id="124" name="Google Shape;233;p23">
              <a:extLst>
                <a:ext uri="{FF2B5EF4-FFF2-40B4-BE49-F238E27FC236}">
                  <a16:creationId xmlns:a16="http://schemas.microsoft.com/office/drawing/2014/main" id="{68036095-C5D6-8441-EAA3-E6CD8A9DAA13}"/>
                </a:ext>
              </a:extLst>
            </p:cNvPr>
            <p:cNvSpPr/>
            <p:nvPr/>
          </p:nvSpPr>
          <p:spPr>
            <a:xfrm>
              <a:off x="5102273" y="1698908"/>
              <a:ext cx="656598" cy="400464"/>
            </a:xfrm>
            <a:prstGeom prst="roundRect">
              <a:avLst>
                <a:gd name="adj" fmla="val 16667"/>
              </a:avLst>
            </a:prstGeom>
            <a:solidFill>
              <a:srgbClr val="9BBBE0"/>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FV3</a:t>
              </a:r>
              <a:endParaRPr sz="800">
                <a:latin typeface="Calibri" panose="020F0502020204030204" pitchFamily="34" charset="0"/>
                <a:ea typeface="Helvetica Neue"/>
                <a:cs typeface="Calibri" panose="020F0502020204030204" pitchFamily="34" charset="0"/>
                <a:sym typeface="Helvetica Neue"/>
              </a:endParaRPr>
            </a:p>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Dycore</a:t>
              </a:r>
              <a:endParaRPr sz="800">
                <a:latin typeface="Calibri" panose="020F0502020204030204" pitchFamily="34" charset="0"/>
                <a:ea typeface="Helvetica Neue"/>
                <a:cs typeface="Calibri" panose="020F0502020204030204" pitchFamily="34" charset="0"/>
                <a:sym typeface="Helvetica Neue"/>
              </a:endParaRPr>
            </a:p>
          </p:txBody>
        </p:sp>
        <p:sp>
          <p:nvSpPr>
            <p:cNvPr id="125" name="Google Shape;234;p23">
              <a:extLst>
                <a:ext uri="{FF2B5EF4-FFF2-40B4-BE49-F238E27FC236}">
                  <a16:creationId xmlns:a16="http://schemas.microsoft.com/office/drawing/2014/main" id="{D420C47F-65AA-7047-5119-89140628892A}"/>
                </a:ext>
              </a:extLst>
            </p:cNvPr>
            <p:cNvSpPr/>
            <p:nvPr/>
          </p:nvSpPr>
          <p:spPr>
            <a:xfrm>
              <a:off x="5102273" y="2193022"/>
              <a:ext cx="656598" cy="400464"/>
            </a:xfrm>
            <a:prstGeom prst="roundRect">
              <a:avLst>
                <a:gd name="adj" fmla="val 16667"/>
              </a:avLst>
            </a:prstGeom>
            <a:solidFill>
              <a:srgbClr val="9BBBE0"/>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CCPP</a:t>
              </a:r>
              <a:endParaRPr sz="800">
                <a:latin typeface="Calibri" panose="020F0502020204030204" pitchFamily="34" charset="0"/>
                <a:ea typeface="Helvetica Neue"/>
                <a:cs typeface="Calibri" panose="020F0502020204030204" pitchFamily="34" charset="0"/>
                <a:sym typeface="Helvetica Neue"/>
              </a:endParaRPr>
            </a:p>
          </p:txBody>
        </p:sp>
        <p:sp>
          <p:nvSpPr>
            <p:cNvPr id="126" name="Google Shape;235;p23">
              <a:extLst>
                <a:ext uri="{FF2B5EF4-FFF2-40B4-BE49-F238E27FC236}">
                  <a16:creationId xmlns:a16="http://schemas.microsoft.com/office/drawing/2014/main" id="{4F037CA7-DF2F-F2CA-8DCB-0E2DE171DFB2}"/>
                </a:ext>
              </a:extLst>
            </p:cNvPr>
            <p:cNvSpPr/>
            <p:nvPr/>
          </p:nvSpPr>
          <p:spPr>
            <a:xfrm>
              <a:off x="3602224" y="3534532"/>
              <a:ext cx="1060111" cy="400464"/>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CICE</a:t>
              </a:r>
              <a:endParaRPr sz="80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27" name="Google Shape;236;p23">
              <a:extLst>
                <a:ext uri="{FF2B5EF4-FFF2-40B4-BE49-F238E27FC236}">
                  <a16:creationId xmlns:a16="http://schemas.microsoft.com/office/drawing/2014/main" id="{FAEEE475-ECBF-665F-C08D-9BA09078D68F}"/>
                </a:ext>
              </a:extLst>
            </p:cNvPr>
            <p:cNvSpPr/>
            <p:nvPr/>
          </p:nvSpPr>
          <p:spPr>
            <a:xfrm>
              <a:off x="4900513" y="3018622"/>
              <a:ext cx="1060111" cy="400464"/>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GOCART</a:t>
              </a:r>
              <a:endParaRPr sz="80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28" name="Google Shape;237;p23">
              <a:extLst>
                <a:ext uri="{FF2B5EF4-FFF2-40B4-BE49-F238E27FC236}">
                  <a16:creationId xmlns:a16="http://schemas.microsoft.com/office/drawing/2014/main" id="{9E6E34BD-52F6-7699-6031-EE8412DB15DF}"/>
                </a:ext>
              </a:extLst>
            </p:cNvPr>
            <p:cNvSpPr/>
            <p:nvPr/>
          </p:nvSpPr>
          <p:spPr>
            <a:xfrm>
              <a:off x="4900513" y="3533008"/>
              <a:ext cx="1060111" cy="400464"/>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CMAQ</a:t>
              </a:r>
              <a:endParaRPr sz="80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29" name="Google Shape;238;p23">
              <a:extLst>
                <a:ext uri="{FF2B5EF4-FFF2-40B4-BE49-F238E27FC236}">
                  <a16:creationId xmlns:a16="http://schemas.microsoft.com/office/drawing/2014/main" id="{82661E4F-A008-F6C7-DB8F-331E55D1CFA8}"/>
                </a:ext>
              </a:extLst>
            </p:cNvPr>
            <p:cNvSpPr/>
            <p:nvPr/>
          </p:nvSpPr>
          <p:spPr>
            <a:xfrm>
              <a:off x="3591185" y="1399063"/>
              <a:ext cx="1060111" cy="400464"/>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a:latin typeface="Calibri" panose="020F0502020204030204" pitchFamily="34" charset="0"/>
                  <a:ea typeface="Helvetica Neue"/>
                  <a:cs typeface="Calibri" panose="020F0502020204030204" pitchFamily="34" charset="0"/>
                  <a:sym typeface="Helvetica Neue"/>
                </a:rPr>
                <a:t>NOAHMP</a:t>
              </a:r>
              <a:endParaRPr sz="80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30" name="Google Shape;239;p23">
              <a:extLst>
                <a:ext uri="{FF2B5EF4-FFF2-40B4-BE49-F238E27FC236}">
                  <a16:creationId xmlns:a16="http://schemas.microsoft.com/office/drawing/2014/main" id="{A524DB68-F211-A448-AAA0-D95CECEE999E}"/>
                </a:ext>
              </a:extLst>
            </p:cNvPr>
            <p:cNvSpPr/>
            <p:nvPr/>
          </p:nvSpPr>
          <p:spPr>
            <a:xfrm rot="5402608">
              <a:off x="4861384" y="2877543"/>
              <a:ext cx="446541" cy="185325"/>
            </a:xfrm>
            <a:prstGeom prst="leftRight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31" name="Google Shape;240;p23">
              <a:extLst>
                <a:ext uri="{FF2B5EF4-FFF2-40B4-BE49-F238E27FC236}">
                  <a16:creationId xmlns:a16="http://schemas.microsoft.com/office/drawing/2014/main" id="{BBFBDB77-8926-47AC-902B-20B224CB8A10}"/>
                </a:ext>
              </a:extLst>
            </p:cNvPr>
            <p:cNvSpPr/>
            <p:nvPr/>
          </p:nvSpPr>
          <p:spPr>
            <a:xfrm rot="5403810">
              <a:off x="5342821" y="3112841"/>
              <a:ext cx="917137" cy="185325"/>
            </a:xfrm>
            <a:prstGeom prst="leftRight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32" name="Google Shape;241;p23">
              <a:extLst>
                <a:ext uri="{FF2B5EF4-FFF2-40B4-BE49-F238E27FC236}">
                  <a16:creationId xmlns:a16="http://schemas.microsoft.com/office/drawing/2014/main" id="{EEDAF315-785A-E42F-6404-46223B5B6F0B}"/>
                </a:ext>
              </a:extLst>
            </p:cNvPr>
            <p:cNvSpPr/>
            <p:nvPr/>
          </p:nvSpPr>
          <p:spPr>
            <a:xfrm rot="10802726">
              <a:off x="4018077" y="2466774"/>
              <a:ext cx="854459" cy="185325"/>
            </a:xfrm>
            <a:prstGeom prst="leftRight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33" name="Google Shape;242;p23">
              <a:extLst>
                <a:ext uri="{FF2B5EF4-FFF2-40B4-BE49-F238E27FC236}">
                  <a16:creationId xmlns:a16="http://schemas.microsoft.com/office/drawing/2014/main" id="{8C6A6967-58F8-07F5-BDA9-A830A2EAE071}"/>
                </a:ext>
              </a:extLst>
            </p:cNvPr>
            <p:cNvSpPr/>
            <p:nvPr/>
          </p:nvSpPr>
          <p:spPr>
            <a:xfrm rot="16202170">
              <a:off x="2912454" y="3129159"/>
              <a:ext cx="536662" cy="185325"/>
            </a:xfrm>
            <a:prstGeom prst="leftRight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34" name="Google Shape;243;p23">
              <a:extLst>
                <a:ext uri="{FF2B5EF4-FFF2-40B4-BE49-F238E27FC236}">
                  <a16:creationId xmlns:a16="http://schemas.microsoft.com/office/drawing/2014/main" id="{CD7A412A-3319-900A-5835-E17A60B66B28}"/>
                </a:ext>
              </a:extLst>
            </p:cNvPr>
            <p:cNvSpPr/>
            <p:nvPr/>
          </p:nvSpPr>
          <p:spPr>
            <a:xfrm rot="16202170">
              <a:off x="3555189" y="3126887"/>
              <a:ext cx="536662" cy="185325"/>
            </a:xfrm>
            <a:prstGeom prst="leftRight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35" name="Google Shape;244;p23">
              <a:extLst>
                <a:ext uri="{FF2B5EF4-FFF2-40B4-BE49-F238E27FC236}">
                  <a16:creationId xmlns:a16="http://schemas.microsoft.com/office/drawing/2014/main" id="{6F88269B-151E-43DE-C9B2-EB433D9D17E0}"/>
                </a:ext>
              </a:extLst>
            </p:cNvPr>
            <p:cNvSpPr/>
            <p:nvPr/>
          </p:nvSpPr>
          <p:spPr>
            <a:xfrm rot="16202170">
              <a:off x="2912454" y="2059152"/>
              <a:ext cx="536662" cy="185325"/>
            </a:xfrm>
            <a:prstGeom prst="leftRight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36" name="Google Shape;245;p23">
              <a:extLst>
                <a:ext uri="{FF2B5EF4-FFF2-40B4-BE49-F238E27FC236}">
                  <a16:creationId xmlns:a16="http://schemas.microsoft.com/office/drawing/2014/main" id="{4FB352B7-B2B0-2866-D833-A34904D070B0}"/>
                </a:ext>
              </a:extLst>
            </p:cNvPr>
            <p:cNvSpPr/>
            <p:nvPr/>
          </p:nvSpPr>
          <p:spPr>
            <a:xfrm rot="1434739">
              <a:off x="2159908" y="2282095"/>
              <a:ext cx="707129" cy="185658"/>
            </a:xfrm>
            <a:prstGeom prst="leftRight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37" name="Google Shape;246;p23">
              <a:extLst>
                <a:ext uri="{FF2B5EF4-FFF2-40B4-BE49-F238E27FC236}">
                  <a16:creationId xmlns:a16="http://schemas.microsoft.com/office/drawing/2014/main" id="{203B579C-5D49-C9F9-956F-018CFDE5941E}"/>
                </a:ext>
              </a:extLst>
            </p:cNvPr>
            <p:cNvSpPr/>
            <p:nvPr/>
          </p:nvSpPr>
          <p:spPr>
            <a:xfrm rot="10800000">
              <a:off x="3730011" y="1883316"/>
              <a:ext cx="187019" cy="537001"/>
            </a:xfrm>
            <a:prstGeom prst="down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38" name="Google Shape;247;p23">
              <a:extLst>
                <a:ext uri="{FF2B5EF4-FFF2-40B4-BE49-F238E27FC236}">
                  <a16:creationId xmlns:a16="http://schemas.microsoft.com/office/drawing/2014/main" id="{51622631-D222-BD16-8113-DEE931883365}"/>
                </a:ext>
              </a:extLst>
            </p:cNvPr>
            <p:cNvSpPr/>
            <p:nvPr/>
          </p:nvSpPr>
          <p:spPr>
            <a:xfrm rot="2233982">
              <a:off x="2039508" y="1990546"/>
              <a:ext cx="1026387" cy="185464"/>
            </a:xfrm>
            <a:prstGeom prst="leftRight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39" name="Google Shape;249;p23">
              <a:extLst>
                <a:ext uri="{FF2B5EF4-FFF2-40B4-BE49-F238E27FC236}">
                  <a16:creationId xmlns:a16="http://schemas.microsoft.com/office/drawing/2014/main" id="{CAABD440-DF3B-3EA7-364D-404099467257}"/>
                </a:ext>
              </a:extLst>
            </p:cNvPr>
            <p:cNvSpPr/>
            <p:nvPr/>
          </p:nvSpPr>
          <p:spPr>
            <a:xfrm rot="11570730">
              <a:off x="2172860" y="2621806"/>
              <a:ext cx="757561" cy="185325"/>
            </a:xfrm>
            <a:prstGeom prst="leftRight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40" name="Google Shape;250;p23">
              <a:extLst>
                <a:ext uri="{FF2B5EF4-FFF2-40B4-BE49-F238E27FC236}">
                  <a16:creationId xmlns:a16="http://schemas.microsoft.com/office/drawing/2014/main" id="{6B9D11AA-F9CD-AFA5-4D65-B71B1CF306D7}"/>
                </a:ext>
              </a:extLst>
            </p:cNvPr>
            <p:cNvSpPr/>
            <p:nvPr/>
          </p:nvSpPr>
          <p:spPr>
            <a:xfrm rot="7871146">
              <a:off x="2401772" y="2802987"/>
              <a:ext cx="206534" cy="929402"/>
            </a:xfrm>
            <a:prstGeom prst="down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sp>
          <p:nvSpPr>
            <p:cNvPr id="141" name="Google Shape;229;p23">
              <a:extLst>
                <a:ext uri="{FF2B5EF4-FFF2-40B4-BE49-F238E27FC236}">
                  <a16:creationId xmlns:a16="http://schemas.microsoft.com/office/drawing/2014/main" id="{52CADE51-5237-B171-8245-A944F599D47A}"/>
                </a:ext>
              </a:extLst>
            </p:cNvPr>
            <p:cNvSpPr/>
            <p:nvPr/>
          </p:nvSpPr>
          <p:spPr>
            <a:xfrm>
              <a:off x="1078744" y="3388093"/>
              <a:ext cx="1060111" cy="278170"/>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b="1" dirty="0">
                  <a:solidFill>
                    <a:srgbClr val="FF0000"/>
                  </a:solidFill>
                  <a:latin typeface="Calibri" panose="020F0502020204030204" pitchFamily="34" charset="0"/>
                  <a:ea typeface="Helvetica Neue"/>
                  <a:cs typeface="Calibri" panose="020F0502020204030204" pitchFamily="34" charset="0"/>
                  <a:sym typeface="Helvetica Neue"/>
                </a:rPr>
                <a:t>ROMS</a:t>
              </a:r>
              <a:endParaRPr sz="800" b="1" dirty="0">
                <a:solidFill>
                  <a:srgbClr val="FF0000"/>
                </a:solidFill>
                <a:latin typeface="Calibri" panose="020F0502020204030204" pitchFamily="34" charset="0"/>
                <a:ea typeface="Helvetica Neue"/>
                <a:cs typeface="Calibri" panose="020F0502020204030204" pitchFamily="34" charset="0"/>
                <a:sym typeface="Helvetica Neue"/>
              </a:endParaRPr>
            </a:p>
          </p:txBody>
        </p:sp>
        <p:sp>
          <p:nvSpPr>
            <p:cNvPr id="142" name="Google Shape;229;p23">
              <a:extLst>
                <a:ext uri="{FF2B5EF4-FFF2-40B4-BE49-F238E27FC236}">
                  <a16:creationId xmlns:a16="http://schemas.microsoft.com/office/drawing/2014/main" id="{0915D24D-B9ED-70D4-9800-60C111F3CCE1}"/>
                </a:ext>
              </a:extLst>
            </p:cNvPr>
            <p:cNvSpPr/>
            <p:nvPr/>
          </p:nvSpPr>
          <p:spPr>
            <a:xfrm>
              <a:off x="1078744" y="3707170"/>
              <a:ext cx="1060111" cy="278170"/>
            </a:xfrm>
            <a:prstGeom prst="roundRect">
              <a:avLst>
                <a:gd name="adj" fmla="val 16667"/>
              </a:avLst>
            </a:prstGeom>
            <a:solidFill>
              <a:srgbClr val="FFEA81"/>
            </a:solidFill>
            <a:ln w="9525" cap="flat" cmpd="sng">
              <a:solidFill>
                <a:srgbClr val="122D5D"/>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1400"/>
              </a:pPr>
              <a:r>
                <a:rPr lang="en-US" sz="800" b="1" dirty="0">
                  <a:solidFill>
                    <a:srgbClr val="FF0000"/>
                  </a:solidFill>
                  <a:latin typeface="Calibri" panose="020F0502020204030204" pitchFamily="34" charset="0"/>
                  <a:ea typeface="Helvetica Neue"/>
                  <a:cs typeface="Calibri" panose="020F0502020204030204" pitchFamily="34" charset="0"/>
                  <a:sym typeface="Helvetica Neue"/>
                </a:rPr>
                <a:t>PAHM</a:t>
              </a:r>
              <a:endParaRPr sz="800" b="1" dirty="0">
                <a:solidFill>
                  <a:srgbClr val="FF0000"/>
                </a:solidFill>
                <a:latin typeface="Calibri" panose="020F0502020204030204" pitchFamily="34" charset="0"/>
                <a:ea typeface="Helvetica Neue"/>
                <a:cs typeface="Calibri" panose="020F0502020204030204" pitchFamily="34" charset="0"/>
                <a:sym typeface="Helvetica Neue"/>
              </a:endParaRPr>
            </a:p>
          </p:txBody>
        </p:sp>
        <p:sp>
          <p:nvSpPr>
            <p:cNvPr id="143" name="Google Shape;248;p23">
              <a:extLst>
                <a:ext uri="{FF2B5EF4-FFF2-40B4-BE49-F238E27FC236}">
                  <a16:creationId xmlns:a16="http://schemas.microsoft.com/office/drawing/2014/main" id="{EFA73F18-CA04-A1C3-F8E9-CE65BB2F99C9}"/>
                </a:ext>
              </a:extLst>
            </p:cNvPr>
            <p:cNvSpPr/>
            <p:nvPr/>
          </p:nvSpPr>
          <p:spPr>
            <a:xfrm rot="7971986">
              <a:off x="2193684" y="3229384"/>
              <a:ext cx="204537" cy="490888"/>
            </a:xfrm>
            <a:prstGeom prst="downArrow">
              <a:avLst>
                <a:gd name="adj1" fmla="val 50000"/>
                <a:gd name="adj2" fmla="val 50000"/>
              </a:avLst>
            </a:prstGeom>
            <a:solidFill>
              <a:srgbClr val="2CAA5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latin typeface="Calibri" panose="020F0502020204030204" pitchFamily="34" charset="0"/>
                <a:cs typeface="Calibri" panose="020F0502020204030204" pitchFamily="34" charset="0"/>
              </a:endParaRPr>
            </a:p>
          </p:txBody>
        </p:sp>
      </p:grpSp>
      <p:sp>
        <p:nvSpPr>
          <p:cNvPr id="46" name="Google Shape;251;p23">
            <a:extLst>
              <a:ext uri="{FF2B5EF4-FFF2-40B4-BE49-F238E27FC236}">
                <a16:creationId xmlns:a16="http://schemas.microsoft.com/office/drawing/2014/main" id="{73BB5D31-937A-6D24-A164-3B2735C990F6}"/>
              </a:ext>
            </a:extLst>
          </p:cNvPr>
          <p:cNvSpPr txBox="1"/>
          <p:nvPr/>
        </p:nvSpPr>
        <p:spPr>
          <a:xfrm>
            <a:off x="182881" y="4220955"/>
            <a:ext cx="6014003" cy="594360"/>
          </a:xfrm>
          <a:prstGeom prst="rect">
            <a:avLst/>
          </a:prstGeom>
          <a:noFill/>
          <a:ln>
            <a:noFill/>
          </a:ln>
        </p:spPr>
        <p:txBody>
          <a:bodyPr spcFirstLastPara="1" wrap="square" lIns="91425" tIns="91425" rIns="91425" bIns="91425" anchor="ctr" anchorCtr="0">
            <a:noAutofit/>
          </a:bodyPr>
          <a:lstStyle/>
          <a:p>
            <a:r>
              <a:rPr lang="en-US" sz="1600" dirty="0">
                <a:solidFill>
                  <a:srgbClr val="116C00"/>
                </a:solidFill>
                <a:latin typeface="Calibri"/>
                <a:ea typeface="Calibri"/>
                <a:cs typeface="Calibri"/>
                <a:sym typeface="Calibri"/>
              </a:rPr>
              <a:t>ADCIRC</a:t>
            </a:r>
            <a:r>
              <a:rPr lang="en-US" sz="1600" dirty="0">
                <a:latin typeface="Calibri"/>
                <a:ea typeface="Calibri"/>
                <a:cs typeface="Calibri"/>
                <a:sym typeface="Calibri"/>
              </a:rPr>
              <a:t> and </a:t>
            </a:r>
            <a:r>
              <a:rPr lang="en-US" sz="1600" dirty="0">
                <a:solidFill>
                  <a:srgbClr val="116C00"/>
                </a:solidFill>
                <a:latin typeface="Calibri"/>
                <a:ea typeface="Calibri"/>
                <a:cs typeface="Calibri"/>
                <a:sym typeface="Calibri"/>
              </a:rPr>
              <a:t>FVCOM</a:t>
            </a:r>
            <a:r>
              <a:rPr lang="en-US" sz="1600" dirty="0">
                <a:latin typeface="Calibri"/>
                <a:ea typeface="Calibri"/>
                <a:cs typeface="Calibri"/>
                <a:sym typeface="Calibri"/>
              </a:rPr>
              <a:t> model components are under development</a:t>
            </a:r>
          </a:p>
          <a:p>
            <a:r>
              <a:rPr lang="en-US" sz="1600" dirty="0">
                <a:solidFill>
                  <a:srgbClr val="FF0000"/>
                </a:solidFill>
                <a:latin typeface="Calibri"/>
                <a:ea typeface="Calibri"/>
                <a:cs typeface="Calibri"/>
                <a:sym typeface="Calibri"/>
              </a:rPr>
              <a:t>ROMS</a:t>
            </a:r>
            <a:r>
              <a:rPr lang="en-US" sz="1600" dirty="0">
                <a:latin typeface="Calibri"/>
                <a:ea typeface="Calibri"/>
                <a:cs typeface="Calibri"/>
                <a:sym typeface="Calibri"/>
              </a:rPr>
              <a:t> and </a:t>
            </a:r>
            <a:r>
              <a:rPr lang="en-US" sz="1600" dirty="0">
                <a:solidFill>
                  <a:srgbClr val="FF0000"/>
                </a:solidFill>
                <a:latin typeface="Calibri"/>
                <a:ea typeface="Calibri"/>
                <a:cs typeface="Calibri"/>
                <a:sym typeface="Calibri"/>
              </a:rPr>
              <a:t>PAHM</a:t>
            </a:r>
            <a:r>
              <a:rPr lang="en-US" sz="1600" dirty="0">
                <a:latin typeface="Calibri"/>
                <a:ea typeface="Calibri"/>
                <a:cs typeface="Calibri"/>
                <a:sym typeface="Calibri"/>
              </a:rPr>
              <a:t> are future model component capabilities</a:t>
            </a:r>
            <a:endParaRPr sz="1600" dirty="0">
              <a:latin typeface="Calibri"/>
              <a:ea typeface="Calibri"/>
              <a:cs typeface="Calibri"/>
              <a:sym typeface="Calibri"/>
            </a:endParaRPr>
          </a:p>
        </p:txBody>
      </p:sp>
      <p:sp>
        <p:nvSpPr>
          <p:cNvPr id="12" name="Google Shape;226;p23">
            <a:extLst>
              <a:ext uri="{FF2B5EF4-FFF2-40B4-BE49-F238E27FC236}">
                <a16:creationId xmlns:a16="http://schemas.microsoft.com/office/drawing/2014/main" id="{0E9E1E07-EA43-8073-5F78-A1AE22F6F3CA}"/>
              </a:ext>
            </a:extLst>
          </p:cNvPr>
          <p:cNvSpPr txBox="1"/>
          <p:nvPr/>
        </p:nvSpPr>
        <p:spPr>
          <a:xfrm>
            <a:off x="0" y="3930583"/>
            <a:ext cx="2560320" cy="323135"/>
          </a:xfrm>
          <a:prstGeom prst="rect">
            <a:avLst/>
          </a:prstGeom>
          <a:noFill/>
          <a:ln>
            <a:noFill/>
          </a:ln>
        </p:spPr>
        <p:txBody>
          <a:bodyPr spcFirstLastPara="1" wrap="square" lIns="91425" tIns="91425" rIns="91425" bIns="91425" anchor="ctr" anchorCtr="1">
            <a:spAutoFit/>
          </a:bodyPr>
          <a:lstStyle/>
          <a:p>
            <a:pPr algn="ctr"/>
            <a:r>
              <a:rPr lang="en-US" sz="900" b="1" dirty="0">
                <a:solidFill>
                  <a:schemeClr val="dk1"/>
                </a:solidFill>
                <a:latin typeface="Helvetica Neue"/>
                <a:ea typeface="Helvetica Neue"/>
                <a:cs typeface="Helvetica Neue"/>
                <a:sym typeface="Helvetica Neue"/>
              </a:rPr>
              <a:t>additional components under ufs-coastal</a:t>
            </a:r>
            <a:endParaRPr sz="9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6189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UFS-Coastal: Directory Tree</a:t>
            </a:r>
            <a:endParaRPr lang="en-US" dirty="0"/>
          </a:p>
        </p:txBody>
      </p:sp>
      <p:pic>
        <p:nvPicPr>
          <p:cNvPr id="10" name="Picture 9">
            <a:extLst>
              <a:ext uri="{FF2B5EF4-FFF2-40B4-BE49-F238E27FC236}">
                <a16:creationId xmlns:a16="http://schemas.microsoft.com/office/drawing/2014/main" id="{F51F00A0-72BA-77FF-B4F1-D4E71B7219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5201" y="618629"/>
            <a:ext cx="1871571" cy="4114800"/>
          </a:xfrm>
          <a:prstGeom prst="rect">
            <a:avLst/>
          </a:prstGeom>
        </p:spPr>
      </p:pic>
      <p:sp>
        <p:nvSpPr>
          <p:cNvPr id="21" name="TextBox 20">
            <a:extLst>
              <a:ext uri="{FF2B5EF4-FFF2-40B4-BE49-F238E27FC236}">
                <a16:creationId xmlns:a16="http://schemas.microsoft.com/office/drawing/2014/main" id="{9025DD65-B9AA-14C5-F564-5C739D7D0ABB}"/>
              </a:ext>
            </a:extLst>
          </p:cNvPr>
          <p:cNvSpPr txBox="1"/>
          <p:nvPr/>
        </p:nvSpPr>
        <p:spPr>
          <a:xfrm>
            <a:off x="2542905" y="1645922"/>
            <a:ext cx="6218947" cy="307777"/>
          </a:xfrm>
          <a:prstGeom prst="rect">
            <a:avLst/>
          </a:prstGeom>
          <a:noFill/>
        </p:spPr>
        <p:txBody>
          <a:bodyPr wrap="none" rtlCol="0">
            <a:spAutoFit/>
          </a:bodyPr>
          <a:lstStyle/>
          <a:p>
            <a:r>
              <a:rPr lang="en-US" sz="1400" dirty="0">
                <a:solidFill>
                  <a:srgbClr val="116C00"/>
                </a:solidFill>
                <a:latin typeface="Calibri"/>
                <a:ea typeface="Calibri"/>
                <a:cs typeface="Calibri"/>
                <a:sym typeface="Calibri"/>
              </a:rPr>
              <a:t>git clone https://github.com/oceanmodeling/ufs-coastal.git -b feature/coastal_app</a:t>
            </a:r>
          </a:p>
        </p:txBody>
      </p:sp>
      <p:pic>
        <p:nvPicPr>
          <p:cNvPr id="24" name="Picture 23">
            <a:extLst>
              <a:ext uri="{FF2B5EF4-FFF2-40B4-BE49-F238E27FC236}">
                <a16:creationId xmlns:a16="http://schemas.microsoft.com/office/drawing/2014/main" id="{99469A4D-F0C0-6B68-46A1-D4666D41A44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92242" y="618631"/>
            <a:ext cx="2603428" cy="1020953"/>
          </a:xfrm>
          <a:prstGeom prst="rect">
            <a:avLst/>
          </a:prstGeom>
        </p:spPr>
      </p:pic>
      <p:sp>
        <p:nvSpPr>
          <p:cNvPr id="25" name="Google Shape;120;p11">
            <a:extLst>
              <a:ext uri="{FF2B5EF4-FFF2-40B4-BE49-F238E27FC236}">
                <a16:creationId xmlns:a16="http://schemas.microsoft.com/office/drawing/2014/main" id="{A255A7C2-69F0-FE7A-A120-EF3C53C6EFB8}"/>
              </a:ext>
            </a:extLst>
          </p:cNvPr>
          <p:cNvSpPr txBox="1"/>
          <p:nvPr/>
        </p:nvSpPr>
        <p:spPr>
          <a:xfrm>
            <a:off x="3291840" y="164596"/>
            <a:ext cx="5577840"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hlinkClick r:id="rId5"/>
              </a:rPr>
              <a:t>https://github.com/oceanmodeling/ufs-coastal/tree/feature/coastal_app</a:t>
            </a:r>
            <a:endParaRPr lang="en-US" sz="1400" dirty="0">
              <a:solidFill>
                <a:srgbClr val="0000FF"/>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7A964502-CB3D-1261-33F8-2FD501B25EA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05739" y="2103123"/>
            <a:ext cx="1874520" cy="2262353"/>
          </a:xfrm>
          <a:prstGeom prst="rect">
            <a:avLst/>
          </a:prstGeom>
        </p:spPr>
      </p:pic>
      <p:pic>
        <p:nvPicPr>
          <p:cNvPr id="11" name="Picture 10">
            <a:extLst>
              <a:ext uri="{FF2B5EF4-FFF2-40B4-BE49-F238E27FC236}">
                <a16:creationId xmlns:a16="http://schemas.microsoft.com/office/drawing/2014/main" id="{B01F11B6-8191-B404-2C64-DAF5C566E38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42032" y="621793"/>
            <a:ext cx="3575304" cy="731792"/>
          </a:xfrm>
          <a:prstGeom prst="rect">
            <a:avLst/>
          </a:prstGeom>
        </p:spPr>
      </p:pic>
      <p:sp>
        <p:nvSpPr>
          <p:cNvPr id="7" name="TextBox 6">
            <a:extLst>
              <a:ext uri="{FF2B5EF4-FFF2-40B4-BE49-F238E27FC236}">
                <a16:creationId xmlns:a16="http://schemas.microsoft.com/office/drawing/2014/main" id="{B9F0A279-35D4-2DA6-CB79-0F0323C505F6}"/>
              </a:ext>
            </a:extLst>
          </p:cNvPr>
          <p:cNvSpPr txBox="1"/>
          <p:nvPr/>
        </p:nvSpPr>
        <p:spPr>
          <a:xfrm>
            <a:off x="5273813" y="2117225"/>
            <a:ext cx="1913473" cy="954107"/>
          </a:xfrm>
          <a:prstGeom prst="rect">
            <a:avLst/>
          </a:prstGeom>
          <a:noFill/>
        </p:spPr>
        <p:txBody>
          <a:bodyPr wrap="none" rtlCol="0">
            <a:spAutoFit/>
          </a:bodyPr>
          <a:lstStyle/>
          <a:p>
            <a:r>
              <a:rPr lang="en-US" sz="1400" dirty="0">
                <a:solidFill>
                  <a:srgbClr val="FF0000"/>
                </a:solidFill>
                <a:latin typeface="Calibri" panose="020F0502020204030204" pitchFamily="34" charset="0"/>
                <a:cs typeface="Calibri" panose="020F0502020204030204" pitchFamily="34" charset="0"/>
              </a:rPr>
              <a:t>Active Model Interfaces</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ADCIRC</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FVCOM</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SCHISM</a:t>
            </a:r>
          </a:p>
        </p:txBody>
      </p:sp>
      <p:cxnSp>
        <p:nvCxnSpPr>
          <p:cNvPr id="12" name="Connector: Curved 11">
            <a:extLst>
              <a:ext uri="{FF2B5EF4-FFF2-40B4-BE49-F238E27FC236}">
                <a16:creationId xmlns:a16="http://schemas.microsoft.com/office/drawing/2014/main" id="{878F0932-565E-E363-4EA8-A3B1F1C52A1F}"/>
              </a:ext>
            </a:extLst>
          </p:cNvPr>
          <p:cNvCxnSpPr>
            <a:cxnSpLocks/>
          </p:cNvCxnSpPr>
          <p:nvPr/>
        </p:nvCxnSpPr>
        <p:spPr>
          <a:xfrm flipV="1">
            <a:off x="1250989" y="4432666"/>
            <a:ext cx="2363071" cy="316393"/>
          </a:xfrm>
          <a:prstGeom prst="curvedConnector3">
            <a:avLst>
              <a:gd name="adj1" fmla="val 10012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76C034A-565D-6915-BCEA-25D3C3F8AC68}"/>
              </a:ext>
            </a:extLst>
          </p:cNvPr>
          <p:cNvSpPr txBox="1"/>
          <p:nvPr/>
        </p:nvSpPr>
        <p:spPr>
          <a:xfrm>
            <a:off x="6230549" y="3225689"/>
            <a:ext cx="2286203" cy="954107"/>
          </a:xfrm>
          <a:prstGeom prst="rect">
            <a:avLst/>
          </a:prstGeom>
          <a:noFill/>
        </p:spPr>
        <p:txBody>
          <a:bodyPr wrap="none" rtlCol="0">
            <a:spAutoFit/>
          </a:bodyPr>
          <a:lstStyle/>
          <a:p>
            <a:r>
              <a:rPr lang="en-US" sz="1400" dirty="0">
                <a:solidFill>
                  <a:srgbClr val="FF0000"/>
                </a:solidFill>
                <a:latin typeface="Calibri" panose="020F0502020204030204" pitchFamily="34" charset="0"/>
                <a:cs typeface="Calibri" panose="020F0502020204030204" pitchFamily="34" charset="0"/>
              </a:rPr>
              <a:t>Active Regression Tests</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ADCIRC (testing)</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FVCOM (testing)</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SCHISM (fully functional)</a:t>
            </a:r>
          </a:p>
        </p:txBody>
      </p:sp>
    </p:spTree>
    <p:extLst>
      <p:ext uri="{BB962C8B-B14F-4D97-AF65-F5344CB8AC3E}">
        <p14:creationId xmlns:p14="http://schemas.microsoft.com/office/powerpoint/2010/main" val="112199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UFS-Coastal: Current Status</a:t>
            </a:r>
            <a:endParaRPr lang="en-US" dirty="0"/>
          </a:p>
        </p:txBody>
      </p:sp>
      <p:sp>
        <p:nvSpPr>
          <p:cNvPr id="25" name="Google Shape;120;p11">
            <a:extLst>
              <a:ext uri="{FF2B5EF4-FFF2-40B4-BE49-F238E27FC236}">
                <a16:creationId xmlns:a16="http://schemas.microsoft.com/office/drawing/2014/main" id="{A255A7C2-69F0-FE7A-A120-EF3C53C6EFB8}"/>
              </a:ext>
            </a:extLst>
          </p:cNvPr>
          <p:cNvSpPr txBox="1"/>
          <p:nvPr/>
        </p:nvSpPr>
        <p:spPr>
          <a:xfrm>
            <a:off x="3291840" y="164596"/>
            <a:ext cx="5577840"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hlinkClick r:id="rId3"/>
              </a:rPr>
              <a:t>https://github.com/oceanmodeling/ufs-coastal/tree/feature/coastal_app</a:t>
            </a:r>
            <a:endParaRPr lang="en-US" sz="1400" dirty="0">
              <a:solidFill>
                <a:srgbClr val="0000FF"/>
              </a:solidFill>
              <a:latin typeface="Calibri"/>
              <a:ea typeface="Calibri"/>
              <a:cs typeface="Calibri"/>
              <a:sym typeface="Calibri"/>
            </a:endParaRPr>
          </a:p>
        </p:txBody>
      </p:sp>
      <p:sp>
        <p:nvSpPr>
          <p:cNvPr id="2" name="Google Shape;75;p16">
            <a:extLst>
              <a:ext uri="{FF2B5EF4-FFF2-40B4-BE49-F238E27FC236}">
                <a16:creationId xmlns:a16="http://schemas.microsoft.com/office/drawing/2014/main" id="{E9475E4E-D7C9-1ADC-99F9-62D9584FFCA7}"/>
              </a:ext>
            </a:extLst>
          </p:cNvPr>
          <p:cNvSpPr txBox="1"/>
          <p:nvPr/>
        </p:nvSpPr>
        <p:spPr>
          <a:xfrm>
            <a:off x="311700" y="832050"/>
            <a:ext cx="8520600" cy="3840480"/>
          </a:xfrm>
          <a:prstGeom prst="rect">
            <a:avLst/>
          </a:prstGeom>
          <a:noFill/>
          <a:ln>
            <a:noFill/>
          </a:ln>
        </p:spPr>
        <p:txBody>
          <a:bodyPr spcFirstLastPara="1" wrap="square" lIns="91425" tIns="91425" rIns="91425" bIns="91425" anchor="t" anchorCtr="0">
            <a:normAutofit/>
          </a:bodyPr>
          <a:lstStyle/>
          <a:p>
            <a:pPr marL="457178" indent="-330184">
              <a:lnSpc>
                <a:spcPct val="115000"/>
              </a:lnSpc>
              <a:buClr>
                <a:srgbClr val="3465A4"/>
              </a:buClr>
              <a:buSzPts val="1600"/>
              <a:buFont typeface="Helvetica Neue"/>
              <a:buChar char="●"/>
            </a:pPr>
            <a:r>
              <a:rPr lang="en" sz="1600" u="sng" dirty="0">
                <a:solidFill>
                  <a:schemeClr val="hlink"/>
                </a:solidFill>
                <a:latin typeface="Calibri" panose="020F0502020204030204" pitchFamily="34" charset="0"/>
                <a:ea typeface="Helvetica Neue"/>
                <a:cs typeface="Calibri" panose="020F0502020204030204" pitchFamily="34" charset="0"/>
                <a:sym typeface="Helvetica Neue"/>
                <a:hlinkClick r:id="rId3"/>
              </a:rPr>
              <a:t>UFS-Coastal</a:t>
            </a:r>
            <a:r>
              <a:rPr lang="en" sz="1600" dirty="0">
                <a:solidFill>
                  <a:srgbClr val="595959"/>
                </a:solidFill>
                <a:latin typeface="Calibri" panose="020F0502020204030204" pitchFamily="34" charset="0"/>
                <a:ea typeface="Helvetica Neue"/>
                <a:cs typeface="Calibri" panose="020F0502020204030204" pitchFamily="34" charset="0"/>
                <a:sym typeface="Helvetica Neue"/>
              </a:rPr>
              <a:t> is now a fork of UFS Weather Model (branch: feature/coastal_app)</a:t>
            </a:r>
            <a:endParaRPr sz="1600" dirty="0">
              <a:solidFill>
                <a:srgbClr val="595959"/>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1000"/>
              </a:spcBef>
              <a:buClr>
                <a:srgbClr val="3465A4"/>
              </a:buClr>
              <a:buSzPts val="1600"/>
              <a:buFont typeface="Helvetica Neue"/>
              <a:buChar char="○"/>
            </a:pPr>
            <a:r>
              <a:rPr lang="en" sz="1600" dirty="0">
                <a:solidFill>
                  <a:srgbClr val="595959"/>
                </a:solidFill>
                <a:latin typeface="Calibri" panose="020F0502020204030204" pitchFamily="34" charset="0"/>
                <a:ea typeface="Helvetica Neue"/>
                <a:cs typeface="Calibri" panose="020F0502020204030204" pitchFamily="34" charset="0"/>
                <a:sym typeface="Helvetica Neue"/>
              </a:rPr>
              <a:t>It is maintained under </a:t>
            </a:r>
            <a:r>
              <a:rPr lang="en" sz="1600" u="sng" dirty="0">
                <a:solidFill>
                  <a:schemeClr val="hlink"/>
                </a:solidFill>
                <a:latin typeface="Calibri" panose="020F0502020204030204" pitchFamily="34" charset="0"/>
                <a:ea typeface="Helvetica Neue"/>
                <a:cs typeface="Calibri" panose="020F0502020204030204" pitchFamily="34" charset="0"/>
                <a:sym typeface="Helvetica Neue"/>
                <a:hlinkClick r:id="rId4"/>
              </a:rPr>
              <a:t>Ocean Modeling Collaboration</a:t>
            </a:r>
            <a:r>
              <a:rPr lang="en" sz="1600" dirty="0">
                <a:solidFill>
                  <a:srgbClr val="595959"/>
                </a:solidFill>
                <a:latin typeface="Calibri" panose="020F0502020204030204" pitchFamily="34" charset="0"/>
                <a:ea typeface="Helvetica Neue"/>
                <a:cs typeface="Calibri" panose="020F0502020204030204" pitchFamily="34" charset="0"/>
                <a:sym typeface="Helvetica Neue"/>
              </a:rPr>
              <a:t> GitHub organization to have better collaboration with community</a:t>
            </a:r>
            <a:endParaRPr sz="1600" dirty="0">
              <a:solidFill>
                <a:srgbClr val="595959"/>
              </a:solidFill>
              <a:latin typeface="Calibri" panose="020F0502020204030204" pitchFamily="34" charset="0"/>
              <a:ea typeface="Helvetica Neue"/>
              <a:cs typeface="Calibri" panose="020F0502020204030204" pitchFamily="34" charset="0"/>
              <a:sym typeface="Helvetica Neue"/>
            </a:endParaRPr>
          </a:p>
          <a:p>
            <a:pPr marL="457178" indent="-330184">
              <a:lnSpc>
                <a:spcPct val="115000"/>
              </a:lnSpc>
              <a:spcBef>
                <a:spcPts val="1000"/>
              </a:spcBef>
              <a:buClr>
                <a:srgbClr val="3465A4"/>
              </a:buClr>
              <a:buSzPts val="1600"/>
              <a:buFont typeface="Helvetica Neue"/>
              <a:buChar char="●"/>
            </a:pPr>
            <a:r>
              <a:rPr lang="en" sz="1600" dirty="0">
                <a:solidFill>
                  <a:srgbClr val="595959"/>
                </a:solidFill>
                <a:latin typeface="Calibri" panose="020F0502020204030204" pitchFamily="34" charset="0"/>
                <a:ea typeface="Helvetica Neue"/>
                <a:cs typeface="Calibri" panose="020F0502020204030204" pitchFamily="34" charset="0"/>
                <a:sym typeface="Helvetica Neue"/>
              </a:rPr>
              <a:t>Currently, following components are ported from CoastalApp to UFS-Coastal:</a:t>
            </a:r>
            <a:endParaRPr sz="1600" dirty="0">
              <a:solidFill>
                <a:srgbClr val="595959"/>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1000"/>
              </a:spcBef>
              <a:buClr>
                <a:srgbClr val="3465A4"/>
              </a:buClr>
              <a:buSzPts val="1600"/>
              <a:buFont typeface="Helvetica Neue"/>
              <a:buChar char="○"/>
            </a:pPr>
            <a:r>
              <a:rPr lang="en" sz="1600" u="sng" dirty="0">
                <a:solidFill>
                  <a:schemeClr val="hlink"/>
                </a:solidFill>
                <a:latin typeface="Calibri" panose="020F0502020204030204" pitchFamily="34" charset="0"/>
                <a:ea typeface="Helvetica Neue"/>
                <a:cs typeface="Calibri" panose="020F0502020204030204" pitchFamily="34" charset="0"/>
                <a:sym typeface="Helvetica Neue"/>
                <a:hlinkClick r:id="rId5"/>
              </a:rPr>
              <a:t>ADCIRC</a:t>
            </a:r>
            <a:r>
              <a:rPr lang="en" sz="1600" dirty="0">
                <a:solidFill>
                  <a:srgbClr val="595959"/>
                </a:solidFill>
                <a:latin typeface="Calibri" panose="020F0502020204030204" pitchFamily="34" charset="0"/>
                <a:ea typeface="Helvetica Neue"/>
                <a:cs typeface="Calibri" panose="020F0502020204030204" pitchFamily="34" charset="0"/>
                <a:sym typeface="Helvetica Neue"/>
              </a:rPr>
              <a:t>: unstructured mesh model to solve free surface circulation and transport</a:t>
            </a:r>
            <a:endParaRPr sz="1600" dirty="0">
              <a:solidFill>
                <a:srgbClr val="595959"/>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1000"/>
              </a:spcBef>
              <a:buClr>
                <a:srgbClr val="3465A4"/>
              </a:buClr>
              <a:buSzPts val="1600"/>
              <a:buFont typeface="Helvetica Neue"/>
              <a:buChar char="○"/>
            </a:pPr>
            <a:r>
              <a:rPr lang="en" sz="1600" u="sng" dirty="0">
                <a:solidFill>
                  <a:schemeClr val="hlink"/>
                </a:solidFill>
                <a:latin typeface="Calibri" panose="020F0502020204030204" pitchFamily="34" charset="0"/>
                <a:ea typeface="Helvetica Neue"/>
                <a:cs typeface="Calibri" panose="020F0502020204030204" pitchFamily="34" charset="0"/>
                <a:sym typeface="Helvetica Neue"/>
                <a:hlinkClick r:id="rId6"/>
              </a:rPr>
              <a:t>FVCOM</a:t>
            </a:r>
            <a:r>
              <a:rPr lang="en" sz="1600" dirty="0">
                <a:solidFill>
                  <a:srgbClr val="595959"/>
                </a:solidFill>
                <a:latin typeface="Calibri" panose="020F0502020204030204" pitchFamily="34" charset="0"/>
                <a:ea typeface="Helvetica Neue"/>
                <a:cs typeface="Calibri" panose="020F0502020204030204" pitchFamily="34" charset="0"/>
                <a:sym typeface="Helvetica Neue"/>
              </a:rPr>
              <a:t>: unstructured mesh finite volume ocean model</a:t>
            </a:r>
            <a:endParaRPr sz="1600" dirty="0">
              <a:solidFill>
                <a:srgbClr val="595959"/>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1000"/>
              </a:spcBef>
              <a:buClr>
                <a:srgbClr val="3465A4"/>
              </a:buClr>
              <a:buSzPts val="1600"/>
              <a:buFont typeface="Helvetica Neue"/>
              <a:buChar char="○"/>
            </a:pPr>
            <a:r>
              <a:rPr lang="en" sz="1600" u="sng" dirty="0">
                <a:solidFill>
                  <a:schemeClr val="hlink"/>
                </a:solidFill>
                <a:latin typeface="Calibri" panose="020F0502020204030204" pitchFamily="34" charset="0"/>
                <a:ea typeface="Helvetica Neue"/>
                <a:cs typeface="Calibri" panose="020F0502020204030204" pitchFamily="34" charset="0"/>
                <a:sym typeface="Helvetica Neue"/>
                <a:hlinkClick r:id="rId7"/>
              </a:rPr>
              <a:t>SCHISM</a:t>
            </a:r>
            <a:r>
              <a:rPr lang="en" sz="1600" dirty="0">
                <a:solidFill>
                  <a:srgbClr val="595959"/>
                </a:solidFill>
                <a:latin typeface="Calibri" panose="020F0502020204030204" pitchFamily="34" charset="0"/>
                <a:ea typeface="Helvetica Neue"/>
                <a:cs typeface="Calibri" panose="020F0502020204030204" pitchFamily="34" charset="0"/>
                <a:sym typeface="Helvetica Neue"/>
              </a:rPr>
              <a:t>: </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unstructured mesh model to solve baroclinic circulation across creek-lake-river-estuary-shelf-ocean scales</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1000"/>
              </a:spcBef>
              <a:spcAft>
                <a:spcPts val="1000"/>
              </a:spcAft>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ATMESH custom data component is replaced with </a:t>
            </a:r>
            <a:r>
              <a:rPr lang="en" sz="1600" u="sng" dirty="0">
                <a:solidFill>
                  <a:schemeClr val="hlink"/>
                </a:solidFill>
                <a:latin typeface="Calibri" panose="020F0502020204030204" pitchFamily="34" charset="0"/>
                <a:ea typeface="Helvetica Neue"/>
                <a:cs typeface="Calibri" panose="020F0502020204030204" pitchFamily="34" charset="0"/>
                <a:sym typeface="Helvetica Neue"/>
                <a:hlinkClick r:id="rId8"/>
              </a:rPr>
              <a:t>CDEPS</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p:txBody>
      </p:sp>
    </p:spTree>
    <p:extLst>
      <p:ext uri="{BB962C8B-B14F-4D97-AF65-F5344CB8AC3E}">
        <p14:creationId xmlns:p14="http://schemas.microsoft.com/office/powerpoint/2010/main" val="311237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UFS-Coastal: Current Status </a:t>
            </a:r>
            <a:r>
              <a:rPr lang="en-US" b="0" i="0" spc="-1" dirty="0">
                <a:solidFill>
                  <a:srgbClr val="FF0000"/>
                </a:solidFill>
                <a:ea typeface="Calibri"/>
              </a:rPr>
              <a:t>(cont’d)</a:t>
            </a:r>
            <a:endParaRPr lang="en-US" b="0" i="0" dirty="0">
              <a:solidFill>
                <a:srgbClr val="FF0000"/>
              </a:solidFill>
            </a:endParaRPr>
          </a:p>
        </p:txBody>
      </p:sp>
      <p:sp>
        <p:nvSpPr>
          <p:cNvPr id="25" name="Google Shape;120;p11">
            <a:extLst>
              <a:ext uri="{FF2B5EF4-FFF2-40B4-BE49-F238E27FC236}">
                <a16:creationId xmlns:a16="http://schemas.microsoft.com/office/drawing/2014/main" id="{A255A7C2-69F0-FE7A-A120-EF3C53C6EFB8}"/>
              </a:ext>
            </a:extLst>
          </p:cNvPr>
          <p:cNvSpPr txBox="1"/>
          <p:nvPr/>
        </p:nvSpPr>
        <p:spPr>
          <a:xfrm>
            <a:off x="3291840" y="239327"/>
            <a:ext cx="5577840" cy="307736"/>
          </a:xfrm>
          <a:prstGeom prst="rect">
            <a:avLst/>
          </a:prstGeom>
          <a:noFill/>
          <a:ln>
            <a:noFill/>
          </a:ln>
        </p:spPr>
        <p:txBody>
          <a:bodyPr spcFirstLastPara="1" wrap="square" lIns="91425" tIns="45700" rIns="91425" bIns="45700" anchor="ctr" anchorCtr="0">
            <a:spAutoFit/>
          </a:bodyPr>
          <a:lstStyle/>
          <a:p>
            <a:r>
              <a:rPr lang="en-US" sz="1400" u="sng" dirty="0">
                <a:solidFill>
                  <a:srgbClr val="0000FF"/>
                </a:solidFill>
                <a:latin typeface="Calibri"/>
                <a:ea typeface="Calibri"/>
                <a:cs typeface="Calibri"/>
                <a:sym typeface="Calibri"/>
                <a:hlinkClick r:id="rId3"/>
              </a:rPr>
              <a:t>https://github.com/oceanmodeling/ufs-coastal/tree/feature/coastal_app</a:t>
            </a:r>
            <a:endParaRPr lang="en-US" sz="1400" dirty="0">
              <a:solidFill>
                <a:srgbClr val="0000FF"/>
              </a:solidFill>
              <a:latin typeface="Calibri"/>
              <a:ea typeface="Calibri"/>
              <a:cs typeface="Calibri"/>
              <a:sym typeface="Calibri"/>
            </a:endParaRPr>
          </a:p>
        </p:txBody>
      </p:sp>
      <p:sp>
        <p:nvSpPr>
          <p:cNvPr id="4" name="Google Shape;82;p17">
            <a:extLst>
              <a:ext uri="{FF2B5EF4-FFF2-40B4-BE49-F238E27FC236}">
                <a16:creationId xmlns:a16="http://schemas.microsoft.com/office/drawing/2014/main" id="{99FEED5F-BA11-6996-7544-7D53556B6AB9}"/>
              </a:ext>
            </a:extLst>
          </p:cNvPr>
          <p:cNvSpPr txBox="1"/>
          <p:nvPr/>
        </p:nvSpPr>
        <p:spPr>
          <a:xfrm>
            <a:off x="311700" y="623036"/>
            <a:ext cx="8520600" cy="4224900"/>
          </a:xfrm>
          <a:prstGeom prst="rect">
            <a:avLst/>
          </a:prstGeom>
          <a:noFill/>
          <a:ln>
            <a:noFill/>
          </a:ln>
        </p:spPr>
        <p:txBody>
          <a:bodyPr spcFirstLastPara="1" wrap="square" lIns="91425" tIns="91425" rIns="91425" bIns="91425" anchor="t" anchorCtr="0">
            <a:normAutofit/>
          </a:bodyPr>
          <a:lstStyle/>
          <a:p>
            <a:pPr marL="412730" indent="-285737">
              <a:lnSpc>
                <a:spcPct val="115000"/>
              </a:lnSpc>
              <a:buClr>
                <a:srgbClr val="3465A4"/>
              </a:buClr>
              <a:buSzPct val="150000"/>
              <a:buFont typeface="Arial" panose="020B0604020202020204" pitchFamily="34" charset="0"/>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UFS Weather Model uses CMake to build components</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10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To that end, all models are wrapped with CMake build interface under UFS-Coastal</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457178" indent="-330184">
              <a:lnSpc>
                <a:spcPct val="115000"/>
              </a:lnSpc>
              <a:spcBef>
                <a:spcPts val="1000"/>
              </a:spcBef>
              <a:buClr>
                <a:srgbClr val="3465A4"/>
              </a:buClr>
              <a:buSzPct val="150000"/>
              <a:buFont typeface="Arial" panose="020B0604020202020204" pitchFamily="34" charset="0"/>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SCHISM model NUOPC “cap” is slightly modified to work with </a:t>
            </a:r>
            <a:r>
              <a:rPr lang="en" sz="1600" u="sng" dirty="0">
                <a:solidFill>
                  <a:schemeClr val="hlink"/>
                </a:solidFill>
                <a:latin typeface="Calibri" panose="020F0502020204030204" pitchFamily="34" charset="0"/>
                <a:ea typeface="Helvetica Neue"/>
                <a:cs typeface="Calibri" panose="020F0502020204030204" pitchFamily="34" charset="0"/>
                <a:sym typeface="Helvetica Neue"/>
                <a:hlinkClick r:id="rId4"/>
              </a:rPr>
              <a:t>CMEPS</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 mediator. All the components under CoastalApp was coupled through the NUOPC connectors</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457178" indent="-330184">
              <a:lnSpc>
                <a:spcPct val="115000"/>
              </a:lnSpc>
              <a:spcBef>
                <a:spcPts val="1000"/>
              </a:spcBef>
              <a:spcAft>
                <a:spcPts val="1000"/>
              </a:spcAft>
              <a:buClr>
                <a:srgbClr val="3465A4"/>
              </a:buClr>
              <a:buSzPct val="150000"/>
              <a:buFont typeface="Arial" panose="020B0604020202020204" pitchFamily="34" charset="0"/>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Tests under </a:t>
            </a:r>
            <a:r>
              <a:rPr lang="en" sz="1600" u="sng" dirty="0">
                <a:solidFill>
                  <a:schemeClr val="hlink"/>
                </a:solidFill>
                <a:latin typeface="Calibri" panose="020F0502020204030204" pitchFamily="34" charset="0"/>
                <a:ea typeface="Helvetica Neue"/>
                <a:cs typeface="Calibri" panose="020F0502020204030204" pitchFamily="34" charset="0"/>
                <a:sym typeface="Helvetica Neue"/>
                <a:hlinkClick r:id="rId5"/>
              </a:rPr>
              <a:t>CoastalApp-testsuite</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 have been ported to RT system one-by-one.</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p:txBody>
      </p:sp>
      <p:sp>
        <p:nvSpPr>
          <p:cNvPr id="5" name="Google Shape;83;p17">
            <a:extLst>
              <a:ext uri="{FF2B5EF4-FFF2-40B4-BE49-F238E27FC236}">
                <a16:creationId xmlns:a16="http://schemas.microsoft.com/office/drawing/2014/main" id="{CEAB9AF4-7718-2AF7-7ACE-D3DF5FF7394B}"/>
              </a:ext>
            </a:extLst>
          </p:cNvPr>
          <p:cNvSpPr/>
          <p:nvPr/>
        </p:nvSpPr>
        <p:spPr>
          <a:xfrm>
            <a:off x="879251" y="2651761"/>
            <a:ext cx="5220300" cy="201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100"/>
            </a:pPr>
            <a:r>
              <a:rPr lang="en" sz="800" b="1" dirty="0">
                <a:latin typeface="Source Code Pro"/>
                <a:ea typeface="Source Code Pro"/>
                <a:cs typeface="Source Code Pro"/>
                <a:sym typeface="Source Code Pro"/>
              </a:rPr>
              <a:t># ADCIRC tests</a:t>
            </a:r>
            <a:endParaRPr sz="800" b="1" dirty="0">
              <a:latin typeface="Source Code Pro"/>
              <a:ea typeface="Source Code Pro"/>
              <a:cs typeface="Source Code Pro"/>
              <a:sym typeface="Source Code Pro"/>
            </a:endParaRPr>
          </a:p>
          <a:p>
            <a:pPr>
              <a:buClr>
                <a:schemeClr val="dk1"/>
              </a:buClr>
              <a:buSzPts val="1100"/>
            </a:pPr>
            <a:r>
              <a:rPr lang="en" sz="800" dirty="0">
                <a:latin typeface="Source Code Pro"/>
                <a:ea typeface="Source Code Pro"/>
                <a:cs typeface="Source Code Pro"/>
                <a:sym typeface="Source Code Pro"/>
              </a:rPr>
              <a:t>COMPILE | 1 | intel | -DAPP=CSTLA -DADCIRC_CONFIG=PADCIRC -DCOUPLED=ON | | fv3 |</a:t>
            </a:r>
            <a:endParaRPr sz="800" dirty="0">
              <a:latin typeface="Source Code Pro"/>
              <a:ea typeface="Source Code Pro"/>
              <a:cs typeface="Source Code Pro"/>
              <a:sym typeface="Source Code Pro"/>
            </a:endParaRPr>
          </a:p>
          <a:p>
            <a:pPr>
              <a:buClr>
                <a:schemeClr val="dk1"/>
              </a:buClr>
              <a:buSzPts val="1100"/>
            </a:pPr>
            <a:r>
              <a:rPr lang="en" sz="800" dirty="0">
                <a:latin typeface="Source Code Pro"/>
                <a:ea typeface="Source Code Pro"/>
                <a:cs typeface="Source Code Pro"/>
                <a:sym typeface="Source Code Pro"/>
              </a:rPr>
              <a:t>RUN | coastal_florence_hsofs_atm2adc | | baseline |</a:t>
            </a:r>
            <a:endParaRPr sz="800" dirty="0">
              <a:latin typeface="Source Code Pro"/>
              <a:ea typeface="Source Code Pro"/>
              <a:cs typeface="Source Code Pro"/>
              <a:sym typeface="Source Code Pro"/>
            </a:endParaRPr>
          </a:p>
          <a:p>
            <a:pPr>
              <a:buClr>
                <a:schemeClr val="dk1"/>
              </a:buClr>
              <a:buSzPts val="1100"/>
            </a:pPr>
            <a:endParaRPr sz="800" dirty="0">
              <a:latin typeface="Source Code Pro"/>
              <a:ea typeface="Source Code Pro"/>
              <a:cs typeface="Source Code Pro"/>
              <a:sym typeface="Source Code Pro"/>
            </a:endParaRPr>
          </a:p>
          <a:p>
            <a:pPr>
              <a:buClr>
                <a:schemeClr val="dk1"/>
              </a:buClr>
              <a:buSzPts val="1100"/>
            </a:pPr>
            <a:r>
              <a:rPr lang="en" sz="800" b="1" dirty="0">
                <a:latin typeface="Source Code Pro"/>
                <a:ea typeface="Source Code Pro"/>
                <a:cs typeface="Source Code Pro"/>
                <a:sym typeface="Source Code Pro"/>
              </a:rPr>
              <a:t># FVCOM tests</a:t>
            </a:r>
            <a:endParaRPr sz="800" b="1" dirty="0">
              <a:latin typeface="Source Code Pro"/>
              <a:ea typeface="Source Code Pro"/>
              <a:cs typeface="Source Code Pro"/>
              <a:sym typeface="Source Code Pro"/>
            </a:endParaRPr>
          </a:p>
          <a:p>
            <a:pPr>
              <a:buClr>
                <a:schemeClr val="dk1"/>
              </a:buClr>
              <a:buSzPts val="1100"/>
            </a:pPr>
            <a:r>
              <a:rPr lang="en" sz="800" dirty="0">
                <a:latin typeface="Source Code Pro"/>
                <a:ea typeface="Source Code Pro"/>
                <a:cs typeface="Source Code Pro"/>
                <a:sym typeface="Source Code Pro"/>
              </a:rPr>
              <a:t>COMPILE | 2 | intel | -DAPP=CSTLW | | fv3 |</a:t>
            </a:r>
            <a:endParaRPr sz="800" dirty="0">
              <a:latin typeface="Source Code Pro"/>
              <a:ea typeface="Source Code Pro"/>
              <a:cs typeface="Source Code Pro"/>
              <a:sym typeface="Source Code Pro"/>
            </a:endParaRPr>
          </a:p>
          <a:p>
            <a:pPr>
              <a:buClr>
                <a:schemeClr val="dk1"/>
              </a:buClr>
              <a:buSzPts val="1100"/>
            </a:pPr>
            <a:endParaRPr sz="800" dirty="0">
              <a:latin typeface="Source Code Pro"/>
              <a:ea typeface="Source Code Pro"/>
              <a:cs typeface="Source Code Pro"/>
              <a:sym typeface="Source Code Pro"/>
            </a:endParaRPr>
          </a:p>
          <a:p>
            <a:pPr>
              <a:buClr>
                <a:schemeClr val="dk1"/>
              </a:buClr>
              <a:buSzPts val="1100"/>
            </a:pPr>
            <a:r>
              <a:rPr lang="en" sz="800" b="1" dirty="0">
                <a:latin typeface="Source Code Pro"/>
                <a:ea typeface="Source Code Pro"/>
                <a:cs typeface="Source Code Pro"/>
                <a:sym typeface="Source Code Pro"/>
              </a:rPr>
              <a:t># SCHISM tests</a:t>
            </a:r>
            <a:endParaRPr sz="800" b="1" dirty="0">
              <a:latin typeface="Source Code Pro"/>
              <a:ea typeface="Source Code Pro"/>
              <a:cs typeface="Source Code Pro"/>
              <a:sym typeface="Source Code Pro"/>
            </a:endParaRPr>
          </a:p>
          <a:p>
            <a:pPr>
              <a:buClr>
                <a:schemeClr val="dk1"/>
              </a:buClr>
              <a:buSzPts val="1100"/>
            </a:pPr>
            <a:r>
              <a:rPr lang="en" sz="800" dirty="0">
                <a:latin typeface="Source Code Pro"/>
                <a:ea typeface="Source Code Pro"/>
                <a:cs typeface="Source Code Pro"/>
                <a:sym typeface="Source Code Pro"/>
              </a:rPr>
              <a:t>COMPILE | 3 | intel | -DAPP=CSTLS -DNO_PARMETIS=OFF -DOLDIO=ON | | fv3 |</a:t>
            </a:r>
            <a:endParaRPr sz="800" dirty="0">
              <a:latin typeface="Source Code Pro"/>
              <a:ea typeface="Source Code Pro"/>
              <a:cs typeface="Source Code Pro"/>
              <a:sym typeface="Source Code Pro"/>
            </a:endParaRPr>
          </a:p>
          <a:p>
            <a:pPr>
              <a:buClr>
                <a:schemeClr val="dk1"/>
              </a:buClr>
              <a:buSzPts val="1100"/>
            </a:pPr>
            <a:r>
              <a:rPr lang="en" sz="800" dirty="0">
                <a:latin typeface="Source Code Pro"/>
                <a:ea typeface="Source Code Pro"/>
                <a:cs typeface="Source Code Pro"/>
                <a:sym typeface="Source Code Pro"/>
              </a:rPr>
              <a:t>RUN | coastal_ike_shinnecock_sch     | | baseline |</a:t>
            </a:r>
            <a:endParaRPr sz="800" dirty="0">
              <a:latin typeface="Source Code Pro"/>
              <a:ea typeface="Source Code Pro"/>
              <a:cs typeface="Source Code Pro"/>
              <a:sym typeface="Source Code Pro"/>
            </a:endParaRPr>
          </a:p>
          <a:p>
            <a:pPr>
              <a:buClr>
                <a:schemeClr val="dk1"/>
              </a:buClr>
              <a:buSzPts val="1100"/>
            </a:pPr>
            <a:r>
              <a:rPr lang="en" sz="800" dirty="0">
                <a:latin typeface="Source Code Pro"/>
                <a:ea typeface="Source Code Pro"/>
                <a:cs typeface="Source Code Pro"/>
                <a:sym typeface="Source Code Pro"/>
              </a:rPr>
              <a:t>RUN | coastal_ike_shinnecock_atm2sch | | baseline |</a:t>
            </a:r>
            <a:endParaRPr sz="800" dirty="0">
              <a:latin typeface="Source Code Pro"/>
              <a:ea typeface="Source Code Pro"/>
              <a:cs typeface="Source Code Pro"/>
              <a:sym typeface="Source Code Pro"/>
            </a:endParaRPr>
          </a:p>
          <a:p>
            <a:pPr>
              <a:buClr>
                <a:schemeClr val="dk1"/>
              </a:buClr>
              <a:buSzPts val="1100"/>
            </a:pPr>
            <a:endParaRPr sz="800" dirty="0">
              <a:latin typeface="Source Code Pro"/>
              <a:ea typeface="Source Code Pro"/>
              <a:cs typeface="Source Code Pro"/>
              <a:sym typeface="Source Code Pro"/>
            </a:endParaRPr>
          </a:p>
          <a:p>
            <a:pPr>
              <a:buClr>
                <a:schemeClr val="dk1"/>
              </a:buClr>
              <a:buSzPts val="1100"/>
            </a:pPr>
            <a:r>
              <a:rPr lang="en" sz="800" b="1" dirty="0">
                <a:latin typeface="Source Code Pro"/>
                <a:ea typeface="Source Code Pro"/>
                <a:cs typeface="Source Code Pro"/>
                <a:sym typeface="Source Code Pro"/>
              </a:rPr>
              <a:t># WW3 tests</a:t>
            </a:r>
            <a:endParaRPr sz="800" b="1" dirty="0">
              <a:latin typeface="Source Code Pro"/>
              <a:ea typeface="Source Code Pro"/>
              <a:cs typeface="Source Code Pro"/>
              <a:sym typeface="Source Code Pro"/>
            </a:endParaRPr>
          </a:p>
          <a:p>
            <a:pPr>
              <a:buClr>
                <a:schemeClr val="dk1"/>
              </a:buClr>
              <a:buSzPts val="1100"/>
            </a:pPr>
            <a:r>
              <a:rPr lang="en" sz="800" dirty="0">
                <a:latin typeface="Source Code Pro"/>
                <a:ea typeface="Source Code Pro"/>
                <a:cs typeface="Source Code Pro"/>
                <a:sym typeface="Source Code Pro"/>
              </a:rPr>
              <a:t>COMPILE | 4 | intel | -DAPP=CSTLW | | fv3 |</a:t>
            </a:r>
            <a:endParaRPr sz="800" dirty="0">
              <a:latin typeface="Source Code Pro"/>
              <a:ea typeface="Source Code Pro"/>
              <a:cs typeface="Source Code Pro"/>
              <a:sym typeface="Source Code Pro"/>
            </a:endParaRPr>
          </a:p>
          <a:p>
            <a:r>
              <a:rPr lang="en" sz="800" dirty="0">
                <a:latin typeface="Source Code Pro"/>
                <a:ea typeface="Source Code Pro"/>
                <a:cs typeface="Source Code Pro"/>
                <a:sym typeface="Source Code Pro"/>
              </a:rPr>
              <a:t>RUN | coastal_ike_shinnecock_atm2ww3 | | baseline |</a:t>
            </a:r>
            <a:endParaRPr sz="800" dirty="0">
              <a:latin typeface="Source Code Pro"/>
              <a:ea typeface="Source Code Pro"/>
              <a:cs typeface="Source Code Pro"/>
              <a:sym typeface="Source Code Pro"/>
            </a:endParaRPr>
          </a:p>
        </p:txBody>
      </p:sp>
    </p:spTree>
    <p:extLst>
      <p:ext uri="{BB962C8B-B14F-4D97-AF65-F5344CB8AC3E}">
        <p14:creationId xmlns:p14="http://schemas.microsoft.com/office/powerpoint/2010/main" val="422456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UFS-Coastal: Issues</a:t>
            </a:r>
            <a:endParaRPr lang="en-US" b="0" i="0" dirty="0">
              <a:solidFill>
                <a:srgbClr val="FF0000"/>
              </a:solidFill>
            </a:endParaRPr>
          </a:p>
        </p:txBody>
      </p:sp>
      <p:sp>
        <p:nvSpPr>
          <p:cNvPr id="25" name="Google Shape;120;p11">
            <a:extLst>
              <a:ext uri="{FF2B5EF4-FFF2-40B4-BE49-F238E27FC236}">
                <a16:creationId xmlns:a16="http://schemas.microsoft.com/office/drawing/2014/main" id="{A255A7C2-69F0-FE7A-A120-EF3C53C6EFB8}"/>
              </a:ext>
            </a:extLst>
          </p:cNvPr>
          <p:cNvSpPr txBox="1"/>
          <p:nvPr/>
        </p:nvSpPr>
        <p:spPr>
          <a:xfrm>
            <a:off x="3291840" y="164596"/>
            <a:ext cx="5577840"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hlinkClick r:id="rId3"/>
              </a:rPr>
              <a:t>https://github.com/oceanmodeling/ufs-coastal/tree/feature/coastal_app</a:t>
            </a:r>
            <a:endParaRPr lang="en-US" sz="1400" dirty="0">
              <a:solidFill>
                <a:srgbClr val="0000FF"/>
              </a:solidFill>
              <a:latin typeface="Calibri"/>
              <a:ea typeface="Calibri"/>
              <a:cs typeface="Calibri"/>
              <a:sym typeface="Calibri"/>
            </a:endParaRPr>
          </a:p>
        </p:txBody>
      </p:sp>
      <p:sp>
        <p:nvSpPr>
          <p:cNvPr id="2" name="Google Shape;91;p18">
            <a:extLst>
              <a:ext uri="{FF2B5EF4-FFF2-40B4-BE49-F238E27FC236}">
                <a16:creationId xmlns:a16="http://schemas.microsoft.com/office/drawing/2014/main" id="{CDAC7DD4-ABC5-A639-BA73-FD6145331214}"/>
              </a:ext>
            </a:extLst>
          </p:cNvPr>
          <p:cNvSpPr txBox="1"/>
          <p:nvPr/>
        </p:nvSpPr>
        <p:spPr>
          <a:xfrm>
            <a:off x="311700" y="548641"/>
            <a:ext cx="8520600" cy="4206240"/>
          </a:xfrm>
          <a:prstGeom prst="rect">
            <a:avLst/>
          </a:prstGeom>
          <a:noFill/>
          <a:ln>
            <a:noFill/>
          </a:ln>
        </p:spPr>
        <p:txBody>
          <a:bodyPr spcFirstLastPara="1" wrap="square" lIns="91425" tIns="91425" rIns="91425" bIns="91425" anchor="t" anchorCtr="0">
            <a:noAutofit/>
          </a:bodyPr>
          <a:lstStyle/>
          <a:p>
            <a:pPr marL="457178" indent="-330184">
              <a:lnSpc>
                <a:spcPct val="115000"/>
              </a:lnSpc>
              <a:buClr>
                <a:srgbClr val="3465A4"/>
              </a:buClr>
              <a:buSzPts val="1600"/>
              <a:buFont typeface="Helvetica Neue"/>
              <a:buChar char="●"/>
            </a:pPr>
            <a:r>
              <a:rPr lang="en" sz="1600" dirty="0">
                <a:solidFill>
                  <a:srgbClr val="595959"/>
                </a:solidFill>
                <a:latin typeface="Calibri" panose="020F0502020204030204" pitchFamily="34" charset="0"/>
                <a:ea typeface="Helvetica Neue"/>
                <a:cs typeface="Calibri" panose="020F0502020204030204" pitchFamily="34" charset="0"/>
                <a:sym typeface="Helvetica Neue"/>
              </a:rPr>
              <a:t>We are actively working on ADCIRC and FVCOM model components to make their NUOPC “caps” compatible with CMEPS mediator</a:t>
            </a:r>
            <a:endParaRPr sz="1600" dirty="0">
              <a:solidFill>
                <a:srgbClr val="595959"/>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6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CMEPS uses </a:t>
            </a:r>
            <a:r>
              <a:rPr lang="en" sz="1600" dirty="0">
                <a:solidFill>
                  <a:srgbClr val="FF0000"/>
                </a:solidFill>
                <a:latin typeface="Calibri" panose="020F0502020204030204" pitchFamily="34" charset="0"/>
                <a:ea typeface="Helvetica Neue"/>
                <a:cs typeface="Calibri" panose="020F0502020204030204" pitchFamily="34" charset="0"/>
                <a:sym typeface="Helvetica Neue"/>
              </a:rPr>
              <a:t>mesh as a representation</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 of model grid/mesh</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6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CMEPS assumes that all the </a:t>
            </a:r>
            <a:r>
              <a:rPr lang="en" sz="1600" dirty="0">
                <a:solidFill>
                  <a:srgbClr val="FF0000"/>
                </a:solidFill>
                <a:latin typeface="Calibri" panose="020F0502020204030204" pitchFamily="34" charset="0"/>
                <a:ea typeface="Helvetica Neue"/>
                <a:cs typeface="Calibri" panose="020F0502020204030204" pitchFamily="34" charset="0"/>
                <a:sym typeface="Helvetica Neue"/>
              </a:rPr>
              <a:t>import and export fields</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 connected from the component on </a:t>
            </a:r>
            <a:r>
              <a:rPr lang="en" sz="1600" dirty="0">
                <a:solidFill>
                  <a:srgbClr val="FF0000"/>
                </a:solidFill>
                <a:latin typeface="Calibri" panose="020F0502020204030204" pitchFamily="34" charset="0"/>
                <a:ea typeface="Helvetica Neue"/>
                <a:cs typeface="Calibri" panose="020F0502020204030204" pitchFamily="34" charset="0"/>
                <a:sym typeface="Helvetica Neue"/>
              </a:rPr>
              <a:t>element location</a:t>
            </a:r>
            <a:r>
              <a:rPr lang="en" sz="1600" b="1" dirty="0">
                <a:solidFill>
                  <a:schemeClr val="dk2"/>
                </a:solidFill>
                <a:latin typeface="Calibri" panose="020F0502020204030204" pitchFamily="34" charset="0"/>
                <a:ea typeface="Helvetica Neue"/>
                <a:cs typeface="Calibri" panose="020F0502020204030204" pitchFamily="34" charset="0"/>
                <a:sym typeface="Helvetica Neue"/>
              </a:rPr>
              <a:t> </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(the default of </a:t>
            </a:r>
            <a:r>
              <a:rPr lang="en" sz="1600" i="1" dirty="0">
                <a:solidFill>
                  <a:schemeClr val="dk2"/>
                </a:solidFill>
                <a:latin typeface="Calibri" panose="020F0502020204030204" pitchFamily="34" charset="0"/>
                <a:ea typeface="Helvetica Neue"/>
                <a:cs typeface="Calibri" panose="020F0502020204030204" pitchFamily="34" charset="0"/>
                <a:sym typeface="Helvetica Neue"/>
              </a:rPr>
              <a:t>ESMF_FieldCreate()</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 is node)</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6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ESMF has </a:t>
            </a:r>
            <a:r>
              <a:rPr lang="en" sz="1600" dirty="0">
                <a:solidFill>
                  <a:srgbClr val="FF0000"/>
                </a:solidFill>
                <a:latin typeface="Calibri" panose="020F0502020204030204" pitchFamily="34" charset="0"/>
                <a:ea typeface="Helvetica Neue"/>
                <a:cs typeface="Calibri" panose="020F0502020204030204" pitchFamily="34" charset="0"/>
                <a:sym typeface="Helvetica Neue"/>
              </a:rPr>
              <a:t>no support for ghost elements</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 at this point</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457178" indent="-330184">
              <a:lnSpc>
                <a:spcPct val="115000"/>
              </a:lnSpc>
              <a:spcBef>
                <a:spcPts val="10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We need to remove ghost elements from ADCIRC and FVCOM meshes and define import and export fields on element locations</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457178" indent="-330184">
              <a:lnSpc>
                <a:spcPct val="115000"/>
              </a:lnSpc>
              <a:spcBef>
                <a:spcPts val="10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Need to generalize forcing provided by the CDEPS (ATMESH data atmosphere mode)</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6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All the test cases that are aimed to simulate Hurricane Florence or Ike need to be forced with same forcing. This will allow us to compare the results and find possible issues with the configurations </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p:txBody>
      </p:sp>
    </p:spTree>
    <p:extLst>
      <p:ext uri="{BB962C8B-B14F-4D97-AF65-F5344CB8AC3E}">
        <p14:creationId xmlns:p14="http://schemas.microsoft.com/office/powerpoint/2010/main" val="190653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UFS-Coastal: Plans</a:t>
            </a:r>
            <a:endParaRPr lang="en-US" b="0" i="0" dirty="0">
              <a:solidFill>
                <a:srgbClr val="FF0000"/>
              </a:solidFill>
            </a:endParaRPr>
          </a:p>
        </p:txBody>
      </p:sp>
      <p:sp>
        <p:nvSpPr>
          <p:cNvPr id="25" name="Google Shape;120;p11">
            <a:extLst>
              <a:ext uri="{FF2B5EF4-FFF2-40B4-BE49-F238E27FC236}">
                <a16:creationId xmlns:a16="http://schemas.microsoft.com/office/drawing/2014/main" id="{A255A7C2-69F0-FE7A-A120-EF3C53C6EFB8}"/>
              </a:ext>
            </a:extLst>
          </p:cNvPr>
          <p:cNvSpPr txBox="1"/>
          <p:nvPr/>
        </p:nvSpPr>
        <p:spPr>
          <a:xfrm>
            <a:off x="3291840" y="164596"/>
            <a:ext cx="5577840"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hlinkClick r:id="rId3"/>
              </a:rPr>
              <a:t>https://github.com/oceanmodeling/ufs-coastal/tree/feature/coastal_app</a:t>
            </a:r>
            <a:endParaRPr lang="en-US" sz="1400" dirty="0">
              <a:solidFill>
                <a:srgbClr val="0000FF"/>
              </a:solidFill>
              <a:latin typeface="Calibri"/>
              <a:ea typeface="Calibri"/>
              <a:cs typeface="Calibri"/>
              <a:sym typeface="Calibri"/>
            </a:endParaRPr>
          </a:p>
        </p:txBody>
      </p:sp>
      <p:sp>
        <p:nvSpPr>
          <p:cNvPr id="4" name="Google Shape;98;p19">
            <a:extLst>
              <a:ext uri="{FF2B5EF4-FFF2-40B4-BE49-F238E27FC236}">
                <a16:creationId xmlns:a16="http://schemas.microsoft.com/office/drawing/2014/main" id="{88C12D65-4988-8523-06B5-24E92F8E0357}"/>
              </a:ext>
            </a:extLst>
          </p:cNvPr>
          <p:cNvSpPr txBox="1"/>
          <p:nvPr/>
        </p:nvSpPr>
        <p:spPr>
          <a:xfrm>
            <a:off x="311700" y="548641"/>
            <a:ext cx="8520600" cy="4206240"/>
          </a:xfrm>
          <a:prstGeom prst="rect">
            <a:avLst/>
          </a:prstGeom>
          <a:noFill/>
          <a:ln>
            <a:noFill/>
          </a:ln>
        </p:spPr>
        <p:txBody>
          <a:bodyPr spcFirstLastPara="1" wrap="square" lIns="91425" tIns="91425" rIns="91425" bIns="91425" anchor="t" anchorCtr="0">
            <a:normAutofit lnSpcReduction="10000"/>
          </a:bodyPr>
          <a:lstStyle/>
          <a:p>
            <a:pPr marL="457178" indent="-330184">
              <a:lnSpc>
                <a:spcPct val="115000"/>
              </a:lnSpc>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Finalize work related to ADCIRC and FVCOM coupling interface and make them compatible with CMEPS</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457178" indent="-330184">
              <a:lnSpc>
                <a:spcPct val="115000"/>
              </a:lnSpc>
              <a:spcBef>
                <a:spcPts val="10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Update already ported regression tests and create baseline for them</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10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These tests will run regularly against the development in UFS Weather Model and in case of syncing UFS-Coastal with authoritative repository</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457178" indent="-330184">
              <a:lnSpc>
                <a:spcPct val="115000"/>
              </a:lnSpc>
              <a:spcBef>
                <a:spcPts val="10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Add new tests for UFS-Coastal model components to cover the model components at least with single coupled test</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457178" indent="-330184">
              <a:lnSpc>
                <a:spcPct val="115000"/>
              </a:lnSpc>
              <a:spcBef>
                <a:spcPts val="1000"/>
              </a:spcBef>
              <a:buClr>
                <a:srgbClr val="3465A4"/>
              </a:buClr>
              <a:buSzPts val="1600"/>
              <a:buFont typeface="Helvetica Neue"/>
              <a:buChar char="●"/>
            </a:pPr>
            <a:r>
              <a:rPr lang="en-US" sz="1600" dirty="0">
                <a:solidFill>
                  <a:schemeClr val="dk2"/>
                </a:solidFill>
                <a:latin typeface="Calibri"/>
                <a:ea typeface="Calibri"/>
                <a:cs typeface="Calibri"/>
                <a:sym typeface="Calibri"/>
              </a:rPr>
              <a:t>Modernize UFS-Coastal build system by using </a:t>
            </a:r>
            <a:r>
              <a:rPr lang="en-US" sz="1600" u="sng" dirty="0">
                <a:solidFill>
                  <a:schemeClr val="hlink"/>
                </a:solidFill>
                <a:latin typeface="Calibri"/>
                <a:ea typeface="Calibri"/>
                <a:cs typeface="Calibri"/>
                <a:sym typeface="Calibri"/>
                <a:hlinkClick r:id="rId4"/>
              </a:rPr>
              <a:t>ESMX</a:t>
            </a:r>
            <a:r>
              <a:rPr lang="en-US" sz="1600" dirty="0">
                <a:solidFill>
                  <a:schemeClr val="dk2"/>
                </a:solidFill>
                <a:latin typeface="Calibri"/>
                <a:ea typeface="Calibri"/>
                <a:cs typeface="Calibri"/>
                <a:sym typeface="Calibri"/>
              </a:rPr>
              <a:t> generic driver</a:t>
            </a:r>
          </a:p>
          <a:p>
            <a:pPr marL="457178" indent="-330184">
              <a:lnSpc>
                <a:spcPct val="115000"/>
              </a:lnSpc>
              <a:spcBef>
                <a:spcPts val="10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Implement isolated CI testing to each model components</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1000"/>
              </a:spcBef>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This will benefit from </a:t>
            </a:r>
            <a:r>
              <a:rPr lang="en" sz="1600" i="1" dirty="0">
                <a:solidFill>
                  <a:schemeClr val="dk2"/>
                </a:solidFill>
                <a:latin typeface="Calibri" panose="020F0502020204030204" pitchFamily="34" charset="0"/>
                <a:ea typeface="Helvetica Neue"/>
                <a:cs typeface="Calibri" panose="020F0502020204030204" pitchFamily="34" charset="0"/>
                <a:sym typeface="Helvetica Neue"/>
              </a:rPr>
              <a:t>nuopc-comp-testing</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 composite GitHub action</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a:p>
            <a:pPr marL="914354" lvl="1" indent="-330184">
              <a:lnSpc>
                <a:spcPct val="115000"/>
              </a:lnSpc>
              <a:spcBef>
                <a:spcPts val="1000"/>
              </a:spcBef>
              <a:spcAft>
                <a:spcPts val="1000"/>
              </a:spcAft>
              <a:buClr>
                <a:srgbClr val="3465A4"/>
              </a:buClr>
              <a:buSzPts val="1600"/>
              <a:buFont typeface="Helvetica Neue"/>
              <a:buChar char="○"/>
            </a:pPr>
            <a:r>
              <a:rPr lang="en" sz="1600" dirty="0">
                <a:solidFill>
                  <a:schemeClr val="dk2"/>
                </a:solidFill>
                <a:latin typeface="Calibri" panose="020F0502020204030204" pitchFamily="34" charset="0"/>
                <a:ea typeface="Helvetica Neue"/>
                <a:cs typeface="Calibri" panose="020F0502020204030204" pitchFamily="34" charset="0"/>
                <a:sym typeface="Helvetica Neue"/>
              </a:rPr>
              <a:t>Extend/improve </a:t>
            </a:r>
            <a:r>
              <a:rPr lang="en" sz="1600" i="1" dirty="0">
                <a:solidFill>
                  <a:schemeClr val="dk2"/>
                </a:solidFill>
                <a:latin typeface="Calibri" panose="020F0502020204030204" pitchFamily="34" charset="0"/>
                <a:ea typeface="Helvetica Neue"/>
                <a:cs typeface="Calibri" panose="020F0502020204030204" pitchFamily="34" charset="0"/>
                <a:sym typeface="Helvetica Neue"/>
              </a:rPr>
              <a:t>nuopc-comp-testing</a:t>
            </a:r>
            <a:r>
              <a:rPr lang="en" sz="1600" dirty="0">
                <a:solidFill>
                  <a:schemeClr val="dk2"/>
                </a:solidFill>
                <a:latin typeface="Calibri" panose="020F0502020204030204" pitchFamily="34" charset="0"/>
                <a:ea typeface="Helvetica Neue"/>
                <a:cs typeface="Calibri" panose="020F0502020204030204" pitchFamily="34" charset="0"/>
                <a:sym typeface="Helvetica Neue"/>
              </a:rPr>
              <a:t> composite GitHub action if it is required</a:t>
            </a:r>
            <a:endParaRPr sz="1600" dirty="0">
              <a:solidFill>
                <a:schemeClr val="dk2"/>
              </a:solidFill>
              <a:latin typeface="Calibri" panose="020F0502020204030204" pitchFamily="34" charset="0"/>
              <a:ea typeface="Helvetica Neue"/>
              <a:cs typeface="Calibri" panose="020F0502020204030204" pitchFamily="34" charset="0"/>
              <a:sym typeface="Helvetica Neue"/>
            </a:endParaRPr>
          </a:p>
        </p:txBody>
      </p:sp>
    </p:spTree>
    <p:extLst>
      <p:ext uri="{BB962C8B-B14F-4D97-AF65-F5344CB8AC3E}">
        <p14:creationId xmlns:p14="http://schemas.microsoft.com/office/powerpoint/2010/main" val="325101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218240" y="1709931"/>
            <a:ext cx="670752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tabLst>
                <a:tab pos="0" algn="l"/>
              </a:tabLst>
            </a:pPr>
            <a:r>
              <a:rPr lang="en-US" sz="3600" b="1" spc="-1" dirty="0">
                <a:solidFill>
                  <a:srgbClr val="3465A4"/>
                </a:solidFill>
                <a:latin typeface="Calibri" panose="020F0502020204030204" pitchFamily="34" charset="0"/>
                <a:ea typeface="Arial"/>
                <a:cs typeface="Calibri" panose="020F0502020204030204" pitchFamily="34" charset="0"/>
              </a:rPr>
              <a:t>Thank you for your attention!</a:t>
            </a:r>
            <a:endParaRPr lang="en-US" sz="3600" spc="-1" dirty="0">
              <a:solidFill>
                <a:srgbClr val="3465A4"/>
              </a:solidFill>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218240" y="1709931"/>
            <a:ext cx="670752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tabLst>
                <a:tab pos="0" algn="l"/>
              </a:tabLst>
            </a:pPr>
            <a:r>
              <a:rPr lang="en-US" sz="3600" b="1" spc="-1" dirty="0">
                <a:solidFill>
                  <a:srgbClr val="3465A4"/>
                </a:solidFill>
                <a:latin typeface="Calibri" panose="020F0502020204030204" pitchFamily="34" charset="0"/>
                <a:ea typeface="Arial"/>
                <a:cs typeface="Calibri" panose="020F0502020204030204" pitchFamily="34" charset="0"/>
              </a:rPr>
              <a:t>Additional Slides</a:t>
            </a:r>
            <a:endParaRPr lang="en-US" sz="3600" spc="-1" dirty="0">
              <a:solidFill>
                <a:srgbClr val="3465A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58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CoastalApp: System Layout and Usage</a:t>
            </a:r>
            <a:endParaRPr lang="en-US" dirty="0"/>
          </a:p>
        </p:txBody>
      </p:sp>
      <p:pic>
        <p:nvPicPr>
          <p:cNvPr id="16" name="Picture 15" descr="Graphical user interface, text, website&#10;&#10;Description automatically generated">
            <a:extLst>
              <a:ext uri="{FF2B5EF4-FFF2-40B4-BE49-F238E27FC236}">
                <a16:creationId xmlns:a16="http://schemas.microsoft.com/office/drawing/2014/main" id="{B42DEB85-2438-8212-47D6-3ABD507C3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483"/>
            <a:ext cx="4023360" cy="4305791"/>
          </a:xfrm>
          <a:prstGeom prst="rect">
            <a:avLst/>
          </a:prstGeom>
        </p:spPr>
      </p:pic>
      <p:pic>
        <p:nvPicPr>
          <p:cNvPr id="17" name="Picture 16">
            <a:extLst>
              <a:ext uri="{FF2B5EF4-FFF2-40B4-BE49-F238E27FC236}">
                <a16:creationId xmlns:a16="http://schemas.microsoft.com/office/drawing/2014/main" id="{CD349D67-F59B-C481-E2DF-B557D3DB08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97680" y="411482"/>
            <a:ext cx="4572000" cy="4238421"/>
          </a:xfrm>
          <a:prstGeom prst="rect">
            <a:avLst/>
          </a:prstGeom>
        </p:spPr>
      </p:pic>
    </p:spTree>
    <p:extLst>
      <p:ext uri="{BB962C8B-B14F-4D97-AF65-F5344CB8AC3E}">
        <p14:creationId xmlns:p14="http://schemas.microsoft.com/office/powerpoint/2010/main" val="22348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CoastalApp: ModuleFiles</a:t>
            </a:r>
            <a:endParaRPr lang="en-US" dirty="0"/>
          </a:p>
        </p:txBody>
      </p:sp>
      <p:pic>
        <p:nvPicPr>
          <p:cNvPr id="2" name="Google Shape;103;gf0dc9d91c3_1_18">
            <a:extLst>
              <a:ext uri="{FF2B5EF4-FFF2-40B4-BE49-F238E27FC236}">
                <a16:creationId xmlns:a16="http://schemas.microsoft.com/office/drawing/2014/main" id="{0671F3D6-B68A-F38C-0C75-33108415723B}"/>
              </a:ext>
            </a:extLst>
          </p:cNvPr>
          <p:cNvPicPr/>
          <p:nvPr/>
        </p:nvPicPr>
        <p:blipFill>
          <a:blip r:embed="rId3"/>
          <a:stretch/>
        </p:blipFill>
        <p:spPr>
          <a:xfrm>
            <a:off x="4617720" y="91441"/>
            <a:ext cx="3436200" cy="4572000"/>
          </a:xfrm>
          <a:prstGeom prst="rect">
            <a:avLst/>
          </a:prstGeom>
          <a:ln>
            <a:noFill/>
          </a:ln>
        </p:spPr>
      </p:pic>
      <p:sp>
        <p:nvSpPr>
          <p:cNvPr id="4" name="CustomShape 11">
            <a:extLst>
              <a:ext uri="{FF2B5EF4-FFF2-40B4-BE49-F238E27FC236}">
                <a16:creationId xmlns:a16="http://schemas.microsoft.com/office/drawing/2014/main" id="{093674B2-1C92-36EF-3F08-164FBA0E7FF2}"/>
              </a:ext>
            </a:extLst>
          </p:cNvPr>
          <p:cNvSpPr/>
          <p:nvPr/>
        </p:nvSpPr>
        <p:spPr>
          <a:xfrm>
            <a:off x="6858000" y="1645921"/>
            <a:ext cx="1368360" cy="27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400" b="1" i="1" spc="-1" dirty="0">
                <a:solidFill>
                  <a:srgbClr val="FF0000"/>
                </a:solidFill>
                <a:latin typeface="Arial"/>
                <a:ea typeface="DejaVu Sans"/>
              </a:rPr>
              <a:t>Load Modules</a:t>
            </a:r>
            <a:endParaRPr lang="en-US" sz="1400" spc="-1" dirty="0">
              <a:latin typeface="Arial"/>
            </a:endParaRPr>
          </a:p>
        </p:txBody>
      </p:sp>
      <p:sp>
        <p:nvSpPr>
          <p:cNvPr id="5" name="CustomShape 12">
            <a:extLst>
              <a:ext uri="{FF2B5EF4-FFF2-40B4-BE49-F238E27FC236}">
                <a16:creationId xmlns:a16="http://schemas.microsoft.com/office/drawing/2014/main" id="{9E9063F9-6142-E5B1-4157-B44B0FC0F7B9}"/>
              </a:ext>
            </a:extLst>
          </p:cNvPr>
          <p:cNvSpPr/>
          <p:nvPr/>
        </p:nvSpPr>
        <p:spPr>
          <a:xfrm>
            <a:off x="7223760" y="2651761"/>
            <a:ext cx="1642680" cy="27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400" b="1" i="1" spc="-1" dirty="0">
                <a:solidFill>
                  <a:srgbClr val="B8860B"/>
                </a:solidFill>
                <a:latin typeface="Arial"/>
                <a:ea typeface="DejaVu Sans"/>
              </a:rPr>
              <a:t>Set Environment</a:t>
            </a:r>
            <a:endParaRPr lang="en-US" sz="1400" spc="-1" dirty="0">
              <a:latin typeface="Arial"/>
            </a:endParaRPr>
          </a:p>
        </p:txBody>
      </p:sp>
      <p:sp>
        <p:nvSpPr>
          <p:cNvPr id="6" name="CustomShape 13">
            <a:extLst>
              <a:ext uri="{FF2B5EF4-FFF2-40B4-BE49-F238E27FC236}">
                <a16:creationId xmlns:a16="http://schemas.microsoft.com/office/drawing/2014/main" id="{147CA1F2-AC44-2D3D-5618-9A86B6428DDC}"/>
              </a:ext>
            </a:extLst>
          </p:cNvPr>
          <p:cNvSpPr/>
          <p:nvPr/>
        </p:nvSpPr>
        <p:spPr>
          <a:xfrm>
            <a:off x="7498080" y="4023361"/>
            <a:ext cx="1185480" cy="45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1400" b="1" i="1" spc="-1" dirty="0">
                <a:solidFill>
                  <a:srgbClr val="008000"/>
                </a:solidFill>
                <a:latin typeface="Arial"/>
                <a:ea typeface="DejaVu Sans"/>
              </a:rPr>
              <a:t>Finalize</a:t>
            </a:r>
            <a:endParaRPr lang="en-US" sz="1400" spc="-1" dirty="0">
              <a:latin typeface="Arial"/>
            </a:endParaRPr>
          </a:p>
          <a:p>
            <a:pPr algn="ctr">
              <a:lnSpc>
                <a:spcPct val="100000"/>
              </a:lnSpc>
            </a:pPr>
            <a:r>
              <a:rPr lang="en-US" sz="1400" b="1" i="1" spc="-1" dirty="0">
                <a:solidFill>
                  <a:srgbClr val="008000"/>
                </a:solidFill>
                <a:latin typeface="Arial"/>
                <a:ea typeface="DejaVu Sans"/>
              </a:rPr>
              <a:t>(if needed)</a:t>
            </a:r>
            <a:endParaRPr lang="en-US" sz="1400" spc="-1" dirty="0">
              <a:latin typeface="Arial"/>
            </a:endParaRPr>
          </a:p>
        </p:txBody>
      </p:sp>
      <p:pic>
        <p:nvPicPr>
          <p:cNvPr id="7" name="Google Shape;106;gf0dc9d91c3_1_18">
            <a:extLst>
              <a:ext uri="{FF2B5EF4-FFF2-40B4-BE49-F238E27FC236}">
                <a16:creationId xmlns:a16="http://schemas.microsoft.com/office/drawing/2014/main" id="{8FB909DA-BA61-DCBF-C27A-846C176A3E88}"/>
              </a:ext>
            </a:extLst>
          </p:cNvPr>
          <p:cNvPicPr/>
          <p:nvPr/>
        </p:nvPicPr>
        <p:blipFill>
          <a:blip r:embed="rId4"/>
          <a:stretch/>
        </p:blipFill>
        <p:spPr>
          <a:xfrm>
            <a:off x="252360" y="1996561"/>
            <a:ext cx="3132360" cy="2739240"/>
          </a:xfrm>
          <a:prstGeom prst="rect">
            <a:avLst/>
          </a:prstGeom>
          <a:ln>
            <a:noFill/>
          </a:ln>
        </p:spPr>
      </p:pic>
      <p:sp>
        <p:nvSpPr>
          <p:cNvPr id="10" name="CustomShape 3">
            <a:extLst>
              <a:ext uri="{FF2B5EF4-FFF2-40B4-BE49-F238E27FC236}">
                <a16:creationId xmlns:a16="http://schemas.microsoft.com/office/drawing/2014/main" id="{6F4F8E7E-FBA7-D629-A44B-FAB0CDF6DD2A}"/>
              </a:ext>
            </a:extLst>
          </p:cNvPr>
          <p:cNvSpPr/>
          <p:nvPr/>
        </p:nvSpPr>
        <p:spPr>
          <a:xfrm flipH="1">
            <a:off x="2431800" y="1852921"/>
            <a:ext cx="390600" cy="510840"/>
          </a:xfrm>
          <a:custGeom>
            <a:avLst/>
            <a:gdLst/>
            <a:ahLst/>
            <a:cxnLst/>
            <a:rect l="l" t="t" r="r" b="b"/>
            <a:pathLst>
              <a:path w="21600" h="21600">
                <a:moveTo>
                  <a:pt x="0" y="0"/>
                </a:moveTo>
                <a:lnTo>
                  <a:pt x="21600" y="21600"/>
                </a:lnTo>
              </a:path>
            </a:pathLst>
          </a:custGeom>
          <a:noFill/>
          <a:ln w="38160">
            <a:solidFill>
              <a:srgbClr val="FF0000"/>
            </a:solidFill>
            <a:round/>
            <a:tailEnd type="triangle" w="med" len="med"/>
          </a:ln>
        </p:spPr>
        <p:style>
          <a:lnRef idx="0">
            <a:scrgbClr r="0" g="0" b="0"/>
          </a:lnRef>
          <a:fillRef idx="0">
            <a:scrgbClr r="0" g="0" b="0"/>
          </a:fillRef>
          <a:effectRef idx="0">
            <a:scrgbClr r="0" g="0" b="0"/>
          </a:effectRef>
          <a:fontRef idx="minor"/>
        </p:style>
      </p:sp>
      <p:sp>
        <p:nvSpPr>
          <p:cNvPr id="11" name="CustomShape 4">
            <a:extLst>
              <a:ext uri="{FF2B5EF4-FFF2-40B4-BE49-F238E27FC236}">
                <a16:creationId xmlns:a16="http://schemas.microsoft.com/office/drawing/2014/main" id="{98658D98-79A6-EE9A-576C-74A137A30292}"/>
              </a:ext>
            </a:extLst>
          </p:cNvPr>
          <p:cNvSpPr/>
          <p:nvPr/>
        </p:nvSpPr>
        <p:spPr>
          <a:xfrm>
            <a:off x="1354320" y="1480679"/>
            <a:ext cx="3132720" cy="415498"/>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spAutoFit/>
          </a:bodyPr>
          <a:lstStyle/>
          <a:p>
            <a:pPr>
              <a:tabLst>
                <a:tab pos="0" algn="l"/>
              </a:tabLst>
            </a:pPr>
            <a:r>
              <a:rPr lang="en-US" sz="1500" b="1" spc="-1" dirty="0">
                <a:solidFill>
                  <a:srgbClr val="FF0000"/>
                </a:solidFill>
                <a:latin typeface="Arial"/>
                <a:ea typeface="Arial"/>
              </a:rPr>
              <a:t>Compiler one of [gnu, intel, pgi]</a:t>
            </a:r>
            <a:endParaRPr lang="en-US" sz="1500" spc="-1" dirty="0">
              <a:latin typeface="Arial"/>
            </a:endParaRPr>
          </a:p>
        </p:txBody>
      </p:sp>
      <p:sp>
        <p:nvSpPr>
          <p:cNvPr id="12" name="CustomShape 5">
            <a:extLst>
              <a:ext uri="{FF2B5EF4-FFF2-40B4-BE49-F238E27FC236}">
                <a16:creationId xmlns:a16="http://schemas.microsoft.com/office/drawing/2014/main" id="{04B557D6-BFEE-26FE-6982-6D57571F16F6}"/>
              </a:ext>
            </a:extLst>
          </p:cNvPr>
          <p:cNvSpPr/>
          <p:nvPr/>
        </p:nvSpPr>
        <p:spPr>
          <a:xfrm>
            <a:off x="320040" y="868679"/>
            <a:ext cx="2042640" cy="415498"/>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spAutoFit/>
          </a:bodyPr>
          <a:lstStyle/>
          <a:p>
            <a:pPr>
              <a:tabLst>
                <a:tab pos="0" algn="l"/>
              </a:tabLst>
            </a:pPr>
            <a:r>
              <a:rPr lang="en-US" sz="1500" b="1" spc="-1" dirty="0">
                <a:solidFill>
                  <a:srgbClr val="FF0000"/>
                </a:solidFill>
                <a:latin typeface="Arial"/>
                <a:ea typeface="Arial"/>
              </a:rPr>
              <a:t>Typical modulefile</a:t>
            </a:r>
            <a:endParaRPr lang="en-US" sz="1500" spc="-1" dirty="0">
              <a:latin typeface="Arial"/>
            </a:endParaRPr>
          </a:p>
        </p:txBody>
      </p:sp>
      <p:sp>
        <p:nvSpPr>
          <p:cNvPr id="14" name="CustomShape 6">
            <a:extLst>
              <a:ext uri="{FF2B5EF4-FFF2-40B4-BE49-F238E27FC236}">
                <a16:creationId xmlns:a16="http://schemas.microsoft.com/office/drawing/2014/main" id="{BDFF0664-756B-892B-7F87-A2DC6D912DEA}"/>
              </a:ext>
            </a:extLst>
          </p:cNvPr>
          <p:cNvSpPr/>
          <p:nvPr/>
        </p:nvSpPr>
        <p:spPr>
          <a:xfrm rot="10800000" flipH="1">
            <a:off x="2111760" y="964081"/>
            <a:ext cx="2430360" cy="104760"/>
          </a:xfrm>
          <a:custGeom>
            <a:avLst/>
            <a:gdLst/>
            <a:ahLst/>
            <a:cxnLst/>
            <a:rect l="l" t="t" r="r" b="b"/>
            <a:pathLst>
              <a:path w="21600" h="21600">
                <a:moveTo>
                  <a:pt x="0" y="0"/>
                </a:moveTo>
                <a:lnTo>
                  <a:pt x="21600" y="21600"/>
                </a:lnTo>
              </a:path>
            </a:pathLst>
          </a:custGeom>
          <a:noFill/>
          <a:ln w="38160">
            <a:solidFill>
              <a:srgbClr val="FF0000"/>
            </a:solidFill>
            <a:round/>
            <a:tailEnd type="triangle" w="med" len="med"/>
          </a:ln>
        </p:spPr>
        <p:style>
          <a:lnRef idx="0">
            <a:scrgbClr r="0" g="0" b="0"/>
          </a:lnRef>
          <a:fillRef idx="0">
            <a:scrgbClr r="0" g="0" b="0"/>
          </a:fillRef>
          <a:effectRef idx="0">
            <a:scrgbClr r="0" g="0" b="0"/>
          </a:effectRef>
          <a:fontRef idx="minor"/>
        </p:style>
      </p:sp>
      <p:sp>
        <p:nvSpPr>
          <p:cNvPr id="15" name="CustomShape 7">
            <a:extLst>
              <a:ext uri="{FF2B5EF4-FFF2-40B4-BE49-F238E27FC236}">
                <a16:creationId xmlns:a16="http://schemas.microsoft.com/office/drawing/2014/main" id="{08601B11-D76E-0943-7C2D-75416669B9E9}"/>
              </a:ext>
            </a:extLst>
          </p:cNvPr>
          <p:cNvSpPr/>
          <p:nvPr/>
        </p:nvSpPr>
        <p:spPr>
          <a:xfrm>
            <a:off x="1818360" y="2213281"/>
            <a:ext cx="613800" cy="270360"/>
          </a:xfrm>
          <a:prstGeom prst="rect">
            <a:avLst/>
          </a:prstGeom>
          <a:noFill/>
          <a:ln w="38160">
            <a:solidFill>
              <a:srgbClr val="FF0000"/>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45942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91;p17">
            <a:extLst>
              <a:ext uri="{FF2B5EF4-FFF2-40B4-BE49-F238E27FC236}">
                <a16:creationId xmlns:a16="http://schemas.microsoft.com/office/drawing/2014/main" id="{4310B277-31D6-1360-0E9A-1623C4C7BC05}"/>
              </a:ext>
            </a:extLst>
          </p:cNvPr>
          <p:cNvSpPr/>
          <p:nvPr/>
        </p:nvSpPr>
        <p:spPr>
          <a:xfrm>
            <a:off x="228716" y="404109"/>
            <a:ext cx="6880800" cy="769500"/>
          </a:xfrm>
          <a:prstGeom prst="rect">
            <a:avLst/>
          </a:prstGeom>
          <a:noFill/>
          <a:ln>
            <a:noFill/>
          </a:ln>
        </p:spPr>
        <p:txBody>
          <a:bodyPr spcFirstLastPara="1" wrap="square" lIns="91425" tIns="45700" rIns="91425" bIns="45700" anchor="t" anchorCtr="0">
            <a:noAutofit/>
          </a:bodyPr>
          <a:lstStyle/>
          <a:p>
            <a:r>
              <a:rPr lang="en-US" sz="1500" b="1" dirty="0">
                <a:solidFill>
                  <a:srgbClr val="C00000"/>
                </a:solidFill>
                <a:latin typeface="Calibri"/>
                <a:ea typeface="Calibri"/>
                <a:cs typeface="Calibri"/>
                <a:sym typeface="Calibri"/>
              </a:rPr>
              <a:t>NOS Storm Surge Modeling Team</a:t>
            </a:r>
            <a:endParaRPr sz="1300" dirty="0">
              <a:solidFill>
                <a:srgbClr val="C00000"/>
              </a:solidFill>
            </a:endParaRPr>
          </a:p>
          <a:p>
            <a:r>
              <a:rPr lang="en-US" sz="1300" dirty="0">
                <a:solidFill>
                  <a:srgbClr val="595959"/>
                </a:solidFill>
                <a:latin typeface="Calibri"/>
                <a:ea typeface="Calibri"/>
                <a:cs typeface="Calibri"/>
                <a:sym typeface="Calibri"/>
              </a:rPr>
              <a:t>Saeed Moghimi, Panagiotis Velissariou, Soroosh Mani, Yuji Funakoshi, Greg Seroka, Georgios Britzolakis, Zizang Yang, Bahram Khazaei, Yunfang Sun, Fariborz Daneshvar, Edward Myers</a:t>
            </a:r>
            <a:endParaRPr sz="1300" dirty="0"/>
          </a:p>
        </p:txBody>
      </p:sp>
      <p:sp>
        <p:nvSpPr>
          <p:cNvPr id="6" name="Title 5">
            <a:extLst>
              <a:ext uri="{FF2B5EF4-FFF2-40B4-BE49-F238E27FC236}">
                <a16:creationId xmlns:a16="http://schemas.microsoft.com/office/drawing/2014/main" id="{F4CAD41B-4CC9-4E46-A8A9-9D949AE13008}"/>
              </a:ext>
            </a:extLst>
          </p:cNvPr>
          <p:cNvSpPr>
            <a:spLocks noGrp="1"/>
          </p:cNvSpPr>
          <p:nvPr>
            <p:ph type="title"/>
          </p:nvPr>
        </p:nvSpPr>
        <p:spPr/>
        <p:txBody>
          <a:bodyPr anchor="ctr" anchorCtr="0"/>
          <a:lstStyle/>
          <a:p>
            <a:r>
              <a:rPr lang="en-US" sz="2800" dirty="0"/>
              <a:t>It takes a village to raise a child …</a:t>
            </a:r>
          </a:p>
        </p:txBody>
      </p:sp>
      <p:sp>
        <p:nvSpPr>
          <p:cNvPr id="8" name="Google Shape;87;p17">
            <a:extLst>
              <a:ext uri="{FF2B5EF4-FFF2-40B4-BE49-F238E27FC236}">
                <a16:creationId xmlns:a16="http://schemas.microsoft.com/office/drawing/2014/main" id="{96AB73FE-CE7A-8846-A7AB-968D7791E6E6}"/>
              </a:ext>
            </a:extLst>
          </p:cNvPr>
          <p:cNvSpPr/>
          <p:nvPr/>
        </p:nvSpPr>
        <p:spPr>
          <a:xfrm>
            <a:off x="4459427" y="4011806"/>
            <a:ext cx="3358500" cy="822960"/>
          </a:xfrm>
          <a:prstGeom prst="rect">
            <a:avLst/>
          </a:prstGeom>
          <a:noFill/>
          <a:ln>
            <a:noFill/>
          </a:ln>
        </p:spPr>
        <p:txBody>
          <a:bodyPr spcFirstLastPara="1" wrap="square" lIns="91425" tIns="45700" rIns="91425" bIns="45700" anchor="t" anchorCtr="0">
            <a:noAutofit/>
          </a:bodyPr>
          <a:lstStyle/>
          <a:p>
            <a:pPr>
              <a:lnSpc>
                <a:spcPct val="107000"/>
              </a:lnSpc>
              <a:buClr>
                <a:srgbClr val="000000"/>
              </a:buClr>
              <a:buSzPts val="1200"/>
            </a:pPr>
            <a:r>
              <a:rPr lang="en-US" sz="1200" b="1" dirty="0">
                <a:solidFill>
                  <a:srgbClr val="C00000"/>
                </a:solidFill>
                <a:latin typeface="Calibri"/>
                <a:ea typeface="Calibri"/>
                <a:cs typeface="Calibri"/>
                <a:sym typeface="Calibri"/>
              </a:rPr>
              <a:t>Industrial and cooperative partners</a:t>
            </a:r>
            <a:endParaRPr sz="1300" dirty="0">
              <a:solidFill>
                <a:srgbClr val="C00000"/>
              </a:solidFill>
              <a:latin typeface="Arial"/>
              <a:ea typeface="Arial"/>
              <a:cs typeface="Arial"/>
              <a:sym typeface="Arial"/>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NCAR/UCAR</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Spatial Front Inc</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Axiom</a:t>
            </a:r>
            <a:endParaRPr sz="1000" dirty="0">
              <a:solidFill>
                <a:srgbClr val="595959"/>
              </a:solidFill>
              <a:latin typeface="Calibri"/>
              <a:ea typeface="Calibri"/>
              <a:cs typeface="Calibri"/>
              <a:sym typeface="Calibri"/>
            </a:endParaRPr>
          </a:p>
        </p:txBody>
      </p:sp>
      <p:sp>
        <p:nvSpPr>
          <p:cNvPr id="9" name="Google Shape;88;p17">
            <a:extLst>
              <a:ext uri="{FF2B5EF4-FFF2-40B4-BE49-F238E27FC236}">
                <a16:creationId xmlns:a16="http://schemas.microsoft.com/office/drawing/2014/main" id="{E0B8CF8A-520A-5D38-90D4-26DB63F58D33}"/>
              </a:ext>
            </a:extLst>
          </p:cNvPr>
          <p:cNvSpPr/>
          <p:nvPr/>
        </p:nvSpPr>
        <p:spPr>
          <a:xfrm>
            <a:off x="256427" y="1104525"/>
            <a:ext cx="3719100" cy="2560320"/>
          </a:xfrm>
          <a:prstGeom prst="rect">
            <a:avLst/>
          </a:prstGeom>
          <a:noFill/>
          <a:ln>
            <a:noFill/>
          </a:ln>
        </p:spPr>
        <p:txBody>
          <a:bodyPr spcFirstLastPara="1" wrap="square" lIns="91425" tIns="45700" rIns="91425" bIns="45700" anchor="t" anchorCtr="0">
            <a:noAutofit/>
          </a:bodyPr>
          <a:lstStyle/>
          <a:p>
            <a:pPr>
              <a:lnSpc>
                <a:spcPct val="107000"/>
              </a:lnSpc>
              <a:buClr>
                <a:srgbClr val="000000"/>
              </a:buClr>
              <a:buSzPts val="1200"/>
            </a:pPr>
            <a:r>
              <a:rPr lang="en-US" sz="1200" b="1" dirty="0">
                <a:solidFill>
                  <a:srgbClr val="C00000"/>
                </a:solidFill>
                <a:latin typeface="Calibri"/>
                <a:ea typeface="Calibri"/>
                <a:cs typeface="Calibri"/>
                <a:sym typeface="Calibri"/>
              </a:rPr>
              <a:t>Academic partners</a:t>
            </a:r>
            <a:r>
              <a:rPr lang="en-US" sz="1200" b="1" dirty="0">
                <a:solidFill>
                  <a:srgbClr val="FF0000"/>
                </a:solidFill>
                <a:latin typeface="Calibri"/>
                <a:ea typeface="Calibri"/>
                <a:cs typeface="Calibri"/>
                <a:sym typeface="Calibri"/>
              </a:rPr>
              <a:t> </a:t>
            </a:r>
            <a:r>
              <a:rPr lang="en-US" sz="900" dirty="0">
                <a:solidFill>
                  <a:srgbClr val="000000"/>
                </a:solidFill>
                <a:latin typeface="Calibri"/>
                <a:ea typeface="Calibri"/>
                <a:cs typeface="Calibri"/>
                <a:sym typeface="Calibri"/>
              </a:rPr>
              <a:t>(&gt;20 PIs, Scientists, Postdocs and PhD students)</a:t>
            </a:r>
            <a:endParaRPr sz="1000" dirty="0">
              <a:solidFill>
                <a:srgbClr val="000000"/>
              </a:solidFill>
              <a:latin typeface="Arial"/>
              <a:ea typeface="Arial"/>
              <a:cs typeface="Arial"/>
              <a:sym typeface="Arial"/>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University of Notre Dame</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Virginia Institute of Marine Science</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Argonne National Laboratory</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National Center for Atmospheric Research</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Texas Advanced Computing Center</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Columbia River Inter-Tribal Fish Commission</a:t>
            </a:r>
            <a:endParaRPr sz="1000" dirty="0">
              <a:solidFill>
                <a:srgbClr val="000000"/>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Louisiana State University</a:t>
            </a:r>
            <a:endParaRPr sz="1000" dirty="0">
              <a:solidFill>
                <a:srgbClr val="000000"/>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Sandia National Laboratories</a:t>
            </a:r>
            <a:endParaRPr sz="1000" dirty="0">
              <a:solidFill>
                <a:srgbClr val="000000"/>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University of Massachusetts – Dartmouth</a:t>
            </a:r>
            <a:endParaRPr sz="1000" dirty="0">
              <a:solidFill>
                <a:srgbClr val="000000"/>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University of North Carolina at Chapel Hill</a:t>
            </a:r>
            <a:endParaRPr dirty="0"/>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Cooperative Institute for Great Lake Research</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Oregon State University</a:t>
            </a:r>
            <a:endParaRPr sz="1000" dirty="0">
              <a:solidFill>
                <a:srgbClr val="595959"/>
              </a:solidFill>
              <a:latin typeface="Calibri"/>
              <a:ea typeface="Calibri"/>
              <a:cs typeface="Calibri"/>
              <a:sym typeface="Calibri"/>
            </a:endParaRPr>
          </a:p>
        </p:txBody>
      </p:sp>
      <p:sp>
        <p:nvSpPr>
          <p:cNvPr id="10" name="Google Shape;89;p17">
            <a:extLst>
              <a:ext uri="{FF2B5EF4-FFF2-40B4-BE49-F238E27FC236}">
                <a16:creationId xmlns:a16="http://schemas.microsoft.com/office/drawing/2014/main" id="{852FF0E3-1B24-8E60-4D86-DBCA9D2E83A8}"/>
              </a:ext>
            </a:extLst>
          </p:cNvPr>
          <p:cNvSpPr/>
          <p:nvPr/>
        </p:nvSpPr>
        <p:spPr>
          <a:xfrm>
            <a:off x="4445571" y="1075073"/>
            <a:ext cx="4251900" cy="2820900"/>
          </a:xfrm>
          <a:prstGeom prst="rect">
            <a:avLst/>
          </a:prstGeom>
          <a:noFill/>
          <a:ln>
            <a:noFill/>
          </a:ln>
        </p:spPr>
        <p:txBody>
          <a:bodyPr spcFirstLastPara="1" wrap="square" lIns="91425" tIns="45700" rIns="91425" bIns="45700" anchor="t" anchorCtr="0">
            <a:noAutofit/>
          </a:bodyPr>
          <a:lstStyle/>
          <a:p>
            <a:pPr>
              <a:lnSpc>
                <a:spcPct val="107000"/>
              </a:lnSpc>
              <a:buClr>
                <a:srgbClr val="000000"/>
              </a:buClr>
              <a:buSzPts val="1200"/>
            </a:pPr>
            <a:r>
              <a:rPr lang="en-US" sz="1200" b="1" dirty="0">
                <a:solidFill>
                  <a:srgbClr val="C00000"/>
                </a:solidFill>
                <a:latin typeface="Calibri"/>
                <a:ea typeface="Calibri"/>
                <a:cs typeface="Calibri"/>
                <a:sym typeface="Calibri"/>
              </a:rPr>
              <a:t>NOAA and agency partners</a:t>
            </a:r>
            <a:endParaRPr sz="1300" dirty="0">
              <a:solidFill>
                <a:srgbClr val="C00000"/>
              </a:solidFill>
              <a:latin typeface="Arial"/>
              <a:ea typeface="Arial"/>
              <a:cs typeface="Arial"/>
              <a:sym typeface="Arial"/>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National Ocean Service</a:t>
            </a:r>
            <a:endParaRPr sz="1000" dirty="0">
              <a:solidFill>
                <a:srgbClr val="595959"/>
              </a:solidFill>
              <a:latin typeface="Calibri"/>
              <a:ea typeface="Calibri"/>
              <a:cs typeface="Calibri"/>
              <a:sym typeface="Calibri"/>
            </a:endParaRPr>
          </a:p>
          <a:p>
            <a:pPr marL="914354" lvl="1"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The U.S. Integrated Ocean Observing System</a:t>
            </a:r>
            <a:endParaRPr sz="1000" dirty="0">
              <a:solidFill>
                <a:srgbClr val="595959"/>
              </a:solidFill>
              <a:latin typeface="Calibri"/>
              <a:ea typeface="Calibri"/>
              <a:cs typeface="Calibri"/>
              <a:sym typeface="Calibri"/>
            </a:endParaRPr>
          </a:p>
          <a:p>
            <a:pPr marL="914354" lvl="1"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Center for Operational Oceanographic Products and Services</a:t>
            </a:r>
            <a:endParaRPr sz="1000" dirty="0">
              <a:solidFill>
                <a:srgbClr val="595959"/>
              </a:solidFill>
              <a:latin typeface="Calibri"/>
              <a:ea typeface="Calibri"/>
              <a:cs typeface="Calibri"/>
              <a:sym typeface="Calibri"/>
            </a:endParaRPr>
          </a:p>
          <a:p>
            <a:pPr marL="914354" lvl="1"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National Geodetic Survey</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National Weather Service</a:t>
            </a:r>
            <a:endParaRPr sz="1000" dirty="0">
              <a:solidFill>
                <a:srgbClr val="595959"/>
              </a:solidFill>
              <a:latin typeface="Calibri"/>
              <a:ea typeface="Calibri"/>
              <a:cs typeface="Calibri"/>
              <a:sym typeface="Calibri"/>
            </a:endParaRPr>
          </a:p>
          <a:p>
            <a:pPr marL="914354" lvl="1"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Office of Science and Technology Integration </a:t>
            </a:r>
            <a:endParaRPr sz="1000" dirty="0">
              <a:solidFill>
                <a:srgbClr val="595959"/>
              </a:solidFill>
              <a:latin typeface="Calibri"/>
              <a:ea typeface="Calibri"/>
              <a:cs typeface="Calibri"/>
              <a:sym typeface="Calibri"/>
            </a:endParaRPr>
          </a:p>
          <a:p>
            <a:pPr marL="914354" lvl="1"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Environment Modeling Center</a:t>
            </a:r>
            <a:endParaRPr sz="1000" dirty="0">
              <a:solidFill>
                <a:srgbClr val="595959"/>
              </a:solidFill>
              <a:latin typeface="Calibri"/>
              <a:ea typeface="Calibri"/>
              <a:cs typeface="Calibri"/>
              <a:sym typeface="Calibri"/>
            </a:endParaRPr>
          </a:p>
          <a:p>
            <a:pPr marL="914354" lvl="1"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National Hurricane Center</a:t>
            </a:r>
            <a:endParaRPr dirty="0"/>
          </a:p>
          <a:p>
            <a:pPr marL="914354" lvl="1"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Office of Water Prediction</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Oceanic and Atmospheric Research</a:t>
            </a:r>
            <a:endParaRPr sz="1000" dirty="0">
              <a:solidFill>
                <a:srgbClr val="595959"/>
              </a:solidFill>
              <a:latin typeface="Calibri"/>
              <a:ea typeface="Calibri"/>
              <a:cs typeface="Calibri"/>
              <a:sym typeface="Calibri"/>
            </a:endParaRPr>
          </a:p>
          <a:p>
            <a:pPr marL="914354" lvl="1"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Great Lakes Environmental Research Laboratory</a:t>
            </a:r>
            <a:endParaRPr dirty="0"/>
          </a:p>
          <a:p>
            <a:pPr marL="914354" lvl="1"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Earth Prediction Innovation Center (EPIC) </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U.S. Geological Survey</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U.S. Environmental Protection Agency</a:t>
            </a:r>
            <a:endParaRPr dirty="0"/>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National Science Foundation</a:t>
            </a:r>
            <a:endParaRPr sz="1000" dirty="0">
              <a:solidFill>
                <a:srgbClr val="595959"/>
              </a:solidFill>
              <a:latin typeface="Calibri"/>
              <a:ea typeface="Calibri"/>
              <a:cs typeface="Calibri"/>
              <a:sym typeface="Calibri"/>
            </a:endParaRPr>
          </a:p>
        </p:txBody>
      </p:sp>
      <p:sp>
        <p:nvSpPr>
          <p:cNvPr id="11" name="Google Shape;90;p17">
            <a:extLst>
              <a:ext uri="{FF2B5EF4-FFF2-40B4-BE49-F238E27FC236}">
                <a16:creationId xmlns:a16="http://schemas.microsoft.com/office/drawing/2014/main" id="{8B09AAF9-1B33-018A-5A67-D8B2ABB85B66}"/>
              </a:ext>
            </a:extLst>
          </p:cNvPr>
          <p:cNvSpPr/>
          <p:nvPr/>
        </p:nvSpPr>
        <p:spPr>
          <a:xfrm>
            <a:off x="256425" y="3618119"/>
            <a:ext cx="4203000" cy="1188720"/>
          </a:xfrm>
          <a:prstGeom prst="rect">
            <a:avLst/>
          </a:prstGeom>
          <a:noFill/>
          <a:ln>
            <a:noFill/>
          </a:ln>
        </p:spPr>
        <p:txBody>
          <a:bodyPr spcFirstLastPara="1" wrap="square" lIns="91425" tIns="45700" rIns="91425" bIns="45700" anchor="t" anchorCtr="0">
            <a:noAutofit/>
          </a:bodyPr>
          <a:lstStyle/>
          <a:p>
            <a:pPr>
              <a:lnSpc>
                <a:spcPct val="107000"/>
              </a:lnSpc>
              <a:buClr>
                <a:srgbClr val="000000"/>
              </a:buClr>
              <a:buSzPts val="1200"/>
            </a:pPr>
            <a:r>
              <a:rPr lang="en-US" sz="1200" b="1" dirty="0">
                <a:solidFill>
                  <a:srgbClr val="C00000"/>
                </a:solidFill>
                <a:latin typeface="Calibri"/>
                <a:ea typeface="Calibri"/>
                <a:cs typeface="Calibri"/>
                <a:sym typeface="Calibri"/>
              </a:rPr>
              <a:t>International partners</a:t>
            </a:r>
            <a:endParaRPr sz="1300" dirty="0">
              <a:solidFill>
                <a:srgbClr val="C00000"/>
              </a:solidFill>
              <a:latin typeface="Arial"/>
              <a:ea typeface="Arial"/>
              <a:cs typeface="Arial"/>
              <a:sym typeface="Arial"/>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Helmholtz-Zentrum Hereon, Germany</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Laboratório Nacional de Engenharia Civil, Portugal</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European Commission Joint Research Centre, Belgium</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International Hydrographic Organization</a:t>
            </a:r>
            <a:endParaRPr sz="1000" dirty="0">
              <a:solidFill>
                <a:srgbClr val="595959"/>
              </a:solidFill>
              <a:latin typeface="Calibri"/>
              <a:ea typeface="Calibri"/>
              <a:cs typeface="Calibri"/>
              <a:sym typeface="Calibri"/>
            </a:endParaRPr>
          </a:p>
          <a:p>
            <a:pPr marL="457178" indent="-298435">
              <a:lnSpc>
                <a:spcPct val="107000"/>
              </a:lnSpc>
              <a:buClr>
                <a:srgbClr val="3465A4"/>
              </a:buClr>
              <a:buSzPts val="1100"/>
              <a:buFont typeface="Calibri"/>
              <a:buChar char="●"/>
            </a:pPr>
            <a:r>
              <a:rPr lang="en-US" sz="1000" dirty="0">
                <a:solidFill>
                  <a:srgbClr val="595959"/>
                </a:solidFill>
                <a:latin typeface="Calibri"/>
                <a:ea typeface="Calibri"/>
                <a:cs typeface="Calibri"/>
                <a:sym typeface="Calibri"/>
              </a:rPr>
              <a:t>United Nations </a:t>
            </a:r>
            <a:endParaRPr sz="1000"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708610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CoastalApp: Build Workflow</a:t>
            </a:r>
            <a:endParaRPr lang="en-US" dirty="0"/>
          </a:p>
        </p:txBody>
      </p:sp>
      <p:pic>
        <p:nvPicPr>
          <p:cNvPr id="8" name="Picture 171">
            <a:extLst>
              <a:ext uri="{FF2B5EF4-FFF2-40B4-BE49-F238E27FC236}">
                <a16:creationId xmlns:a16="http://schemas.microsoft.com/office/drawing/2014/main" id="{660E6FC2-8F01-5FB4-AEA1-FD414ED521F1}"/>
              </a:ext>
            </a:extLst>
          </p:cNvPr>
          <p:cNvPicPr/>
          <p:nvPr/>
        </p:nvPicPr>
        <p:blipFill>
          <a:blip r:embed="rId3"/>
          <a:stretch/>
        </p:blipFill>
        <p:spPr>
          <a:xfrm>
            <a:off x="91440" y="548641"/>
            <a:ext cx="8107560" cy="4020120"/>
          </a:xfrm>
          <a:prstGeom prst="rect">
            <a:avLst/>
          </a:prstGeom>
          <a:ln>
            <a:noFill/>
          </a:ln>
        </p:spPr>
      </p:pic>
    </p:spTree>
    <p:extLst>
      <p:ext uri="{BB962C8B-B14F-4D97-AF65-F5344CB8AC3E}">
        <p14:creationId xmlns:p14="http://schemas.microsoft.com/office/powerpoint/2010/main" val="1505960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UFS-Coastal: Generic NUOPC Driver</a:t>
            </a:r>
            <a:endParaRPr lang="en-US" dirty="0"/>
          </a:p>
        </p:txBody>
      </p:sp>
      <p:sp>
        <p:nvSpPr>
          <p:cNvPr id="25" name="Google Shape;120;p11">
            <a:extLst>
              <a:ext uri="{FF2B5EF4-FFF2-40B4-BE49-F238E27FC236}">
                <a16:creationId xmlns:a16="http://schemas.microsoft.com/office/drawing/2014/main" id="{A255A7C2-69F0-FE7A-A120-EF3C53C6EFB8}"/>
              </a:ext>
            </a:extLst>
          </p:cNvPr>
          <p:cNvSpPr txBox="1"/>
          <p:nvPr/>
        </p:nvSpPr>
        <p:spPr>
          <a:xfrm>
            <a:off x="3291840" y="164596"/>
            <a:ext cx="5577840"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hlinkClick r:id="rId3"/>
              </a:rPr>
              <a:t>https://github.com/oceanmodeling/ufs-coastal/tree/feature/coastal_app</a:t>
            </a:r>
            <a:endParaRPr lang="en-US" sz="1400" dirty="0">
              <a:solidFill>
                <a:srgbClr val="0000FF"/>
              </a:solidFill>
              <a:latin typeface="Calibri"/>
              <a:ea typeface="Calibri"/>
              <a:cs typeface="Calibri"/>
              <a:sym typeface="Calibri"/>
            </a:endParaRPr>
          </a:p>
        </p:txBody>
      </p:sp>
      <p:sp>
        <p:nvSpPr>
          <p:cNvPr id="8" name="Google Shape;110;p21">
            <a:extLst>
              <a:ext uri="{FF2B5EF4-FFF2-40B4-BE49-F238E27FC236}">
                <a16:creationId xmlns:a16="http://schemas.microsoft.com/office/drawing/2014/main" id="{B629B611-E930-7FC8-A334-52F091250915}"/>
              </a:ext>
            </a:extLst>
          </p:cNvPr>
          <p:cNvSpPr txBox="1"/>
          <p:nvPr/>
        </p:nvSpPr>
        <p:spPr>
          <a:xfrm>
            <a:off x="311700" y="731521"/>
            <a:ext cx="8520600" cy="4044900"/>
          </a:xfrm>
          <a:prstGeom prst="rect">
            <a:avLst/>
          </a:prstGeom>
          <a:noFill/>
          <a:ln>
            <a:noFill/>
          </a:ln>
        </p:spPr>
        <p:txBody>
          <a:bodyPr spcFirstLastPara="1" wrap="square" lIns="91425" tIns="91425" rIns="91425" bIns="91425" anchor="t" anchorCtr="0">
            <a:normAutofit lnSpcReduction="10000"/>
          </a:bodyPr>
          <a:lstStyle/>
          <a:p>
            <a:pPr marL="457178" indent="-330184">
              <a:lnSpc>
                <a:spcPct val="115000"/>
              </a:lnSpc>
              <a:buClr>
                <a:srgbClr val="595959"/>
              </a:buClr>
              <a:buSzPts val="1600"/>
              <a:buFont typeface="Helvetica Neue"/>
              <a:buChar char="●"/>
            </a:pPr>
            <a:r>
              <a:rPr lang="en" sz="1600" dirty="0">
                <a:solidFill>
                  <a:srgbClr val="595959"/>
                </a:solidFill>
                <a:latin typeface="Helvetica Neue"/>
                <a:ea typeface="Helvetica Neue"/>
                <a:cs typeface="Helvetica Neue"/>
                <a:sym typeface="Helvetica Neue"/>
              </a:rPr>
              <a:t>As a part of the project, ESMF/NUOPC layer is </a:t>
            </a:r>
            <a:br>
              <a:rPr lang="en" sz="1600" dirty="0">
                <a:solidFill>
                  <a:srgbClr val="595959"/>
                </a:solidFill>
                <a:latin typeface="Helvetica Neue"/>
                <a:ea typeface="Helvetica Neue"/>
                <a:cs typeface="Helvetica Neue"/>
                <a:sym typeface="Helvetica Neue"/>
              </a:rPr>
            </a:br>
            <a:r>
              <a:rPr lang="en" sz="1600" dirty="0">
                <a:solidFill>
                  <a:srgbClr val="595959"/>
                </a:solidFill>
                <a:latin typeface="Helvetica Neue"/>
                <a:ea typeface="Helvetica Neue"/>
                <a:cs typeface="Helvetica Neue"/>
                <a:sym typeface="Helvetica Neue"/>
              </a:rPr>
              <a:t>extended to include Generic NUOPC Driver </a:t>
            </a:r>
            <a:br>
              <a:rPr lang="en" sz="1600" dirty="0">
                <a:solidFill>
                  <a:srgbClr val="595959"/>
                </a:solidFill>
                <a:latin typeface="Helvetica Neue"/>
                <a:ea typeface="Helvetica Neue"/>
                <a:cs typeface="Helvetica Neue"/>
                <a:sym typeface="Helvetica Neue"/>
              </a:rPr>
            </a:br>
            <a:r>
              <a:rPr lang="en" sz="1600" dirty="0">
                <a:solidFill>
                  <a:srgbClr val="595959"/>
                </a:solidFill>
                <a:latin typeface="Helvetica Neue"/>
                <a:ea typeface="Helvetica Neue"/>
                <a:cs typeface="Helvetica Neue"/>
                <a:sym typeface="Helvetica Neue"/>
              </a:rPr>
              <a:t>layer, which is called as </a:t>
            </a:r>
            <a:r>
              <a:rPr lang="en" sz="1600" b="1" dirty="0">
                <a:solidFill>
                  <a:srgbClr val="595959"/>
                </a:solidFill>
                <a:latin typeface="Helvetica Neue"/>
                <a:ea typeface="Helvetica Neue"/>
                <a:cs typeface="Helvetica Neue"/>
                <a:sym typeface="Helvetica Neue"/>
              </a:rPr>
              <a:t>E</a:t>
            </a:r>
            <a:r>
              <a:rPr lang="en" sz="1600" dirty="0">
                <a:solidFill>
                  <a:srgbClr val="595959"/>
                </a:solidFill>
                <a:latin typeface="Helvetica Neue"/>
                <a:ea typeface="Helvetica Neue"/>
                <a:cs typeface="Helvetica Neue"/>
                <a:sym typeface="Helvetica Neue"/>
              </a:rPr>
              <a:t>arth </a:t>
            </a:r>
            <a:r>
              <a:rPr lang="en" sz="1600" b="1" dirty="0">
                <a:solidFill>
                  <a:srgbClr val="595959"/>
                </a:solidFill>
                <a:latin typeface="Helvetica Neue"/>
                <a:ea typeface="Helvetica Neue"/>
                <a:cs typeface="Helvetica Neue"/>
                <a:sym typeface="Helvetica Neue"/>
              </a:rPr>
              <a:t>S</a:t>
            </a:r>
            <a:r>
              <a:rPr lang="en" sz="1600" dirty="0">
                <a:solidFill>
                  <a:srgbClr val="595959"/>
                </a:solidFill>
                <a:latin typeface="Helvetica Neue"/>
                <a:ea typeface="Helvetica Neue"/>
                <a:cs typeface="Helvetica Neue"/>
                <a:sym typeface="Helvetica Neue"/>
              </a:rPr>
              <a:t>ystem </a:t>
            </a:r>
            <a:br>
              <a:rPr lang="en" sz="1600" dirty="0">
                <a:solidFill>
                  <a:srgbClr val="595959"/>
                </a:solidFill>
                <a:latin typeface="Helvetica Neue"/>
                <a:ea typeface="Helvetica Neue"/>
                <a:cs typeface="Helvetica Neue"/>
                <a:sym typeface="Helvetica Neue"/>
              </a:rPr>
            </a:br>
            <a:r>
              <a:rPr lang="en" sz="1600" b="1" dirty="0">
                <a:solidFill>
                  <a:srgbClr val="595959"/>
                </a:solidFill>
                <a:latin typeface="Helvetica Neue"/>
                <a:ea typeface="Helvetica Neue"/>
                <a:cs typeface="Helvetica Neue"/>
                <a:sym typeface="Helvetica Neue"/>
              </a:rPr>
              <a:t>M</a:t>
            </a:r>
            <a:r>
              <a:rPr lang="en" sz="1600" dirty="0">
                <a:solidFill>
                  <a:srgbClr val="595959"/>
                </a:solidFill>
                <a:latin typeface="Helvetica Neue"/>
                <a:ea typeface="Helvetica Neue"/>
                <a:cs typeface="Helvetica Neue"/>
                <a:sym typeface="Helvetica Neue"/>
              </a:rPr>
              <a:t>odel e</a:t>
            </a:r>
            <a:r>
              <a:rPr lang="en" sz="1600" b="1" dirty="0">
                <a:solidFill>
                  <a:srgbClr val="595959"/>
                </a:solidFill>
                <a:latin typeface="Helvetica Neue"/>
                <a:ea typeface="Helvetica Neue"/>
                <a:cs typeface="Helvetica Neue"/>
                <a:sym typeface="Helvetica Neue"/>
              </a:rPr>
              <a:t>X</a:t>
            </a:r>
            <a:r>
              <a:rPr lang="en" sz="1600" dirty="0">
                <a:solidFill>
                  <a:srgbClr val="595959"/>
                </a:solidFill>
                <a:latin typeface="Helvetica Neue"/>
                <a:ea typeface="Helvetica Neue"/>
                <a:cs typeface="Helvetica Neue"/>
                <a:sym typeface="Helvetica Neue"/>
              </a:rPr>
              <a:t>ecutable (</a:t>
            </a:r>
            <a:r>
              <a:rPr lang="en" sz="1600" u="sng" dirty="0">
                <a:solidFill>
                  <a:schemeClr val="accent5"/>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ESMX</a:t>
            </a:r>
            <a:r>
              <a:rPr lang="en" sz="1600" dirty="0">
                <a:solidFill>
                  <a:srgbClr val="595959"/>
                </a:solidFill>
                <a:latin typeface="Helvetica Neue"/>
                <a:ea typeface="Helvetica Neue"/>
                <a:cs typeface="Helvetica Neue"/>
                <a:sym typeface="Helvetica Neue"/>
              </a:rPr>
              <a:t>)</a:t>
            </a:r>
            <a:endParaRPr sz="1600" dirty="0">
              <a:solidFill>
                <a:srgbClr val="595959"/>
              </a:solidFill>
              <a:latin typeface="Helvetica Neue"/>
              <a:ea typeface="Helvetica Neue"/>
              <a:cs typeface="Helvetica Neue"/>
              <a:sym typeface="Helvetica Neue"/>
            </a:endParaRPr>
          </a:p>
          <a:p>
            <a:pPr marL="457178" indent="-330184">
              <a:lnSpc>
                <a:spcPct val="115000"/>
              </a:lnSpc>
              <a:spcBef>
                <a:spcPts val="1000"/>
              </a:spcBef>
              <a:buClr>
                <a:srgbClr val="595959"/>
              </a:buClr>
              <a:buSzPts val="1600"/>
              <a:buFont typeface="Helvetica Neue"/>
              <a:buChar char="●"/>
            </a:pPr>
            <a:r>
              <a:rPr lang="en" sz="1600" dirty="0">
                <a:solidFill>
                  <a:schemeClr val="dk2"/>
                </a:solidFill>
                <a:latin typeface="Helvetica Neue"/>
                <a:ea typeface="Helvetica Neue"/>
                <a:cs typeface="Helvetica Neue"/>
                <a:sym typeface="Helvetica Neue"/>
              </a:rPr>
              <a:t>Aims to accelerate development of new </a:t>
            </a:r>
            <a:br>
              <a:rPr lang="en" sz="1600" dirty="0">
                <a:solidFill>
                  <a:schemeClr val="dk2"/>
                </a:solidFill>
                <a:latin typeface="Helvetica Neue"/>
                <a:ea typeface="Helvetica Neue"/>
                <a:cs typeface="Helvetica Neue"/>
                <a:sym typeface="Helvetica Neue"/>
              </a:rPr>
            </a:br>
            <a:r>
              <a:rPr lang="en" sz="1600" dirty="0">
                <a:solidFill>
                  <a:schemeClr val="dk2"/>
                </a:solidFill>
                <a:latin typeface="Helvetica Neue"/>
                <a:ea typeface="Helvetica Neue"/>
                <a:cs typeface="Helvetica Neue"/>
                <a:sym typeface="Helvetica Neue"/>
              </a:rPr>
              <a:t>NUOPC-based systems</a:t>
            </a:r>
            <a:endParaRPr sz="1600" dirty="0">
              <a:solidFill>
                <a:srgbClr val="595959"/>
              </a:solidFill>
              <a:latin typeface="Helvetica Neue"/>
              <a:ea typeface="Helvetica Neue"/>
              <a:cs typeface="Helvetica Neue"/>
              <a:sym typeface="Helvetica Neue"/>
            </a:endParaRPr>
          </a:p>
          <a:p>
            <a:pPr marL="457178" indent="-330184">
              <a:lnSpc>
                <a:spcPct val="115000"/>
              </a:lnSpc>
              <a:spcBef>
                <a:spcPts val="1000"/>
              </a:spcBef>
              <a:buClr>
                <a:srgbClr val="595959"/>
              </a:buClr>
              <a:buSzPts val="1600"/>
              <a:buFont typeface="Helvetica Neue"/>
              <a:buChar char="●"/>
            </a:pPr>
            <a:r>
              <a:rPr lang="en" sz="1600" dirty="0">
                <a:solidFill>
                  <a:srgbClr val="595959"/>
                </a:solidFill>
                <a:latin typeface="Helvetica Neue"/>
                <a:ea typeface="Helvetica Neue"/>
                <a:cs typeface="Helvetica Neue"/>
                <a:sym typeface="Helvetica Neue"/>
              </a:rPr>
              <a:t>The ESMF 8.5.0 (targeted for end of July 2023) </a:t>
            </a:r>
            <a:br>
              <a:rPr lang="en" sz="1600" dirty="0">
                <a:solidFill>
                  <a:srgbClr val="595959"/>
                </a:solidFill>
                <a:latin typeface="Helvetica Neue"/>
                <a:ea typeface="Helvetica Neue"/>
                <a:cs typeface="Helvetica Neue"/>
                <a:sym typeface="Helvetica Neue"/>
              </a:rPr>
            </a:br>
            <a:r>
              <a:rPr lang="en" sz="1600" dirty="0">
                <a:solidFill>
                  <a:srgbClr val="595959"/>
                </a:solidFill>
                <a:latin typeface="Helvetica Neue"/>
                <a:ea typeface="Helvetica Neue"/>
                <a:cs typeface="Helvetica Neue"/>
                <a:sym typeface="Helvetica Neue"/>
              </a:rPr>
              <a:t>will have improved version of ESMX driver</a:t>
            </a:r>
            <a:endParaRPr sz="1600" dirty="0">
              <a:solidFill>
                <a:srgbClr val="595959"/>
              </a:solidFill>
              <a:latin typeface="Helvetica Neue"/>
              <a:ea typeface="Helvetica Neue"/>
              <a:cs typeface="Helvetica Neue"/>
              <a:sym typeface="Helvetica Neue"/>
            </a:endParaRPr>
          </a:p>
          <a:p>
            <a:pPr marL="914354" lvl="1" indent="-330184">
              <a:lnSpc>
                <a:spcPct val="115000"/>
              </a:lnSpc>
              <a:spcBef>
                <a:spcPts val="1000"/>
              </a:spcBef>
              <a:buClr>
                <a:srgbClr val="595959"/>
              </a:buClr>
              <a:buSzPts val="1600"/>
              <a:buFont typeface="Helvetica Neue"/>
              <a:buChar char="○"/>
            </a:pPr>
            <a:r>
              <a:rPr lang="en" sz="1600" dirty="0">
                <a:solidFill>
                  <a:srgbClr val="595959"/>
                </a:solidFill>
                <a:latin typeface="Helvetica Neue"/>
                <a:ea typeface="Helvetica Neue"/>
                <a:cs typeface="Helvetica Neue"/>
                <a:sym typeface="Helvetica Neue"/>
              </a:rPr>
              <a:t>It uses YAML based configuration files </a:t>
            </a:r>
            <a:br>
              <a:rPr lang="en" sz="1600" dirty="0">
                <a:solidFill>
                  <a:srgbClr val="595959"/>
                </a:solidFill>
                <a:latin typeface="Helvetica Neue"/>
                <a:ea typeface="Helvetica Neue"/>
                <a:cs typeface="Helvetica Neue"/>
                <a:sym typeface="Helvetica Neue"/>
              </a:rPr>
            </a:br>
            <a:r>
              <a:rPr lang="en" sz="1600" dirty="0">
                <a:solidFill>
                  <a:srgbClr val="595959"/>
                </a:solidFill>
                <a:latin typeface="Helvetica Neue"/>
                <a:ea typeface="Helvetica Neue"/>
                <a:cs typeface="Helvetica Neue"/>
                <a:sym typeface="Helvetica Neue"/>
              </a:rPr>
              <a:t>for build (</a:t>
            </a:r>
            <a:r>
              <a:rPr lang="en" sz="1600" i="1" dirty="0">
                <a:solidFill>
                  <a:srgbClr val="595959"/>
                </a:solidFill>
                <a:latin typeface="Helvetica Neue"/>
                <a:ea typeface="Helvetica Neue"/>
                <a:cs typeface="Helvetica Neue"/>
                <a:sym typeface="Helvetica Neue"/>
              </a:rPr>
              <a:t>ESMX_Builder</a:t>
            </a:r>
            <a:r>
              <a:rPr lang="en" sz="1600" dirty="0">
                <a:solidFill>
                  <a:srgbClr val="595959"/>
                </a:solidFill>
                <a:latin typeface="Helvetica Neue"/>
                <a:ea typeface="Helvetica Neue"/>
                <a:cs typeface="Helvetica Neue"/>
                <a:sym typeface="Helvetica Neue"/>
              </a:rPr>
              <a:t>) and run</a:t>
            </a:r>
            <a:endParaRPr sz="1600" dirty="0">
              <a:solidFill>
                <a:srgbClr val="595959"/>
              </a:solidFill>
              <a:latin typeface="Helvetica Neue"/>
              <a:ea typeface="Helvetica Neue"/>
              <a:cs typeface="Helvetica Neue"/>
              <a:sym typeface="Helvetica Neue"/>
            </a:endParaRPr>
          </a:p>
          <a:p>
            <a:pPr marL="457178" indent="-330184">
              <a:lnSpc>
                <a:spcPct val="115000"/>
              </a:lnSpc>
              <a:spcBef>
                <a:spcPts val="1000"/>
              </a:spcBef>
              <a:spcAft>
                <a:spcPts val="1000"/>
              </a:spcAft>
              <a:buClr>
                <a:srgbClr val="595959"/>
              </a:buClr>
              <a:buSzPts val="1600"/>
              <a:buFont typeface="Helvetica Neue"/>
              <a:buChar char="●"/>
            </a:pPr>
            <a:r>
              <a:rPr lang="en" sz="1600" dirty="0">
                <a:solidFill>
                  <a:srgbClr val="595959"/>
                </a:solidFill>
                <a:latin typeface="Helvetica Neue"/>
                <a:ea typeface="Helvetica Neue"/>
                <a:cs typeface="Helvetica Neue"/>
                <a:sym typeface="Helvetica Neue"/>
              </a:rPr>
              <a:t>The UFS-Coastal build system will be restructured to replace existing UFS NUOPC driver with new generic driver implementation </a:t>
            </a:r>
            <a:endParaRPr sz="1600" dirty="0">
              <a:solidFill>
                <a:srgbClr val="595959"/>
              </a:solidFill>
              <a:latin typeface="Helvetica Neue"/>
              <a:ea typeface="Helvetica Neue"/>
              <a:cs typeface="Helvetica Neue"/>
              <a:sym typeface="Helvetica Neue"/>
            </a:endParaRPr>
          </a:p>
        </p:txBody>
      </p:sp>
      <p:sp>
        <p:nvSpPr>
          <p:cNvPr id="9" name="Google Shape;111;p21">
            <a:extLst>
              <a:ext uri="{FF2B5EF4-FFF2-40B4-BE49-F238E27FC236}">
                <a16:creationId xmlns:a16="http://schemas.microsoft.com/office/drawing/2014/main" id="{70E810AB-0FA0-D2CC-D661-2B5A05B2BE8A}"/>
              </a:ext>
            </a:extLst>
          </p:cNvPr>
          <p:cNvSpPr/>
          <p:nvPr/>
        </p:nvSpPr>
        <p:spPr>
          <a:xfrm>
            <a:off x="5427151" y="960203"/>
            <a:ext cx="3594000" cy="2593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application:</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disable_comps: ESMX_Data</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link_paths: /home/runner/.spack-ci/view/lib </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link_libraries: piof</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components:</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datm:</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build_type: none</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install_prefix: /test/app/cdeps/install</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libraries: datm dshr streams cdeps_share</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fort_module: cdeps_datm_comp.mod</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noahmp:</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build_type: none</a:t>
            </a:r>
            <a:endParaRPr sz="1000" dirty="0">
              <a:solidFill>
                <a:schemeClr val="dk1"/>
              </a:solidFill>
              <a:latin typeface="Source Code Pro"/>
              <a:ea typeface="Source Code Pro"/>
              <a:cs typeface="Source Code Pro"/>
              <a:sym typeface="Source Code Pro"/>
            </a:endParaRPr>
          </a:p>
          <a:p>
            <a:pPr>
              <a:lnSpc>
                <a:spcPct val="115000"/>
              </a:lnSpc>
              <a:buClr>
                <a:schemeClr val="dk1"/>
              </a:buClr>
              <a:buSzPts val="1100"/>
            </a:pPr>
            <a:r>
              <a:rPr lang="en" sz="1000" dirty="0">
                <a:solidFill>
                  <a:schemeClr val="dk1"/>
                </a:solidFill>
                <a:latin typeface="Source Code Pro"/>
                <a:ea typeface="Source Code Pro"/>
                <a:cs typeface="Source Code Pro"/>
                <a:sym typeface="Source Code Pro"/>
              </a:rPr>
              <a:t>    install_prefix: /test/app/noahmp/install</a:t>
            </a:r>
            <a:endParaRPr sz="1000" dirty="0">
              <a:solidFill>
                <a:schemeClr val="dk1"/>
              </a:solidFill>
              <a:latin typeface="Source Code Pro"/>
              <a:ea typeface="Source Code Pro"/>
              <a:cs typeface="Source Code Pro"/>
              <a:sym typeface="Source Code Pro"/>
            </a:endParaRPr>
          </a:p>
          <a:p>
            <a:pPr>
              <a:lnSpc>
                <a:spcPct val="115000"/>
              </a:lnSpc>
            </a:pPr>
            <a:r>
              <a:rPr lang="en" sz="1000" dirty="0">
                <a:solidFill>
                  <a:schemeClr val="dk1"/>
                </a:solidFill>
                <a:latin typeface="Source Code Pro"/>
                <a:ea typeface="Source Code Pro"/>
                <a:cs typeface="Source Code Pro"/>
                <a:sym typeface="Source Code Pro"/>
              </a:rPr>
              <a:t>    fort_module: lnd_comp_nuopc.mod</a:t>
            </a:r>
            <a:endParaRPr sz="1000" dirty="0">
              <a:latin typeface="Source Code Pro"/>
              <a:ea typeface="Source Code Pro"/>
              <a:cs typeface="Source Code Pro"/>
              <a:sym typeface="Source Code Pro"/>
            </a:endParaRPr>
          </a:p>
        </p:txBody>
      </p:sp>
      <p:sp>
        <p:nvSpPr>
          <p:cNvPr id="13" name="Google Shape;113;p21">
            <a:extLst>
              <a:ext uri="{FF2B5EF4-FFF2-40B4-BE49-F238E27FC236}">
                <a16:creationId xmlns:a16="http://schemas.microsoft.com/office/drawing/2014/main" id="{5843AE54-D7E5-4D40-0EB1-B93B874E9D68}"/>
              </a:ext>
            </a:extLst>
          </p:cNvPr>
          <p:cNvSpPr txBox="1"/>
          <p:nvPr/>
        </p:nvSpPr>
        <p:spPr>
          <a:xfrm>
            <a:off x="7374423" y="685980"/>
            <a:ext cx="1755900" cy="379304"/>
          </a:xfrm>
          <a:prstGeom prst="rect">
            <a:avLst/>
          </a:prstGeom>
          <a:noFill/>
          <a:ln>
            <a:noFill/>
          </a:ln>
        </p:spPr>
        <p:txBody>
          <a:bodyPr spcFirstLastPara="1" wrap="square" lIns="91425" tIns="91425" rIns="91425" bIns="91425" anchor="t" anchorCtr="0">
            <a:spAutoFit/>
          </a:bodyPr>
          <a:lstStyle/>
          <a:p>
            <a:pPr algn="r">
              <a:lnSpc>
                <a:spcPct val="115000"/>
              </a:lnSpc>
            </a:pPr>
            <a:r>
              <a:rPr lang="en" sz="1100" b="1">
                <a:solidFill>
                  <a:srgbClr val="FF0000"/>
                </a:solidFill>
                <a:latin typeface="Helvetica Neue"/>
                <a:ea typeface="Helvetica Neue"/>
                <a:cs typeface="Helvetica Neue"/>
                <a:sym typeface="Helvetica Neue"/>
              </a:rPr>
              <a:t>Example: DATM+LND</a:t>
            </a:r>
            <a:endParaRPr sz="1100" b="1" dirty="0">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7615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UFS-Coastal: Testing NUOPC Components</a:t>
            </a:r>
            <a:endParaRPr lang="en-US" dirty="0"/>
          </a:p>
        </p:txBody>
      </p:sp>
      <p:sp>
        <p:nvSpPr>
          <p:cNvPr id="40" name="Google Shape;120;p22">
            <a:extLst>
              <a:ext uri="{FF2B5EF4-FFF2-40B4-BE49-F238E27FC236}">
                <a16:creationId xmlns:a16="http://schemas.microsoft.com/office/drawing/2014/main" id="{03215213-D428-B738-AEC4-480E381A974E}"/>
              </a:ext>
            </a:extLst>
          </p:cNvPr>
          <p:cNvSpPr txBox="1"/>
          <p:nvPr/>
        </p:nvSpPr>
        <p:spPr>
          <a:xfrm>
            <a:off x="182880" y="466273"/>
            <a:ext cx="8595360" cy="4044900"/>
          </a:xfrm>
          <a:prstGeom prst="rect">
            <a:avLst/>
          </a:prstGeom>
          <a:noFill/>
          <a:ln>
            <a:noFill/>
          </a:ln>
        </p:spPr>
        <p:txBody>
          <a:bodyPr spcFirstLastPara="1" wrap="square" lIns="91425" tIns="91425" rIns="91425" bIns="91425" anchor="t" anchorCtr="0">
            <a:normAutofit/>
          </a:bodyPr>
          <a:lstStyle/>
          <a:p>
            <a:pPr marL="457178" indent="-330184">
              <a:lnSpc>
                <a:spcPct val="115000"/>
              </a:lnSpc>
              <a:spcAft>
                <a:spcPts val="1000"/>
              </a:spcAft>
              <a:buClr>
                <a:srgbClr val="595959"/>
              </a:buClr>
              <a:buSzPts val="1600"/>
              <a:buFont typeface="Helvetica Neue"/>
              <a:buChar char="●"/>
            </a:pPr>
            <a:r>
              <a:rPr lang="en" sz="1600" dirty="0">
                <a:solidFill>
                  <a:srgbClr val="595959"/>
                </a:solidFill>
                <a:latin typeface="Helvetica Neue"/>
                <a:ea typeface="Helvetica Neue"/>
                <a:cs typeface="Helvetica Neue"/>
                <a:sym typeface="Helvetica Neue"/>
              </a:rPr>
              <a:t>New hierarchical testing capability for NUOPC components: </a:t>
            </a:r>
            <a:r>
              <a:rPr lang="en" sz="1600" u="sng" dirty="0">
                <a:solidFill>
                  <a:schemeClr val="hlink"/>
                </a:solidFill>
                <a:latin typeface="Helvetica Neue"/>
                <a:ea typeface="Helvetica Neue"/>
                <a:cs typeface="Helvetica Neue"/>
                <a:sym typeface="Helvetica Neue"/>
                <a:hlinkClick r:id="rId3"/>
              </a:rPr>
              <a:t>nuopc-comp-testing</a:t>
            </a:r>
            <a:endParaRPr sz="1600" dirty="0">
              <a:solidFill>
                <a:srgbClr val="595959"/>
              </a:solidFill>
              <a:latin typeface="Helvetica Neue"/>
              <a:ea typeface="Helvetica Neue"/>
              <a:cs typeface="Helvetica Neue"/>
              <a:sym typeface="Helvetica Neue"/>
            </a:endParaRPr>
          </a:p>
        </p:txBody>
      </p:sp>
      <p:sp>
        <p:nvSpPr>
          <p:cNvPr id="41" name="Google Shape;121;p22">
            <a:extLst>
              <a:ext uri="{FF2B5EF4-FFF2-40B4-BE49-F238E27FC236}">
                <a16:creationId xmlns:a16="http://schemas.microsoft.com/office/drawing/2014/main" id="{44C03164-0893-FB32-004E-7C91FC2B766D}"/>
              </a:ext>
            </a:extLst>
          </p:cNvPr>
          <p:cNvSpPr txBox="1"/>
          <p:nvPr/>
        </p:nvSpPr>
        <p:spPr>
          <a:xfrm>
            <a:off x="7315201" y="1025011"/>
            <a:ext cx="1554480" cy="866874"/>
          </a:xfrm>
          <a:prstGeom prst="rect">
            <a:avLst/>
          </a:prstGeom>
          <a:noFill/>
          <a:ln>
            <a:noFill/>
          </a:ln>
        </p:spPr>
        <p:txBody>
          <a:bodyPr spcFirstLastPara="1" wrap="square" lIns="91425" tIns="91425" rIns="91425" bIns="91425" anchor="t" anchorCtr="0">
            <a:spAutoFit/>
          </a:bodyPr>
          <a:lstStyle/>
          <a:p>
            <a:pPr>
              <a:spcAft>
                <a:spcPts val="1000"/>
              </a:spcAft>
            </a:pPr>
            <a:r>
              <a:rPr lang="en" dirty="0">
                <a:solidFill>
                  <a:schemeClr val="dk2"/>
                </a:solidFill>
                <a:latin typeface="Helvetica Neue"/>
                <a:ea typeface="Helvetica Neue"/>
                <a:cs typeface="Helvetica Neue"/>
                <a:sym typeface="Helvetica Neue"/>
              </a:rPr>
              <a:t>DATM+LND example</a:t>
            </a:r>
            <a:endParaRPr dirty="0">
              <a:solidFill>
                <a:schemeClr val="dk2"/>
              </a:solidFill>
              <a:latin typeface="Helvetica Neue"/>
              <a:ea typeface="Helvetica Neue"/>
              <a:cs typeface="Helvetica Neue"/>
              <a:sym typeface="Helvetica Neue"/>
            </a:endParaRPr>
          </a:p>
        </p:txBody>
      </p:sp>
      <p:grpSp>
        <p:nvGrpSpPr>
          <p:cNvPr id="42" name="Google Shape;122;p22">
            <a:extLst>
              <a:ext uri="{FF2B5EF4-FFF2-40B4-BE49-F238E27FC236}">
                <a16:creationId xmlns:a16="http://schemas.microsoft.com/office/drawing/2014/main" id="{5DE6FF64-61D5-1826-46AE-EF073D020269}"/>
              </a:ext>
            </a:extLst>
          </p:cNvPr>
          <p:cNvGrpSpPr/>
          <p:nvPr/>
        </p:nvGrpSpPr>
        <p:grpSpPr>
          <a:xfrm>
            <a:off x="2783011" y="772775"/>
            <a:ext cx="4268701" cy="3927809"/>
            <a:chOff x="4753449" y="1243128"/>
            <a:chExt cx="4268701" cy="3927808"/>
          </a:xfrm>
        </p:grpSpPr>
        <p:sp>
          <p:nvSpPr>
            <p:cNvPr id="43" name="Google Shape;123;p22">
              <a:extLst>
                <a:ext uri="{FF2B5EF4-FFF2-40B4-BE49-F238E27FC236}">
                  <a16:creationId xmlns:a16="http://schemas.microsoft.com/office/drawing/2014/main" id="{05E74B41-C3C1-325F-3183-5BD5CE06E57A}"/>
                </a:ext>
              </a:extLst>
            </p:cNvPr>
            <p:cNvSpPr/>
            <p:nvPr/>
          </p:nvSpPr>
          <p:spPr>
            <a:xfrm>
              <a:off x="4753450" y="1472418"/>
              <a:ext cx="4268700" cy="3639300"/>
            </a:xfrm>
            <a:prstGeom prst="roundRect">
              <a:avLst>
                <a:gd name="adj" fmla="val 512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4" name="Google Shape;124;p22">
              <a:extLst>
                <a:ext uri="{FF2B5EF4-FFF2-40B4-BE49-F238E27FC236}">
                  <a16:creationId xmlns:a16="http://schemas.microsoft.com/office/drawing/2014/main" id="{8C1BDC4A-3CDF-291A-4C02-78EE0D1C1FD5}"/>
                </a:ext>
              </a:extLst>
            </p:cNvPr>
            <p:cNvSpPr/>
            <p:nvPr/>
          </p:nvSpPr>
          <p:spPr>
            <a:xfrm>
              <a:off x="4805975" y="1533450"/>
              <a:ext cx="2014500" cy="2431800"/>
            </a:xfrm>
            <a:prstGeom prst="roundRect">
              <a:avLst>
                <a:gd name="adj" fmla="val 5127"/>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dirty="0"/>
            </a:p>
          </p:txBody>
        </p:sp>
        <p:pic>
          <p:nvPicPr>
            <p:cNvPr id="45" name="Google Shape;125;p22">
              <a:extLst>
                <a:ext uri="{FF2B5EF4-FFF2-40B4-BE49-F238E27FC236}">
                  <a16:creationId xmlns:a16="http://schemas.microsoft.com/office/drawing/2014/main" id="{D3BEABC9-7DA2-6AF1-AFD9-89B3CC95B1DF}"/>
                </a:ext>
              </a:extLst>
            </p:cNvPr>
            <p:cNvPicPr preferRelativeResize="0"/>
            <p:nvPr/>
          </p:nvPicPr>
          <p:blipFill rotWithShape="1">
            <a:blip r:embed="rId4">
              <a:alphaModFix/>
            </a:blip>
            <a:srcRect/>
            <a:stretch/>
          </p:blipFill>
          <p:spPr>
            <a:xfrm>
              <a:off x="5275750" y="2884912"/>
              <a:ext cx="830403" cy="467099"/>
            </a:xfrm>
            <a:prstGeom prst="rect">
              <a:avLst/>
            </a:prstGeom>
            <a:noFill/>
            <a:ln>
              <a:noFill/>
            </a:ln>
          </p:spPr>
        </p:pic>
        <p:sp>
          <p:nvSpPr>
            <p:cNvPr id="46" name="Google Shape;126;p22">
              <a:extLst>
                <a:ext uri="{FF2B5EF4-FFF2-40B4-BE49-F238E27FC236}">
                  <a16:creationId xmlns:a16="http://schemas.microsoft.com/office/drawing/2014/main" id="{6CD9A5D3-86EB-D2CD-A8AA-5785471C2BCF}"/>
                </a:ext>
              </a:extLst>
            </p:cNvPr>
            <p:cNvSpPr txBox="1"/>
            <p:nvPr/>
          </p:nvSpPr>
          <p:spPr>
            <a:xfrm>
              <a:off x="4865810" y="3267590"/>
              <a:ext cx="1650300" cy="814552"/>
            </a:xfrm>
            <a:prstGeom prst="rect">
              <a:avLst/>
            </a:prstGeom>
            <a:noFill/>
            <a:ln>
              <a:noFill/>
            </a:ln>
          </p:spPr>
          <p:txBody>
            <a:bodyPr spcFirstLastPara="1" wrap="square" lIns="91425" tIns="91425" rIns="91425" bIns="91425" anchor="t" anchorCtr="0">
              <a:spAutoFit/>
            </a:bodyPr>
            <a:lstStyle/>
            <a:p>
              <a:pPr algn="ctr">
                <a:lnSpc>
                  <a:spcPct val="115000"/>
                </a:lnSpc>
                <a:spcBef>
                  <a:spcPts val="640"/>
                </a:spcBef>
                <a:spcAft>
                  <a:spcPts val="1000"/>
                </a:spcAft>
              </a:pPr>
              <a:r>
                <a:rPr lang="en" sz="1200" b="1">
                  <a:solidFill>
                    <a:srgbClr val="0000FF"/>
                  </a:solidFill>
                </a:rPr>
                <a:t>nuopc-comp-testing</a:t>
              </a:r>
              <a:br>
                <a:rPr lang="en" sz="1200" b="1">
                  <a:solidFill>
                    <a:srgbClr val="0000FF"/>
                  </a:solidFill>
                </a:rPr>
              </a:br>
              <a:r>
                <a:rPr lang="en" sz="1200" b="1">
                  <a:solidFill>
                    <a:srgbClr val="0000FF"/>
                  </a:solidFill>
                </a:rPr>
                <a:t>repository</a:t>
              </a:r>
              <a:endParaRPr b="1" dirty="0">
                <a:solidFill>
                  <a:srgbClr val="0000FF"/>
                </a:solidFill>
              </a:endParaRPr>
            </a:p>
          </p:txBody>
        </p:sp>
        <p:sp>
          <p:nvSpPr>
            <p:cNvPr id="47" name="Google Shape;127;p22">
              <a:extLst>
                <a:ext uri="{FF2B5EF4-FFF2-40B4-BE49-F238E27FC236}">
                  <a16:creationId xmlns:a16="http://schemas.microsoft.com/office/drawing/2014/main" id="{F932989E-A595-F546-2E7B-2E5B7818779F}"/>
                </a:ext>
              </a:extLst>
            </p:cNvPr>
            <p:cNvSpPr/>
            <p:nvPr/>
          </p:nvSpPr>
          <p:spPr>
            <a:xfrm>
              <a:off x="4921150" y="1599099"/>
              <a:ext cx="1539600" cy="1038300"/>
            </a:xfrm>
            <a:prstGeom prst="roundRect">
              <a:avLst>
                <a:gd name="adj" fmla="val 16667"/>
              </a:avLst>
            </a:prstGeom>
            <a:noFill/>
            <a:ln w="9525" cap="flat" cmpd="sng">
              <a:solidFill>
                <a:srgbClr val="595959"/>
              </a:solidFill>
              <a:prstDash val="dash"/>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Arial"/>
                <a:ea typeface="Arial"/>
                <a:cs typeface="Arial"/>
                <a:sym typeface="Arial"/>
              </a:endParaRPr>
            </a:p>
          </p:txBody>
        </p:sp>
        <p:pic>
          <p:nvPicPr>
            <p:cNvPr id="48" name="Google Shape;128;p22">
              <a:extLst>
                <a:ext uri="{FF2B5EF4-FFF2-40B4-BE49-F238E27FC236}">
                  <a16:creationId xmlns:a16="http://schemas.microsoft.com/office/drawing/2014/main" id="{AF05DF6C-C0F4-220A-8F35-E36E914834C9}"/>
                </a:ext>
              </a:extLst>
            </p:cNvPr>
            <p:cNvPicPr preferRelativeResize="0"/>
            <p:nvPr/>
          </p:nvPicPr>
          <p:blipFill rotWithShape="1">
            <a:blip r:embed="rId4">
              <a:alphaModFix/>
            </a:blip>
            <a:srcRect/>
            <a:stretch/>
          </p:blipFill>
          <p:spPr>
            <a:xfrm>
              <a:off x="5275750" y="1650462"/>
              <a:ext cx="830403" cy="467099"/>
            </a:xfrm>
            <a:prstGeom prst="rect">
              <a:avLst/>
            </a:prstGeom>
            <a:noFill/>
            <a:ln>
              <a:noFill/>
            </a:ln>
          </p:spPr>
        </p:pic>
        <p:sp>
          <p:nvSpPr>
            <p:cNvPr id="49" name="Google Shape;129;p22">
              <a:extLst>
                <a:ext uri="{FF2B5EF4-FFF2-40B4-BE49-F238E27FC236}">
                  <a16:creationId xmlns:a16="http://schemas.microsoft.com/office/drawing/2014/main" id="{33C1717C-E0C1-8B24-D988-D7DD7C989617}"/>
                </a:ext>
              </a:extLst>
            </p:cNvPr>
            <p:cNvSpPr txBox="1"/>
            <p:nvPr/>
          </p:nvSpPr>
          <p:spPr>
            <a:xfrm>
              <a:off x="4753449" y="2104936"/>
              <a:ext cx="1875000" cy="814552"/>
            </a:xfrm>
            <a:prstGeom prst="rect">
              <a:avLst/>
            </a:prstGeom>
            <a:noFill/>
            <a:ln>
              <a:noFill/>
            </a:ln>
          </p:spPr>
          <p:txBody>
            <a:bodyPr spcFirstLastPara="1" wrap="square" lIns="91425" tIns="91425" rIns="91425" bIns="91425" anchor="t" anchorCtr="0">
              <a:spAutoFit/>
            </a:bodyPr>
            <a:lstStyle/>
            <a:p>
              <a:pPr algn="ctr">
                <a:lnSpc>
                  <a:spcPct val="115000"/>
                </a:lnSpc>
                <a:spcBef>
                  <a:spcPts val="640"/>
                </a:spcBef>
                <a:spcAft>
                  <a:spcPts val="1000"/>
                </a:spcAft>
              </a:pPr>
              <a:r>
                <a:rPr lang="en" sz="1200" b="1" dirty="0">
                  <a:solidFill>
                    <a:srgbClr val="0000FF"/>
                  </a:solidFill>
                </a:rPr>
                <a:t>NOAA-EMC/noahmp</a:t>
              </a:r>
              <a:br>
                <a:rPr lang="en" sz="1200" b="1" dirty="0">
                  <a:solidFill>
                    <a:srgbClr val="0000FF"/>
                  </a:solidFill>
                </a:rPr>
              </a:br>
              <a:r>
                <a:rPr lang="en" sz="1200" b="1" dirty="0">
                  <a:solidFill>
                    <a:srgbClr val="0000FF"/>
                  </a:solidFill>
                </a:rPr>
                <a:t>repository</a:t>
              </a:r>
              <a:endParaRPr b="1" dirty="0">
                <a:solidFill>
                  <a:srgbClr val="0000FF"/>
                </a:solidFill>
              </a:endParaRPr>
            </a:p>
          </p:txBody>
        </p:sp>
        <p:sp>
          <p:nvSpPr>
            <p:cNvPr id="50" name="Google Shape;130;p22">
              <a:extLst>
                <a:ext uri="{FF2B5EF4-FFF2-40B4-BE49-F238E27FC236}">
                  <a16:creationId xmlns:a16="http://schemas.microsoft.com/office/drawing/2014/main" id="{2C5FF41B-9DC8-C501-59F1-C9AAF721DAE2}"/>
                </a:ext>
              </a:extLst>
            </p:cNvPr>
            <p:cNvSpPr/>
            <p:nvPr/>
          </p:nvSpPr>
          <p:spPr>
            <a:xfrm>
              <a:off x="6951300" y="1533450"/>
              <a:ext cx="2014500" cy="359400"/>
            </a:xfrm>
            <a:prstGeom prst="roundRect">
              <a:avLst>
                <a:gd name="adj" fmla="val 16667"/>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900"/>
              </a:pPr>
              <a:r>
                <a:rPr lang="en" sz="900"/>
                <a:t>Install core development tools</a:t>
              </a:r>
              <a:br>
                <a:rPr lang="en" sz="900"/>
              </a:br>
              <a:r>
                <a:rPr lang="en" sz="900"/>
                <a:t>(apt-get install)</a:t>
              </a:r>
              <a:endParaRPr sz="900" dirty="0">
                <a:solidFill>
                  <a:srgbClr val="000000"/>
                </a:solidFill>
                <a:latin typeface="Arial"/>
                <a:ea typeface="Arial"/>
                <a:cs typeface="Arial"/>
                <a:sym typeface="Arial"/>
              </a:endParaRPr>
            </a:p>
          </p:txBody>
        </p:sp>
        <p:sp>
          <p:nvSpPr>
            <p:cNvPr id="51" name="Google Shape;131;p22">
              <a:extLst>
                <a:ext uri="{FF2B5EF4-FFF2-40B4-BE49-F238E27FC236}">
                  <a16:creationId xmlns:a16="http://schemas.microsoft.com/office/drawing/2014/main" id="{E11537D6-05E1-EBAB-7E24-DC4AC028175E}"/>
                </a:ext>
              </a:extLst>
            </p:cNvPr>
            <p:cNvSpPr/>
            <p:nvPr/>
          </p:nvSpPr>
          <p:spPr>
            <a:xfrm>
              <a:off x="6951300" y="1990050"/>
              <a:ext cx="2014500" cy="359400"/>
            </a:xfrm>
            <a:prstGeom prst="roundRect">
              <a:avLst>
                <a:gd name="adj" fmla="val 16667"/>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900"/>
              </a:pPr>
              <a:r>
                <a:rPr lang="en" sz="900"/>
                <a:t>Install dependencies *</a:t>
              </a:r>
              <a:br>
                <a:rPr lang="en" sz="900"/>
              </a:br>
              <a:r>
                <a:rPr lang="en" sz="900"/>
                <a:t>(</a:t>
              </a:r>
              <a:r>
                <a:rPr lang="en" sz="900" u="sng">
                  <a:solidFill>
                    <a:srgbClr val="0097A7"/>
                  </a:solidFill>
                  <a:hlinkClick r:id="rId5">
                    <a:extLst>
                      <a:ext uri="{A12FA001-AC4F-418D-AE19-62706E023703}">
                        <ahyp:hlinkClr xmlns:ahyp="http://schemas.microsoft.com/office/drawing/2018/hyperlinkcolor" val="tx"/>
                      </a:ext>
                    </a:extLst>
                  </a:hlinkClick>
                </a:rPr>
                <a:t>Spack</a:t>
              </a:r>
              <a:r>
                <a:rPr lang="en" sz="900"/>
                <a:t>)</a:t>
              </a:r>
              <a:endParaRPr sz="900" dirty="0">
                <a:solidFill>
                  <a:srgbClr val="000000"/>
                </a:solidFill>
                <a:latin typeface="Arial"/>
                <a:ea typeface="Arial"/>
                <a:cs typeface="Arial"/>
                <a:sym typeface="Arial"/>
              </a:endParaRPr>
            </a:p>
          </p:txBody>
        </p:sp>
        <p:sp>
          <p:nvSpPr>
            <p:cNvPr id="52" name="Google Shape;132;p22">
              <a:extLst>
                <a:ext uri="{FF2B5EF4-FFF2-40B4-BE49-F238E27FC236}">
                  <a16:creationId xmlns:a16="http://schemas.microsoft.com/office/drawing/2014/main" id="{0D5717F7-E101-BB8A-BFAF-D3F18CD30CF6}"/>
                </a:ext>
              </a:extLst>
            </p:cNvPr>
            <p:cNvSpPr/>
            <p:nvPr/>
          </p:nvSpPr>
          <p:spPr>
            <a:xfrm>
              <a:off x="6951300" y="2446650"/>
              <a:ext cx="2014500" cy="359400"/>
            </a:xfrm>
            <a:prstGeom prst="roundRect">
              <a:avLst>
                <a:gd name="adj" fmla="val 16667"/>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900"/>
              </a:pPr>
              <a:r>
                <a:rPr lang="en" sz="900"/>
                <a:t>Install CDEPS data components (i.e. DATM)</a:t>
              </a:r>
              <a:endParaRPr sz="900" dirty="0">
                <a:solidFill>
                  <a:srgbClr val="000000"/>
                </a:solidFill>
                <a:latin typeface="Arial"/>
                <a:ea typeface="Arial"/>
                <a:cs typeface="Arial"/>
                <a:sym typeface="Arial"/>
              </a:endParaRPr>
            </a:p>
          </p:txBody>
        </p:sp>
        <p:sp>
          <p:nvSpPr>
            <p:cNvPr id="53" name="Google Shape;133;p22">
              <a:extLst>
                <a:ext uri="{FF2B5EF4-FFF2-40B4-BE49-F238E27FC236}">
                  <a16:creationId xmlns:a16="http://schemas.microsoft.com/office/drawing/2014/main" id="{14700E3B-C0CA-6BAF-CCCC-A00756F7CDF5}"/>
                </a:ext>
              </a:extLst>
            </p:cNvPr>
            <p:cNvSpPr/>
            <p:nvPr/>
          </p:nvSpPr>
          <p:spPr>
            <a:xfrm>
              <a:off x="6951300" y="2903250"/>
              <a:ext cx="2014500" cy="359400"/>
            </a:xfrm>
            <a:prstGeom prst="roundRect">
              <a:avLst>
                <a:gd name="adj" fmla="val 16667"/>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900"/>
              </a:pPr>
              <a:r>
                <a:rPr lang="en" sz="900"/>
                <a:t>Install model component that needs to be tested (i.e. Noah-MP)</a:t>
              </a:r>
              <a:endParaRPr sz="900" dirty="0">
                <a:solidFill>
                  <a:srgbClr val="000000"/>
                </a:solidFill>
                <a:latin typeface="Arial"/>
                <a:ea typeface="Arial"/>
                <a:cs typeface="Arial"/>
                <a:sym typeface="Arial"/>
              </a:endParaRPr>
            </a:p>
          </p:txBody>
        </p:sp>
        <p:grpSp>
          <p:nvGrpSpPr>
            <p:cNvPr id="54" name="Google Shape;134;p22">
              <a:extLst>
                <a:ext uri="{FF2B5EF4-FFF2-40B4-BE49-F238E27FC236}">
                  <a16:creationId xmlns:a16="http://schemas.microsoft.com/office/drawing/2014/main" id="{70CF8CE3-FEDC-B8C6-FB88-305493BB5BF2}"/>
                </a:ext>
              </a:extLst>
            </p:cNvPr>
            <p:cNvGrpSpPr/>
            <p:nvPr/>
          </p:nvGrpSpPr>
          <p:grpSpPr>
            <a:xfrm>
              <a:off x="6951300" y="3816450"/>
              <a:ext cx="2014500" cy="1141800"/>
              <a:chOff x="6951300" y="3359850"/>
              <a:chExt cx="2014500" cy="1141800"/>
            </a:xfrm>
          </p:grpSpPr>
          <p:sp>
            <p:nvSpPr>
              <p:cNvPr id="71" name="Google Shape;135;p22">
                <a:extLst>
                  <a:ext uri="{FF2B5EF4-FFF2-40B4-BE49-F238E27FC236}">
                    <a16:creationId xmlns:a16="http://schemas.microsoft.com/office/drawing/2014/main" id="{03C6A83C-0845-53C4-EB5D-D3A689311224}"/>
                  </a:ext>
                </a:extLst>
              </p:cNvPr>
              <p:cNvSpPr/>
              <p:nvPr/>
            </p:nvSpPr>
            <p:spPr>
              <a:xfrm>
                <a:off x="6951300" y="3359850"/>
                <a:ext cx="2014500" cy="1141800"/>
              </a:xfrm>
              <a:prstGeom prst="roundRect">
                <a:avLst>
                  <a:gd name="adj" fmla="val 16667"/>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algn="ctr">
                  <a:buClr>
                    <a:srgbClr val="000000"/>
                  </a:buClr>
                  <a:buSzPts val="900"/>
                </a:pPr>
                <a:endParaRPr sz="900" dirty="0">
                  <a:solidFill>
                    <a:srgbClr val="000000"/>
                  </a:solidFill>
                  <a:latin typeface="Arial"/>
                  <a:ea typeface="Arial"/>
                  <a:cs typeface="Arial"/>
                  <a:sym typeface="Arial"/>
                </a:endParaRPr>
              </a:p>
            </p:txBody>
          </p:sp>
          <p:sp>
            <p:nvSpPr>
              <p:cNvPr id="72" name="Google Shape;136;p22">
                <a:extLst>
                  <a:ext uri="{FF2B5EF4-FFF2-40B4-BE49-F238E27FC236}">
                    <a16:creationId xmlns:a16="http://schemas.microsoft.com/office/drawing/2014/main" id="{72A4794E-0C44-6658-86DC-E36C4E66BAFF}"/>
                  </a:ext>
                </a:extLst>
              </p:cNvPr>
              <p:cNvSpPr txBox="1"/>
              <p:nvPr/>
            </p:nvSpPr>
            <p:spPr>
              <a:xfrm>
                <a:off x="6951300" y="3359850"/>
                <a:ext cx="2014500" cy="323135"/>
              </a:xfrm>
              <a:prstGeom prst="rect">
                <a:avLst/>
              </a:prstGeom>
              <a:noFill/>
              <a:ln>
                <a:noFill/>
              </a:ln>
            </p:spPr>
            <p:txBody>
              <a:bodyPr spcFirstLastPara="1" wrap="square" lIns="91425" tIns="91425" rIns="91425" bIns="91425" anchor="t" anchorCtr="0">
                <a:spAutoFit/>
              </a:bodyPr>
              <a:lstStyle/>
              <a:p>
                <a:pPr algn="ctr"/>
                <a:r>
                  <a:rPr lang="en" sz="900">
                    <a:solidFill>
                      <a:srgbClr val="000000"/>
                    </a:solidFill>
                  </a:rPr>
                  <a:t>Create run directory for test</a:t>
                </a:r>
                <a:endParaRPr sz="900" dirty="0">
                  <a:solidFill>
                    <a:srgbClr val="000000"/>
                  </a:solidFill>
                </a:endParaRPr>
              </a:p>
            </p:txBody>
          </p:sp>
          <p:sp>
            <p:nvSpPr>
              <p:cNvPr id="73" name="Google Shape;137;p22">
                <a:extLst>
                  <a:ext uri="{FF2B5EF4-FFF2-40B4-BE49-F238E27FC236}">
                    <a16:creationId xmlns:a16="http://schemas.microsoft.com/office/drawing/2014/main" id="{558F0D1A-598A-F271-8686-4D29B2122645}"/>
                  </a:ext>
                </a:extLst>
              </p:cNvPr>
              <p:cNvSpPr/>
              <p:nvPr/>
            </p:nvSpPr>
            <p:spPr>
              <a:xfrm>
                <a:off x="7043225" y="3621300"/>
                <a:ext cx="1819500" cy="359400"/>
              </a:xfrm>
              <a:prstGeom prst="roundRect">
                <a:avLst>
                  <a:gd name="adj" fmla="val 16667"/>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900"/>
                </a:pPr>
                <a:r>
                  <a:rPr lang="en" sz="900"/>
                  <a:t>Get inputs (wget, ftp, Amazon S3 bucket) via Python *</a:t>
                </a:r>
                <a:endParaRPr sz="900" dirty="0">
                  <a:solidFill>
                    <a:srgbClr val="000000"/>
                  </a:solidFill>
                  <a:latin typeface="Arial"/>
                  <a:ea typeface="Arial"/>
                  <a:cs typeface="Arial"/>
                  <a:sym typeface="Arial"/>
                </a:endParaRPr>
              </a:p>
            </p:txBody>
          </p:sp>
          <p:sp>
            <p:nvSpPr>
              <p:cNvPr id="74" name="Google Shape;138;p22">
                <a:extLst>
                  <a:ext uri="{FF2B5EF4-FFF2-40B4-BE49-F238E27FC236}">
                    <a16:creationId xmlns:a16="http://schemas.microsoft.com/office/drawing/2014/main" id="{0C4DFB97-D536-C20A-7F58-B031DD9CF810}"/>
                  </a:ext>
                </a:extLst>
              </p:cNvPr>
              <p:cNvSpPr/>
              <p:nvPr/>
            </p:nvSpPr>
            <p:spPr>
              <a:xfrm>
                <a:off x="7048800" y="4045675"/>
                <a:ext cx="1819500" cy="359400"/>
              </a:xfrm>
              <a:prstGeom prst="roundRect">
                <a:avLst>
                  <a:gd name="adj" fmla="val 16667"/>
                </a:avLst>
              </a:prstGeom>
              <a:solidFill>
                <a:srgbClr val="D9D2E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900"/>
                </a:pPr>
                <a:r>
                  <a:rPr lang="en" sz="900"/>
                  <a:t>Create namelist and configuration files (ParamGen)</a:t>
                </a:r>
                <a:endParaRPr sz="900" dirty="0">
                  <a:solidFill>
                    <a:srgbClr val="000000"/>
                  </a:solidFill>
                  <a:latin typeface="Arial"/>
                  <a:ea typeface="Arial"/>
                  <a:cs typeface="Arial"/>
                  <a:sym typeface="Arial"/>
                </a:endParaRPr>
              </a:p>
            </p:txBody>
          </p:sp>
        </p:grpSp>
        <p:sp>
          <p:nvSpPr>
            <p:cNvPr id="55" name="Google Shape;139;p22">
              <a:extLst>
                <a:ext uri="{FF2B5EF4-FFF2-40B4-BE49-F238E27FC236}">
                  <a16:creationId xmlns:a16="http://schemas.microsoft.com/office/drawing/2014/main" id="{A5DB53FF-43CB-CABF-C073-5F1B151013F5}"/>
                </a:ext>
              </a:extLst>
            </p:cNvPr>
            <p:cNvSpPr/>
            <p:nvPr/>
          </p:nvSpPr>
          <p:spPr>
            <a:xfrm>
              <a:off x="6951300" y="3359850"/>
              <a:ext cx="2014500" cy="359400"/>
            </a:xfrm>
            <a:prstGeom prst="roundRect">
              <a:avLst>
                <a:gd name="adj" fmla="val 16667"/>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900"/>
              </a:pPr>
              <a:r>
                <a:rPr lang="en" sz="900"/>
                <a:t>Create model executable</a:t>
              </a:r>
              <a:endParaRPr sz="900" dirty="0"/>
            </a:p>
            <a:p>
              <a:pPr algn="ctr">
                <a:buClr>
                  <a:srgbClr val="000000"/>
                </a:buClr>
                <a:buSzPts val="900"/>
              </a:pPr>
              <a:r>
                <a:rPr lang="en" sz="900"/>
                <a:t>(generic driver NUOPC/ESMX)</a:t>
              </a:r>
              <a:endParaRPr sz="900" dirty="0"/>
            </a:p>
          </p:txBody>
        </p:sp>
        <p:sp>
          <p:nvSpPr>
            <p:cNvPr id="56" name="Google Shape;140;p22">
              <a:extLst>
                <a:ext uri="{FF2B5EF4-FFF2-40B4-BE49-F238E27FC236}">
                  <a16:creationId xmlns:a16="http://schemas.microsoft.com/office/drawing/2014/main" id="{A0D6C783-7414-FD73-2388-E29A94FD6DF5}"/>
                </a:ext>
              </a:extLst>
            </p:cNvPr>
            <p:cNvSpPr/>
            <p:nvPr/>
          </p:nvSpPr>
          <p:spPr>
            <a:xfrm>
              <a:off x="4805975" y="4096125"/>
              <a:ext cx="2014500" cy="359400"/>
            </a:xfrm>
            <a:prstGeom prst="roundRect">
              <a:avLst>
                <a:gd name="adj" fmla="val 16667"/>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900"/>
              </a:pPr>
              <a:r>
                <a:rPr lang="en" sz="900"/>
                <a:t>Execute tested configuration</a:t>
              </a:r>
              <a:endParaRPr sz="900" dirty="0">
                <a:solidFill>
                  <a:srgbClr val="000000"/>
                </a:solidFill>
                <a:latin typeface="Arial"/>
                <a:ea typeface="Arial"/>
                <a:cs typeface="Arial"/>
                <a:sym typeface="Arial"/>
              </a:endParaRPr>
            </a:p>
          </p:txBody>
        </p:sp>
        <p:sp>
          <p:nvSpPr>
            <p:cNvPr id="57" name="Google Shape;141;p22">
              <a:extLst>
                <a:ext uri="{FF2B5EF4-FFF2-40B4-BE49-F238E27FC236}">
                  <a16:creationId xmlns:a16="http://schemas.microsoft.com/office/drawing/2014/main" id="{7DD2A373-6AD8-F826-D848-3171552E4D1A}"/>
                </a:ext>
              </a:extLst>
            </p:cNvPr>
            <p:cNvSpPr/>
            <p:nvPr/>
          </p:nvSpPr>
          <p:spPr>
            <a:xfrm>
              <a:off x="4805975" y="4545150"/>
              <a:ext cx="2014500" cy="359400"/>
            </a:xfrm>
            <a:prstGeom prst="roundRect">
              <a:avLst>
                <a:gd name="adj" fmla="val 16667"/>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SzPts val="900"/>
              </a:pPr>
              <a:r>
                <a:rPr lang="en" sz="900"/>
                <a:t>Baseline Check (</a:t>
              </a:r>
              <a:r>
                <a:rPr lang="en" sz="900" b="1">
                  <a:solidFill>
                    <a:srgbClr val="38761D"/>
                  </a:solidFill>
                </a:rPr>
                <a:t>PASS</a:t>
              </a:r>
              <a:r>
                <a:rPr lang="en" sz="900"/>
                <a:t>/</a:t>
              </a:r>
              <a:r>
                <a:rPr lang="en" sz="900" b="1">
                  <a:solidFill>
                    <a:srgbClr val="FF0000"/>
                  </a:solidFill>
                </a:rPr>
                <a:t>FAIL</a:t>
              </a:r>
              <a:r>
                <a:rPr lang="en" sz="900"/>
                <a:t>) *</a:t>
              </a:r>
              <a:endParaRPr sz="900" dirty="0">
                <a:solidFill>
                  <a:srgbClr val="000000"/>
                </a:solidFill>
                <a:latin typeface="Arial"/>
                <a:ea typeface="Arial"/>
                <a:cs typeface="Arial"/>
                <a:sym typeface="Arial"/>
              </a:endParaRPr>
            </a:p>
          </p:txBody>
        </p:sp>
        <p:cxnSp>
          <p:nvCxnSpPr>
            <p:cNvPr id="58" name="Google Shape;142;p22">
              <a:extLst>
                <a:ext uri="{FF2B5EF4-FFF2-40B4-BE49-F238E27FC236}">
                  <a16:creationId xmlns:a16="http://schemas.microsoft.com/office/drawing/2014/main" id="{F7E1EF6E-440D-0AD3-19DC-A3C12DDF0329}"/>
                </a:ext>
              </a:extLst>
            </p:cNvPr>
            <p:cNvCxnSpPr/>
            <p:nvPr/>
          </p:nvCxnSpPr>
          <p:spPr>
            <a:xfrm>
              <a:off x="7958561" y="1872436"/>
              <a:ext cx="0" cy="183900"/>
            </a:xfrm>
            <a:prstGeom prst="straightConnector1">
              <a:avLst/>
            </a:prstGeom>
            <a:noFill/>
            <a:ln w="9525" cap="flat" cmpd="sng">
              <a:solidFill>
                <a:srgbClr val="595959"/>
              </a:solidFill>
              <a:prstDash val="solid"/>
              <a:round/>
              <a:headEnd type="none" w="sm" len="sm"/>
              <a:tailEnd type="triangle" w="med" len="med"/>
            </a:ln>
          </p:spPr>
        </p:cxnSp>
        <p:cxnSp>
          <p:nvCxnSpPr>
            <p:cNvPr id="59" name="Google Shape;143;p22">
              <a:extLst>
                <a:ext uri="{FF2B5EF4-FFF2-40B4-BE49-F238E27FC236}">
                  <a16:creationId xmlns:a16="http://schemas.microsoft.com/office/drawing/2014/main" id="{EC308028-5435-C2FC-2694-71B8984F4BD4}"/>
                </a:ext>
              </a:extLst>
            </p:cNvPr>
            <p:cNvCxnSpPr/>
            <p:nvPr/>
          </p:nvCxnSpPr>
          <p:spPr>
            <a:xfrm>
              <a:off x="7958544" y="2306111"/>
              <a:ext cx="0" cy="183900"/>
            </a:xfrm>
            <a:prstGeom prst="straightConnector1">
              <a:avLst/>
            </a:prstGeom>
            <a:noFill/>
            <a:ln w="9525" cap="flat" cmpd="sng">
              <a:solidFill>
                <a:srgbClr val="595959"/>
              </a:solidFill>
              <a:prstDash val="solid"/>
              <a:round/>
              <a:headEnd type="none" w="sm" len="sm"/>
              <a:tailEnd type="triangle" w="med" len="med"/>
            </a:ln>
          </p:spPr>
        </p:cxnSp>
        <p:cxnSp>
          <p:nvCxnSpPr>
            <p:cNvPr id="60" name="Google Shape;144;p22">
              <a:extLst>
                <a:ext uri="{FF2B5EF4-FFF2-40B4-BE49-F238E27FC236}">
                  <a16:creationId xmlns:a16="http://schemas.microsoft.com/office/drawing/2014/main" id="{FCEBD956-E0ED-4BF2-268D-B8F910A8BB3E}"/>
                </a:ext>
              </a:extLst>
            </p:cNvPr>
            <p:cNvCxnSpPr/>
            <p:nvPr/>
          </p:nvCxnSpPr>
          <p:spPr>
            <a:xfrm>
              <a:off x="7958544" y="2762711"/>
              <a:ext cx="0" cy="183900"/>
            </a:xfrm>
            <a:prstGeom prst="straightConnector1">
              <a:avLst/>
            </a:prstGeom>
            <a:noFill/>
            <a:ln w="9525" cap="flat" cmpd="sng">
              <a:solidFill>
                <a:srgbClr val="595959"/>
              </a:solidFill>
              <a:prstDash val="solid"/>
              <a:round/>
              <a:headEnd type="none" w="sm" len="sm"/>
              <a:tailEnd type="triangle" w="med" len="med"/>
            </a:ln>
          </p:spPr>
        </p:cxnSp>
        <p:cxnSp>
          <p:nvCxnSpPr>
            <p:cNvPr id="61" name="Google Shape;145;p22">
              <a:extLst>
                <a:ext uri="{FF2B5EF4-FFF2-40B4-BE49-F238E27FC236}">
                  <a16:creationId xmlns:a16="http://schemas.microsoft.com/office/drawing/2014/main" id="{36927492-D97C-433C-25BB-18B599594292}"/>
                </a:ext>
              </a:extLst>
            </p:cNvPr>
            <p:cNvCxnSpPr/>
            <p:nvPr/>
          </p:nvCxnSpPr>
          <p:spPr>
            <a:xfrm>
              <a:off x="7958544" y="3219311"/>
              <a:ext cx="0" cy="183900"/>
            </a:xfrm>
            <a:prstGeom prst="straightConnector1">
              <a:avLst/>
            </a:prstGeom>
            <a:noFill/>
            <a:ln w="9525" cap="flat" cmpd="sng">
              <a:solidFill>
                <a:srgbClr val="595959"/>
              </a:solidFill>
              <a:prstDash val="solid"/>
              <a:round/>
              <a:headEnd type="none" w="sm" len="sm"/>
              <a:tailEnd type="triangle" w="med" len="med"/>
            </a:ln>
          </p:spPr>
        </p:cxnSp>
        <p:cxnSp>
          <p:nvCxnSpPr>
            <p:cNvPr id="62" name="Google Shape;146;p22">
              <a:extLst>
                <a:ext uri="{FF2B5EF4-FFF2-40B4-BE49-F238E27FC236}">
                  <a16:creationId xmlns:a16="http://schemas.microsoft.com/office/drawing/2014/main" id="{5D89347F-FB30-4548-5F14-C7BD7C08D6A4}"/>
                </a:ext>
              </a:extLst>
            </p:cNvPr>
            <p:cNvCxnSpPr/>
            <p:nvPr/>
          </p:nvCxnSpPr>
          <p:spPr>
            <a:xfrm>
              <a:off x="7958544" y="3665411"/>
              <a:ext cx="0" cy="183900"/>
            </a:xfrm>
            <a:prstGeom prst="straightConnector1">
              <a:avLst/>
            </a:prstGeom>
            <a:noFill/>
            <a:ln w="9525" cap="flat" cmpd="sng">
              <a:solidFill>
                <a:srgbClr val="595959"/>
              </a:solidFill>
              <a:prstDash val="solid"/>
              <a:round/>
              <a:headEnd type="none" w="sm" len="sm"/>
              <a:tailEnd type="triangle" w="med" len="med"/>
            </a:ln>
          </p:spPr>
        </p:cxnSp>
        <p:cxnSp>
          <p:nvCxnSpPr>
            <p:cNvPr id="63" name="Google Shape;147;p22">
              <a:extLst>
                <a:ext uri="{FF2B5EF4-FFF2-40B4-BE49-F238E27FC236}">
                  <a16:creationId xmlns:a16="http://schemas.microsoft.com/office/drawing/2014/main" id="{835F36FB-EC7A-FA1C-DB84-15F1AB4B779C}"/>
                </a:ext>
              </a:extLst>
            </p:cNvPr>
            <p:cNvCxnSpPr/>
            <p:nvPr/>
          </p:nvCxnSpPr>
          <p:spPr>
            <a:xfrm flipH="1">
              <a:off x="6760400" y="4273050"/>
              <a:ext cx="254700" cy="6600"/>
            </a:xfrm>
            <a:prstGeom prst="straightConnector1">
              <a:avLst/>
            </a:prstGeom>
            <a:noFill/>
            <a:ln w="9525" cap="flat" cmpd="sng">
              <a:solidFill>
                <a:srgbClr val="595959"/>
              </a:solidFill>
              <a:prstDash val="solid"/>
              <a:round/>
              <a:headEnd type="none" w="sm" len="sm"/>
              <a:tailEnd type="triangle" w="med" len="med"/>
            </a:ln>
          </p:spPr>
        </p:cxnSp>
        <p:cxnSp>
          <p:nvCxnSpPr>
            <p:cNvPr id="64" name="Google Shape;148;p22">
              <a:extLst>
                <a:ext uri="{FF2B5EF4-FFF2-40B4-BE49-F238E27FC236}">
                  <a16:creationId xmlns:a16="http://schemas.microsoft.com/office/drawing/2014/main" id="{9EC7E031-818A-F5A7-E1D3-2C6B826FCD3E}"/>
                </a:ext>
              </a:extLst>
            </p:cNvPr>
            <p:cNvCxnSpPr/>
            <p:nvPr/>
          </p:nvCxnSpPr>
          <p:spPr>
            <a:xfrm>
              <a:off x="5813219" y="4399261"/>
              <a:ext cx="0" cy="183900"/>
            </a:xfrm>
            <a:prstGeom prst="straightConnector1">
              <a:avLst/>
            </a:prstGeom>
            <a:noFill/>
            <a:ln w="9525" cap="flat" cmpd="sng">
              <a:solidFill>
                <a:srgbClr val="595959"/>
              </a:solidFill>
              <a:prstDash val="solid"/>
              <a:round/>
              <a:headEnd type="none" w="sm" len="sm"/>
              <a:tailEnd type="triangle" w="med" len="med"/>
            </a:ln>
          </p:spPr>
        </p:cxnSp>
        <p:sp>
          <p:nvSpPr>
            <p:cNvPr id="65" name="Google Shape;149;p22">
              <a:extLst>
                <a:ext uri="{FF2B5EF4-FFF2-40B4-BE49-F238E27FC236}">
                  <a16:creationId xmlns:a16="http://schemas.microsoft.com/office/drawing/2014/main" id="{E89FAC78-485B-A8CB-8089-FEA6227F07C1}"/>
                </a:ext>
              </a:extLst>
            </p:cNvPr>
            <p:cNvSpPr txBox="1"/>
            <p:nvPr/>
          </p:nvSpPr>
          <p:spPr>
            <a:xfrm>
              <a:off x="6951375" y="4878579"/>
              <a:ext cx="2014500" cy="292357"/>
            </a:xfrm>
            <a:prstGeom prst="rect">
              <a:avLst/>
            </a:prstGeom>
            <a:noFill/>
            <a:ln>
              <a:noFill/>
            </a:ln>
          </p:spPr>
          <p:txBody>
            <a:bodyPr spcFirstLastPara="1" wrap="square" lIns="91425" tIns="91425" rIns="91425" bIns="91425" anchor="t" anchorCtr="0">
              <a:spAutoFit/>
            </a:bodyPr>
            <a:lstStyle/>
            <a:p>
              <a:pPr algn="ctr">
                <a:buClr>
                  <a:srgbClr val="000000"/>
                </a:buClr>
                <a:buSzPts val="700"/>
              </a:pPr>
              <a:r>
                <a:rPr lang="en" sz="700" i="1"/>
                <a:t>* Steps that uses GitHub cache mechanisms</a:t>
              </a:r>
              <a:endParaRPr sz="700" i="1" dirty="0">
                <a:solidFill>
                  <a:srgbClr val="000000"/>
                </a:solidFill>
                <a:latin typeface="Arial"/>
                <a:ea typeface="Arial"/>
                <a:cs typeface="Arial"/>
                <a:sym typeface="Arial"/>
              </a:endParaRPr>
            </a:p>
          </p:txBody>
        </p:sp>
        <p:cxnSp>
          <p:nvCxnSpPr>
            <p:cNvPr id="66" name="Google Shape;150;p22">
              <a:extLst>
                <a:ext uri="{FF2B5EF4-FFF2-40B4-BE49-F238E27FC236}">
                  <a16:creationId xmlns:a16="http://schemas.microsoft.com/office/drawing/2014/main" id="{F9D5F1EB-FD8C-2E20-A415-2015C4048C49}"/>
                </a:ext>
              </a:extLst>
            </p:cNvPr>
            <p:cNvCxnSpPr>
              <a:endCxn id="50" idx="1"/>
            </p:cNvCxnSpPr>
            <p:nvPr/>
          </p:nvCxnSpPr>
          <p:spPr>
            <a:xfrm rot="10800000" flipH="1">
              <a:off x="6460800" y="1713150"/>
              <a:ext cx="490500" cy="1645200"/>
            </a:xfrm>
            <a:prstGeom prst="straightConnector1">
              <a:avLst/>
            </a:prstGeom>
            <a:noFill/>
            <a:ln w="19050" cap="flat" cmpd="sng">
              <a:solidFill>
                <a:srgbClr val="595959"/>
              </a:solidFill>
              <a:prstDash val="solid"/>
              <a:round/>
              <a:headEnd type="none" w="sm" len="sm"/>
              <a:tailEnd type="triangle" w="med" len="med"/>
            </a:ln>
          </p:spPr>
        </p:cxnSp>
        <p:sp>
          <p:nvSpPr>
            <p:cNvPr id="67" name="Google Shape;152;p22">
              <a:extLst>
                <a:ext uri="{FF2B5EF4-FFF2-40B4-BE49-F238E27FC236}">
                  <a16:creationId xmlns:a16="http://schemas.microsoft.com/office/drawing/2014/main" id="{638D300B-0438-1143-208B-51BF386844A5}"/>
                </a:ext>
              </a:extLst>
            </p:cNvPr>
            <p:cNvSpPr txBox="1"/>
            <p:nvPr/>
          </p:nvSpPr>
          <p:spPr>
            <a:xfrm>
              <a:off x="7013507" y="1243128"/>
              <a:ext cx="1875000" cy="307746"/>
            </a:xfrm>
            <a:prstGeom prst="rect">
              <a:avLst/>
            </a:prstGeom>
            <a:noFill/>
            <a:ln>
              <a:noFill/>
            </a:ln>
          </p:spPr>
          <p:txBody>
            <a:bodyPr spcFirstLastPara="1" wrap="square" lIns="91425" tIns="91425" rIns="91425" bIns="91425" anchor="t" anchorCtr="0">
              <a:spAutoFit/>
            </a:bodyPr>
            <a:lstStyle/>
            <a:p>
              <a:pPr algn="ctr">
                <a:buClr>
                  <a:srgbClr val="000000"/>
                </a:buClr>
                <a:buSzPts val="800"/>
              </a:pPr>
              <a:r>
                <a:rPr lang="en" sz="800" b="1" i="1">
                  <a:solidFill>
                    <a:srgbClr val="FFAB40"/>
                  </a:solidFill>
                  <a:latin typeface="Arial"/>
                  <a:ea typeface="Arial"/>
                  <a:cs typeface="Arial"/>
                  <a:sym typeface="Arial"/>
                </a:rPr>
                <a:t>VM / Containerized Environment</a:t>
              </a:r>
              <a:endParaRPr sz="800" b="1" i="1" dirty="0">
                <a:solidFill>
                  <a:srgbClr val="FFAB40"/>
                </a:solidFill>
                <a:latin typeface="Arial"/>
                <a:ea typeface="Arial"/>
                <a:cs typeface="Arial"/>
                <a:sym typeface="Arial"/>
              </a:endParaRPr>
            </a:p>
          </p:txBody>
        </p:sp>
        <p:sp>
          <p:nvSpPr>
            <p:cNvPr id="68" name="Google Shape;153;p22">
              <a:extLst>
                <a:ext uri="{FF2B5EF4-FFF2-40B4-BE49-F238E27FC236}">
                  <a16:creationId xmlns:a16="http://schemas.microsoft.com/office/drawing/2014/main" id="{161E4BAD-D60B-4A90-D133-479863853FC7}"/>
                </a:ext>
              </a:extLst>
            </p:cNvPr>
            <p:cNvSpPr txBox="1"/>
            <p:nvPr/>
          </p:nvSpPr>
          <p:spPr>
            <a:xfrm>
              <a:off x="5794468" y="1561336"/>
              <a:ext cx="761100" cy="430857"/>
            </a:xfrm>
            <a:prstGeom prst="rect">
              <a:avLst/>
            </a:prstGeom>
            <a:noFill/>
            <a:ln>
              <a:noFill/>
            </a:ln>
          </p:spPr>
          <p:txBody>
            <a:bodyPr spcFirstLastPara="1" wrap="square" lIns="91425" tIns="91425" rIns="91425" bIns="91425" anchor="t" anchorCtr="0">
              <a:spAutoFit/>
            </a:bodyPr>
            <a:lstStyle/>
            <a:p>
              <a:pPr algn="ctr">
                <a:buClr>
                  <a:srgbClr val="000000"/>
                </a:buClr>
                <a:buSzPts val="800"/>
              </a:pPr>
              <a:r>
                <a:rPr lang="en" sz="800" b="1" i="1">
                  <a:solidFill>
                    <a:srgbClr val="FFAB40"/>
                  </a:solidFill>
                  <a:latin typeface="Arial"/>
                  <a:ea typeface="Arial"/>
                  <a:cs typeface="Arial"/>
                  <a:sym typeface="Arial"/>
                </a:rPr>
                <a:t>GitHub Action</a:t>
              </a:r>
              <a:endParaRPr sz="800" b="1" i="1" dirty="0">
                <a:solidFill>
                  <a:srgbClr val="FFAB40"/>
                </a:solidFill>
                <a:latin typeface="Arial"/>
                <a:ea typeface="Arial"/>
                <a:cs typeface="Arial"/>
                <a:sym typeface="Arial"/>
              </a:endParaRPr>
            </a:p>
          </p:txBody>
        </p:sp>
        <p:sp>
          <p:nvSpPr>
            <p:cNvPr id="69" name="Google Shape;154;p22">
              <a:extLst>
                <a:ext uri="{FF2B5EF4-FFF2-40B4-BE49-F238E27FC236}">
                  <a16:creationId xmlns:a16="http://schemas.microsoft.com/office/drawing/2014/main" id="{DF9DEE6B-7F57-F35C-4E37-AFB9401A4097}"/>
                </a:ext>
              </a:extLst>
            </p:cNvPr>
            <p:cNvSpPr txBox="1"/>
            <p:nvPr/>
          </p:nvSpPr>
          <p:spPr>
            <a:xfrm>
              <a:off x="5813218" y="2809638"/>
              <a:ext cx="761100" cy="430857"/>
            </a:xfrm>
            <a:prstGeom prst="rect">
              <a:avLst/>
            </a:prstGeom>
            <a:noFill/>
            <a:ln>
              <a:noFill/>
            </a:ln>
          </p:spPr>
          <p:txBody>
            <a:bodyPr spcFirstLastPara="1" wrap="square" lIns="91425" tIns="91425" rIns="91425" bIns="91425" anchor="t" anchorCtr="0">
              <a:spAutoFit/>
            </a:bodyPr>
            <a:lstStyle/>
            <a:p>
              <a:pPr algn="ctr">
                <a:buClr>
                  <a:srgbClr val="000000"/>
                </a:buClr>
                <a:buSzPts val="800"/>
              </a:pPr>
              <a:r>
                <a:rPr lang="en" sz="800" b="1" i="1">
                  <a:solidFill>
                    <a:srgbClr val="FFAB40"/>
                  </a:solidFill>
                  <a:latin typeface="Arial"/>
                  <a:ea typeface="Arial"/>
                  <a:cs typeface="Arial"/>
                  <a:sym typeface="Arial"/>
                </a:rPr>
                <a:t>GitHub Action</a:t>
              </a:r>
              <a:endParaRPr sz="800" b="1" i="1" dirty="0">
                <a:solidFill>
                  <a:srgbClr val="FFAB40"/>
                </a:solidFill>
                <a:latin typeface="Arial"/>
                <a:ea typeface="Arial"/>
                <a:cs typeface="Arial"/>
                <a:sym typeface="Arial"/>
              </a:endParaRPr>
            </a:p>
          </p:txBody>
        </p:sp>
        <p:cxnSp>
          <p:nvCxnSpPr>
            <p:cNvPr id="70" name="Google Shape;155;p22">
              <a:extLst>
                <a:ext uri="{FF2B5EF4-FFF2-40B4-BE49-F238E27FC236}">
                  <a16:creationId xmlns:a16="http://schemas.microsoft.com/office/drawing/2014/main" id="{05C6A60F-F89D-F277-AFDC-13BF20BC627E}"/>
                </a:ext>
              </a:extLst>
            </p:cNvPr>
            <p:cNvCxnSpPr/>
            <p:nvPr/>
          </p:nvCxnSpPr>
          <p:spPr>
            <a:xfrm flipH="1">
              <a:off x="5690050" y="2596589"/>
              <a:ext cx="1800" cy="267000"/>
            </a:xfrm>
            <a:prstGeom prst="straightConnector1">
              <a:avLst/>
            </a:prstGeom>
            <a:noFill/>
            <a:ln w="19050" cap="flat" cmpd="sng">
              <a:solidFill>
                <a:srgbClr val="4285F4"/>
              </a:solidFill>
              <a:prstDash val="solid"/>
              <a:round/>
              <a:headEnd type="none" w="sm" len="sm"/>
              <a:tailEnd type="triangle" w="med" len="med"/>
            </a:ln>
          </p:spPr>
        </p:cxnSp>
      </p:grpSp>
      <p:pic>
        <p:nvPicPr>
          <p:cNvPr id="75" name="Google Shape;158;p22">
            <a:extLst>
              <a:ext uri="{FF2B5EF4-FFF2-40B4-BE49-F238E27FC236}">
                <a16:creationId xmlns:a16="http://schemas.microsoft.com/office/drawing/2014/main" id="{4B9A8487-53F8-5DD6-09E5-B5E902311978}"/>
              </a:ext>
            </a:extLst>
          </p:cNvPr>
          <p:cNvPicPr preferRelativeResize="0"/>
          <p:nvPr/>
        </p:nvPicPr>
        <p:blipFill>
          <a:blip r:embed="rId6">
            <a:alphaModFix/>
          </a:blip>
          <a:stretch>
            <a:fillRect/>
          </a:stretch>
        </p:blipFill>
        <p:spPr>
          <a:xfrm>
            <a:off x="768589" y="2842674"/>
            <a:ext cx="1912825" cy="1708309"/>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76" name="Google Shape;159;p22">
            <a:extLst>
              <a:ext uri="{FF2B5EF4-FFF2-40B4-BE49-F238E27FC236}">
                <a16:creationId xmlns:a16="http://schemas.microsoft.com/office/drawing/2014/main" id="{B1112335-0F8B-7934-7B1C-36B7CEFB1493}"/>
              </a:ext>
            </a:extLst>
          </p:cNvPr>
          <p:cNvPicPr preferRelativeResize="0"/>
          <p:nvPr/>
        </p:nvPicPr>
        <p:blipFill>
          <a:blip r:embed="rId7">
            <a:alphaModFix/>
          </a:blip>
          <a:stretch>
            <a:fillRect/>
          </a:stretch>
        </p:blipFill>
        <p:spPr>
          <a:xfrm>
            <a:off x="768589" y="1025022"/>
            <a:ext cx="1912825" cy="17514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cxnSp>
        <p:nvCxnSpPr>
          <p:cNvPr id="77" name="Google Shape;160;p22">
            <a:extLst>
              <a:ext uri="{FF2B5EF4-FFF2-40B4-BE49-F238E27FC236}">
                <a16:creationId xmlns:a16="http://schemas.microsoft.com/office/drawing/2014/main" id="{42995003-8D6A-B79C-3D6A-DA89DC9A8698}"/>
              </a:ext>
            </a:extLst>
          </p:cNvPr>
          <p:cNvCxnSpPr/>
          <p:nvPr/>
        </p:nvCxnSpPr>
        <p:spPr>
          <a:xfrm>
            <a:off x="2622536" y="1558373"/>
            <a:ext cx="421200" cy="9600"/>
          </a:xfrm>
          <a:prstGeom prst="straightConnector1">
            <a:avLst/>
          </a:prstGeom>
          <a:noFill/>
          <a:ln w="19050" cap="flat" cmpd="sng">
            <a:solidFill>
              <a:srgbClr val="FE7F5C"/>
            </a:solidFill>
            <a:prstDash val="solid"/>
            <a:round/>
            <a:headEnd type="none" w="sm" len="sm"/>
            <a:tailEnd type="triangle" w="med" len="med"/>
          </a:ln>
        </p:spPr>
      </p:cxnSp>
      <p:cxnSp>
        <p:nvCxnSpPr>
          <p:cNvPr id="78" name="Google Shape;161;p22">
            <a:extLst>
              <a:ext uri="{FF2B5EF4-FFF2-40B4-BE49-F238E27FC236}">
                <a16:creationId xmlns:a16="http://schemas.microsoft.com/office/drawing/2014/main" id="{603EBBC6-9C5B-892F-2622-6940CCA7B23A}"/>
              </a:ext>
            </a:extLst>
          </p:cNvPr>
          <p:cNvCxnSpPr/>
          <p:nvPr/>
        </p:nvCxnSpPr>
        <p:spPr>
          <a:xfrm>
            <a:off x="2622536" y="3132022"/>
            <a:ext cx="421200" cy="9600"/>
          </a:xfrm>
          <a:prstGeom prst="straightConnector1">
            <a:avLst/>
          </a:prstGeom>
          <a:noFill/>
          <a:ln w="19050" cap="flat" cmpd="sng">
            <a:solidFill>
              <a:srgbClr val="FE7F5C"/>
            </a:solidFill>
            <a:prstDash val="solid"/>
            <a:round/>
            <a:headEnd type="none" w="sm" len="sm"/>
            <a:tailEnd type="triangle" w="med" len="med"/>
          </a:ln>
        </p:spPr>
      </p:cxnSp>
      <p:sp>
        <p:nvSpPr>
          <p:cNvPr id="118" name="Google Shape;157;p22">
            <a:extLst>
              <a:ext uri="{FF2B5EF4-FFF2-40B4-BE49-F238E27FC236}">
                <a16:creationId xmlns:a16="http://schemas.microsoft.com/office/drawing/2014/main" id="{AA9C4AC6-A1F1-E40A-091F-CC32E55B7D9F}"/>
              </a:ext>
            </a:extLst>
          </p:cNvPr>
          <p:cNvSpPr txBox="1"/>
          <p:nvPr/>
        </p:nvSpPr>
        <p:spPr>
          <a:xfrm>
            <a:off x="4937760" y="164591"/>
            <a:ext cx="3840480" cy="400079"/>
          </a:xfrm>
          <a:prstGeom prst="rect">
            <a:avLst/>
          </a:prstGeom>
          <a:noFill/>
          <a:ln>
            <a:noFill/>
          </a:ln>
        </p:spPr>
        <p:txBody>
          <a:bodyPr spcFirstLastPara="1" wrap="square" lIns="91425" tIns="91425" rIns="91425" bIns="91425" anchor="t" anchorCtr="0">
            <a:spAutoFit/>
          </a:bodyPr>
          <a:lstStyle/>
          <a:p>
            <a:pPr algn="ctr"/>
            <a:r>
              <a:rPr lang="en" sz="1400" u="sng" dirty="0">
                <a:solidFill>
                  <a:schemeClr val="hlink"/>
                </a:solidFill>
                <a:latin typeface="Calibri" panose="020F0502020204030204" pitchFamily="34" charset="0"/>
                <a:cs typeface="Calibri" panose="020F0502020204030204" pitchFamily="34" charset="0"/>
                <a:hlinkClick r:id="rId8"/>
              </a:rPr>
              <a:t>https://github.com/esmf-org/nuopc-comp-testing</a:t>
            </a:r>
            <a:endParaRP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728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74960E-DE3C-4D46-8820-0DA6273CF756}"/>
              </a:ext>
            </a:extLst>
          </p:cNvPr>
          <p:cNvSpPr txBox="1"/>
          <p:nvPr/>
        </p:nvSpPr>
        <p:spPr>
          <a:xfrm>
            <a:off x="3811251" y="91443"/>
            <a:ext cx="1521507" cy="492443"/>
          </a:xfrm>
          <a:prstGeom prst="rect">
            <a:avLst/>
          </a:prstGeom>
          <a:noFill/>
        </p:spPr>
        <p:txBody>
          <a:bodyPr wrap="none" lIns="0" tIns="0" rIns="0" bIns="0" rtlCol="0" anchor="ctr" anchorCtr="1">
            <a:spAutoFit/>
          </a:bodyPr>
          <a:lstStyle/>
          <a:p>
            <a:pPr algn="ctr"/>
            <a:r>
              <a:rPr lang="en-US" sz="3200" b="1" dirty="0">
                <a:solidFill>
                  <a:srgbClr val="3465A4"/>
                </a:solidFill>
                <a:latin typeface="Calibri" panose="020F0502020204030204" pitchFamily="34" charset="0"/>
                <a:cs typeface="Calibri" panose="020F0502020204030204" pitchFamily="34" charset="0"/>
              </a:rPr>
              <a:t>Contents</a:t>
            </a:r>
          </a:p>
        </p:txBody>
      </p:sp>
      <p:sp>
        <p:nvSpPr>
          <p:cNvPr id="7" name="Content Placeholder 6">
            <a:extLst>
              <a:ext uri="{FF2B5EF4-FFF2-40B4-BE49-F238E27FC236}">
                <a16:creationId xmlns:a16="http://schemas.microsoft.com/office/drawing/2014/main" id="{04CE6749-7DBE-9A5F-E719-A9F2A94299E3}"/>
              </a:ext>
            </a:extLst>
          </p:cNvPr>
          <p:cNvSpPr txBox="1">
            <a:spLocks/>
          </p:cNvSpPr>
          <p:nvPr/>
        </p:nvSpPr>
        <p:spPr>
          <a:xfrm>
            <a:off x="91440" y="1097281"/>
            <a:ext cx="4352544" cy="3291840"/>
          </a:xfrm>
          <a:prstGeom prst="rect">
            <a:avLst/>
          </a:prstGeom>
        </p:spPr>
        <p:txBody>
          <a:bodyPr/>
          <a:lstStyle>
            <a:lvl1pPr marL="0" indent="182880" algn="l" defTabSz="914400" rtl="0" eaLnBrk="1" latinLnBrk="0" hangingPunct="1">
              <a:lnSpc>
                <a:spcPct val="90000"/>
              </a:lnSpc>
              <a:spcBef>
                <a:spcPts val="1000"/>
              </a:spcBef>
              <a:buClr>
                <a:srgbClr val="3465A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365760" indent="-182880" algn="l" defTabSz="914400" rtl="0" eaLnBrk="1" latinLnBrk="0" hangingPunct="1">
              <a:lnSpc>
                <a:spcPct val="90000"/>
              </a:lnSpc>
              <a:spcBef>
                <a:spcPts val="500"/>
              </a:spcBef>
              <a:buClr>
                <a:srgbClr val="3465A4"/>
              </a:buClr>
              <a:buFont typeface="Wingdings" panose="05000000000000000000" pitchFamily="2" charset="2"/>
              <a:buChar char="§"/>
              <a:defRPr sz="1600" kern="1200">
                <a:solidFill>
                  <a:schemeClr val="tx1"/>
                </a:solidFill>
                <a:latin typeface="Calibri" panose="020F0502020204030204" pitchFamily="34" charset="0"/>
                <a:ea typeface="+mn-ea"/>
                <a:cs typeface="Calibri" panose="020F0502020204030204" pitchFamily="34" charset="0"/>
              </a:defRPr>
            </a:lvl2pPr>
            <a:lvl3pPr marL="548640" indent="-182880" algn="l" defTabSz="914400" rtl="0" eaLnBrk="1" latinLnBrk="0" hangingPunct="1">
              <a:lnSpc>
                <a:spcPct val="90000"/>
              </a:lnSpc>
              <a:spcBef>
                <a:spcPts val="500"/>
              </a:spcBef>
              <a:buClr>
                <a:srgbClr val="3465A4"/>
              </a:buClr>
              <a:buFont typeface="Courier New" panose="02070309020205020404" pitchFamily="49" charset="0"/>
              <a:buChar char="o"/>
              <a:defRPr sz="1400" kern="1200">
                <a:solidFill>
                  <a:schemeClr val="tx1"/>
                </a:solidFill>
                <a:latin typeface="Calibri" panose="020F0502020204030204" pitchFamily="34" charset="0"/>
                <a:ea typeface="+mn-ea"/>
                <a:cs typeface="Calibri" panose="020F0502020204030204" pitchFamily="34" charset="0"/>
              </a:defRPr>
            </a:lvl3pPr>
            <a:lvl4pPr marL="731520" indent="-182880" algn="l" defTabSz="914400" rtl="0" eaLnBrk="1" latinLnBrk="0" hangingPunct="1">
              <a:lnSpc>
                <a:spcPct val="90000"/>
              </a:lnSpc>
              <a:spcBef>
                <a:spcPts val="500"/>
              </a:spcBef>
              <a:buClr>
                <a:srgbClr val="3465A4"/>
              </a:buClr>
              <a:buFont typeface="Wingdings" panose="05000000000000000000" pitchFamily="2" charset="2"/>
              <a:buChar char="Ø"/>
              <a:defRPr sz="1200" kern="1200">
                <a:solidFill>
                  <a:schemeClr val="tx1"/>
                </a:solidFill>
                <a:latin typeface="Calibri" panose="020F0502020204030204" pitchFamily="34" charset="0"/>
                <a:ea typeface="+mn-ea"/>
                <a:cs typeface="Calibri" panose="020F0502020204030204" pitchFamily="34" charset="0"/>
              </a:defRPr>
            </a:lvl4pPr>
            <a:lvl5pPr marL="914400" indent="-182880" algn="l" defTabSz="914400" rtl="0" eaLnBrk="1" latinLnBrk="0" hangingPunct="1">
              <a:lnSpc>
                <a:spcPct val="90000"/>
              </a:lnSpc>
              <a:spcBef>
                <a:spcPts val="500"/>
              </a:spcBef>
              <a:buClr>
                <a:srgbClr val="3465A4"/>
              </a:buClr>
              <a:buFont typeface="Wingdings" panose="05000000000000000000" pitchFamily="2" charset="2"/>
              <a:buChar char="ü"/>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buSzPct val="125000"/>
            </a:pPr>
            <a:r>
              <a:rPr lang="en-US" sz="1600" b="1" spc="-1" dirty="0">
                <a:solidFill>
                  <a:srgbClr val="3465A4"/>
                </a:solidFill>
                <a:latin typeface="Calibri"/>
                <a:ea typeface="Source Han Sans CN"/>
              </a:rPr>
              <a:t>CoastalApp (Coastal Application)</a:t>
            </a:r>
          </a:p>
          <a:p>
            <a:pPr lvl="1">
              <a:lnSpc>
                <a:spcPct val="114000"/>
              </a:lnSpc>
              <a:spcBef>
                <a:spcPts val="0"/>
              </a:spcBef>
            </a:pPr>
            <a:r>
              <a:rPr lang="en-US" spc="-1" dirty="0">
                <a:latin typeface="Calibri"/>
              </a:rPr>
              <a:t>Introduction</a:t>
            </a:r>
          </a:p>
          <a:p>
            <a:pPr lvl="2">
              <a:lnSpc>
                <a:spcPct val="114000"/>
              </a:lnSpc>
              <a:spcBef>
                <a:spcPts val="0"/>
              </a:spcBef>
            </a:pPr>
            <a:r>
              <a:rPr lang="en-US" sz="1600" spc="-1" dirty="0">
                <a:latin typeface="Calibri"/>
              </a:rPr>
              <a:t>Current Status</a:t>
            </a:r>
          </a:p>
          <a:p>
            <a:pPr lvl="1">
              <a:lnSpc>
                <a:spcPct val="114000"/>
              </a:lnSpc>
              <a:spcBef>
                <a:spcPts val="0"/>
              </a:spcBef>
            </a:pPr>
            <a:r>
              <a:rPr lang="en-US" spc="-1" dirty="0">
                <a:latin typeface="Calibri"/>
              </a:rPr>
              <a:t>Workflow</a:t>
            </a:r>
          </a:p>
          <a:p>
            <a:pPr lvl="1">
              <a:lnSpc>
                <a:spcPct val="114000"/>
              </a:lnSpc>
              <a:spcBef>
                <a:spcPts val="0"/>
              </a:spcBef>
            </a:pPr>
            <a:r>
              <a:rPr lang="en-US" spc="-1" dirty="0">
                <a:latin typeface="Calibri"/>
              </a:rPr>
              <a:t>Modeling and Data Components</a:t>
            </a:r>
          </a:p>
          <a:p>
            <a:pPr>
              <a:lnSpc>
                <a:spcPct val="114000"/>
              </a:lnSpc>
              <a:spcBef>
                <a:spcPts val="600"/>
              </a:spcBef>
              <a:buSzPct val="125000"/>
            </a:pPr>
            <a:r>
              <a:rPr lang="en-US" sz="1600" b="1" spc="-1" dirty="0">
                <a:solidFill>
                  <a:srgbClr val="3465A4"/>
                </a:solidFill>
                <a:latin typeface="Calibri"/>
                <a:ea typeface="Source Han Sans CN"/>
              </a:rPr>
              <a:t>CoastalApp-testsuite (Tests for CoastalApp)</a:t>
            </a:r>
          </a:p>
          <a:p>
            <a:pPr lvl="1">
              <a:lnSpc>
                <a:spcPct val="114000"/>
              </a:lnSpc>
              <a:spcBef>
                <a:spcPts val="0"/>
              </a:spcBef>
            </a:pPr>
            <a:r>
              <a:rPr lang="en-US" spc="-1" dirty="0">
                <a:latin typeface="Calibri"/>
                <a:ea typeface="Source Han Sans CN"/>
              </a:rPr>
              <a:t>Introduction</a:t>
            </a:r>
          </a:p>
          <a:p>
            <a:pPr lvl="2">
              <a:lnSpc>
                <a:spcPct val="114000"/>
              </a:lnSpc>
              <a:spcBef>
                <a:spcPts val="0"/>
              </a:spcBef>
            </a:pPr>
            <a:r>
              <a:rPr lang="en-US" sz="1600" spc="-1" dirty="0">
                <a:latin typeface="Calibri"/>
              </a:rPr>
              <a:t>Usage</a:t>
            </a:r>
          </a:p>
          <a:p>
            <a:pPr lvl="1">
              <a:lnSpc>
                <a:spcPct val="114000"/>
              </a:lnSpc>
              <a:spcBef>
                <a:spcPts val="0"/>
              </a:spcBef>
            </a:pPr>
            <a:r>
              <a:rPr lang="en-US" spc="-1" dirty="0">
                <a:latin typeface="Calibri"/>
              </a:rPr>
              <a:t>Test Cases</a:t>
            </a:r>
          </a:p>
        </p:txBody>
      </p:sp>
      <p:sp>
        <p:nvSpPr>
          <p:cNvPr id="8" name="Content Placeholder 6">
            <a:extLst>
              <a:ext uri="{FF2B5EF4-FFF2-40B4-BE49-F238E27FC236}">
                <a16:creationId xmlns:a16="http://schemas.microsoft.com/office/drawing/2014/main" id="{C00A14F3-98AA-0582-7D84-C375DD536F01}"/>
              </a:ext>
            </a:extLst>
          </p:cNvPr>
          <p:cNvSpPr txBox="1">
            <a:spLocks/>
          </p:cNvSpPr>
          <p:nvPr/>
        </p:nvSpPr>
        <p:spPr>
          <a:xfrm>
            <a:off x="4480560" y="1097281"/>
            <a:ext cx="4352544" cy="3291840"/>
          </a:xfrm>
          <a:prstGeom prst="rect">
            <a:avLst/>
          </a:prstGeom>
        </p:spPr>
        <p:txBody>
          <a:bodyPr vert="horz" lIns="91440" tIns="45720" rIns="91440" bIns="45720" rtlCol="0">
            <a:noAutofit/>
          </a:bodyPr>
          <a:lstStyle>
            <a:lvl1pPr marL="0" indent="182880" algn="l" defTabSz="914400" rtl="0" eaLnBrk="1" latinLnBrk="0" hangingPunct="1">
              <a:lnSpc>
                <a:spcPct val="90000"/>
              </a:lnSpc>
              <a:spcBef>
                <a:spcPts val="1000"/>
              </a:spcBef>
              <a:buClr>
                <a:srgbClr val="3465A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365760" indent="-182880" algn="l" defTabSz="914400" rtl="0" eaLnBrk="1" latinLnBrk="0" hangingPunct="1">
              <a:lnSpc>
                <a:spcPct val="90000"/>
              </a:lnSpc>
              <a:spcBef>
                <a:spcPts val="500"/>
              </a:spcBef>
              <a:buClr>
                <a:srgbClr val="3465A4"/>
              </a:buClr>
              <a:buFont typeface="Wingdings" panose="05000000000000000000" pitchFamily="2" charset="2"/>
              <a:buChar char="§"/>
              <a:defRPr sz="1600" kern="1200">
                <a:solidFill>
                  <a:schemeClr val="tx1"/>
                </a:solidFill>
                <a:latin typeface="Calibri" panose="020F0502020204030204" pitchFamily="34" charset="0"/>
                <a:ea typeface="+mn-ea"/>
                <a:cs typeface="Calibri" panose="020F0502020204030204" pitchFamily="34" charset="0"/>
              </a:defRPr>
            </a:lvl2pPr>
            <a:lvl3pPr marL="548640" indent="-182880" algn="l" defTabSz="914400" rtl="0" eaLnBrk="1" latinLnBrk="0" hangingPunct="1">
              <a:lnSpc>
                <a:spcPct val="90000"/>
              </a:lnSpc>
              <a:spcBef>
                <a:spcPts val="500"/>
              </a:spcBef>
              <a:buClr>
                <a:srgbClr val="3465A4"/>
              </a:buClr>
              <a:buFont typeface="Courier New" panose="02070309020205020404" pitchFamily="49" charset="0"/>
              <a:buChar char="o"/>
              <a:defRPr sz="1400" kern="1200">
                <a:solidFill>
                  <a:schemeClr val="tx1"/>
                </a:solidFill>
                <a:latin typeface="Calibri" panose="020F0502020204030204" pitchFamily="34" charset="0"/>
                <a:ea typeface="+mn-ea"/>
                <a:cs typeface="Calibri" panose="020F0502020204030204" pitchFamily="34" charset="0"/>
              </a:defRPr>
            </a:lvl3pPr>
            <a:lvl4pPr marL="731520" indent="-182880" algn="l" defTabSz="914400" rtl="0" eaLnBrk="1" latinLnBrk="0" hangingPunct="1">
              <a:lnSpc>
                <a:spcPct val="90000"/>
              </a:lnSpc>
              <a:spcBef>
                <a:spcPts val="500"/>
              </a:spcBef>
              <a:buClr>
                <a:srgbClr val="3465A4"/>
              </a:buClr>
              <a:buFont typeface="Wingdings" panose="05000000000000000000" pitchFamily="2" charset="2"/>
              <a:buChar char="Ø"/>
              <a:defRPr sz="1200" kern="1200">
                <a:solidFill>
                  <a:schemeClr val="tx1"/>
                </a:solidFill>
                <a:latin typeface="Calibri" panose="020F0502020204030204" pitchFamily="34" charset="0"/>
                <a:ea typeface="+mn-ea"/>
                <a:cs typeface="Calibri" panose="020F0502020204030204" pitchFamily="34" charset="0"/>
              </a:defRPr>
            </a:lvl4pPr>
            <a:lvl5pPr marL="914400" indent="-182880" algn="l" defTabSz="914400" rtl="0" eaLnBrk="1" latinLnBrk="0" hangingPunct="1">
              <a:lnSpc>
                <a:spcPct val="90000"/>
              </a:lnSpc>
              <a:spcBef>
                <a:spcPts val="500"/>
              </a:spcBef>
              <a:buClr>
                <a:srgbClr val="3465A4"/>
              </a:buClr>
              <a:buFont typeface="Wingdings" panose="05000000000000000000" pitchFamily="2" charset="2"/>
              <a:buChar char="ü"/>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buSzPct val="125000"/>
            </a:pPr>
            <a:r>
              <a:rPr lang="en-US" sz="1600" b="1" spc="-1" dirty="0">
                <a:solidFill>
                  <a:srgbClr val="3465A4"/>
                </a:solidFill>
                <a:latin typeface="Calibri"/>
                <a:ea typeface="Source Han Sans CN"/>
              </a:rPr>
              <a:t>UFS-Coastal (Coastal Application</a:t>
            </a:r>
            <a:r>
              <a:rPr lang="en-US" sz="1600" b="1" spc="-1" dirty="0">
                <a:solidFill>
                  <a:srgbClr val="3465A4"/>
                </a:solidFill>
                <a:latin typeface="Calibri"/>
              </a:rPr>
              <a:t>)</a:t>
            </a:r>
          </a:p>
          <a:p>
            <a:pPr lvl="1">
              <a:lnSpc>
                <a:spcPct val="114000"/>
              </a:lnSpc>
              <a:spcBef>
                <a:spcPts val="0"/>
              </a:spcBef>
            </a:pPr>
            <a:r>
              <a:rPr lang="en-US" spc="-1" dirty="0">
                <a:latin typeface="Calibri"/>
              </a:rPr>
              <a:t>Introduction</a:t>
            </a:r>
          </a:p>
          <a:p>
            <a:pPr lvl="1">
              <a:lnSpc>
                <a:spcPct val="114000"/>
              </a:lnSpc>
              <a:spcBef>
                <a:spcPts val="0"/>
              </a:spcBef>
            </a:pPr>
            <a:r>
              <a:rPr lang="en-US" spc="-1" dirty="0">
                <a:latin typeface="Calibri"/>
              </a:rPr>
              <a:t>Current Status</a:t>
            </a:r>
          </a:p>
          <a:p>
            <a:pPr lvl="1">
              <a:lnSpc>
                <a:spcPct val="114000"/>
              </a:lnSpc>
              <a:spcBef>
                <a:spcPts val="0"/>
              </a:spcBef>
            </a:pPr>
            <a:r>
              <a:rPr lang="en-US" spc="-1" dirty="0">
                <a:latin typeface="Calibri"/>
              </a:rPr>
              <a:t>Issues</a:t>
            </a:r>
          </a:p>
          <a:p>
            <a:pPr lvl="1">
              <a:lnSpc>
                <a:spcPct val="114000"/>
              </a:lnSpc>
              <a:spcBef>
                <a:spcPts val="0"/>
              </a:spcBef>
            </a:pPr>
            <a:r>
              <a:rPr lang="en-US" spc="-1" dirty="0">
                <a:latin typeface="Calibri"/>
              </a:rPr>
              <a:t>Future Plans</a:t>
            </a:r>
          </a:p>
        </p:txBody>
      </p:sp>
    </p:spTree>
    <p:extLst>
      <p:ext uri="{BB962C8B-B14F-4D97-AF65-F5344CB8AC3E}">
        <p14:creationId xmlns:p14="http://schemas.microsoft.com/office/powerpoint/2010/main" val="359094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74960E-DE3C-4D46-8820-0DA6273CF756}"/>
              </a:ext>
            </a:extLst>
          </p:cNvPr>
          <p:cNvSpPr txBox="1"/>
          <p:nvPr/>
        </p:nvSpPr>
        <p:spPr>
          <a:xfrm>
            <a:off x="1794543" y="91443"/>
            <a:ext cx="5554919" cy="492443"/>
          </a:xfrm>
          <a:prstGeom prst="rect">
            <a:avLst/>
          </a:prstGeom>
          <a:noFill/>
        </p:spPr>
        <p:txBody>
          <a:bodyPr wrap="none" lIns="0" tIns="0" rIns="0" bIns="0" rtlCol="0" anchor="ctr" anchorCtr="1">
            <a:spAutoFit/>
          </a:bodyPr>
          <a:lstStyle/>
          <a:p>
            <a:pPr algn="ctr"/>
            <a:r>
              <a:rPr lang="en-US" sz="3200" b="1" dirty="0">
                <a:solidFill>
                  <a:srgbClr val="3465A4"/>
                </a:solidFill>
                <a:latin typeface="Calibri" panose="020F0502020204030204" pitchFamily="34" charset="0"/>
                <a:cs typeface="Calibri" panose="020F0502020204030204" pitchFamily="34" charset="0"/>
              </a:rPr>
              <a:t>CoastalApp (Coastal Application)</a:t>
            </a:r>
          </a:p>
        </p:txBody>
      </p:sp>
      <p:grpSp>
        <p:nvGrpSpPr>
          <p:cNvPr id="45" name="Group 44">
            <a:extLst>
              <a:ext uri="{FF2B5EF4-FFF2-40B4-BE49-F238E27FC236}">
                <a16:creationId xmlns:a16="http://schemas.microsoft.com/office/drawing/2014/main" id="{2A618163-A0EF-5BFF-EA7D-8F2DA4F1C01C}"/>
              </a:ext>
            </a:extLst>
          </p:cNvPr>
          <p:cNvGrpSpPr/>
          <p:nvPr/>
        </p:nvGrpSpPr>
        <p:grpSpPr>
          <a:xfrm>
            <a:off x="1611336" y="640083"/>
            <a:ext cx="5921328" cy="365760"/>
            <a:chOff x="1611336" y="548640"/>
            <a:chExt cx="5921328" cy="365760"/>
          </a:xfrm>
        </p:grpSpPr>
        <p:sp>
          <p:nvSpPr>
            <p:cNvPr id="6" name="Google Shape;120;p11">
              <a:extLst>
                <a:ext uri="{FF2B5EF4-FFF2-40B4-BE49-F238E27FC236}">
                  <a16:creationId xmlns:a16="http://schemas.microsoft.com/office/drawing/2014/main" id="{1C76D786-3F32-4184-A3BB-C6F144D3CD85}"/>
                </a:ext>
              </a:extLst>
            </p:cNvPr>
            <p:cNvSpPr txBox="1"/>
            <p:nvPr/>
          </p:nvSpPr>
          <p:spPr>
            <a:xfrm>
              <a:off x="3417864" y="577652"/>
              <a:ext cx="4114800" cy="307736"/>
            </a:xfrm>
            <a:prstGeom prst="rect">
              <a:avLst/>
            </a:prstGeom>
            <a:noFill/>
            <a:ln>
              <a:noFill/>
            </a:ln>
          </p:spPr>
          <p:txBody>
            <a:bodyPr spcFirstLastPara="1" wrap="square" lIns="91425" tIns="45700" rIns="91425" bIns="45700" anchor="ctr" anchorCtr="0">
              <a:spAutoFit/>
            </a:bodyPr>
            <a:lstStyle/>
            <a:p>
              <a:r>
                <a:rPr lang="en-US" sz="1400" u="sng" dirty="0">
                  <a:solidFill>
                    <a:srgbClr val="0000FF"/>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https://github.com/noaa-ocs-modeling/CoastalApp</a:t>
              </a:r>
              <a:endParaRPr sz="1400" dirty="0">
                <a:solidFill>
                  <a:srgbClr val="0000FF"/>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2E3304D5-C33B-F008-82D0-881DCCA39DDE}"/>
                </a:ext>
              </a:extLst>
            </p:cNvPr>
            <p:cNvGrpSpPr>
              <a:grpSpLocks noChangeAspect="1"/>
            </p:cNvGrpSpPr>
            <p:nvPr/>
          </p:nvGrpSpPr>
          <p:grpSpPr>
            <a:xfrm>
              <a:off x="1611336" y="548640"/>
              <a:ext cx="1602843" cy="365760"/>
              <a:chOff x="1457590" y="3384044"/>
              <a:chExt cx="2003557" cy="457200"/>
            </a:xfrm>
          </p:grpSpPr>
          <p:pic>
            <p:nvPicPr>
              <p:cNvPr id="4" name="Picture 3" descr="A screenshot of a computer&#10;&#10;Description automatically generated">
                <a:extLst>
                  <a:ext uri="{FF2B5EF4-FFF2-40B4-BE49-F238E27FC236}">
                    <a16:creationId xmlns:a16="http://schemas.microsoft.com/office/drawing/2014/main" id="{B5E30DF9-03E8-347D-83FE-19D2B390D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673" y="3384044"/>
                <a:ext cx="1540474" cy="457200"/>
              </a:xfrm>
              <a:prstGeom prst="rect">
                <a:avLst/>
              </a:prstGeom>
            </p:spPr>
          </p:pic>
          <p:pic>
            <p:nvPicPr>
              <p:cNvPr id="5" name="Picture 4" descr="A logo of a cat&#10;&#10;Description automatically generated">
                <a:extLst>
                  <a:ext uri="{FF2B5EF4-FFF2-40B4-BE49-F238E27FC236}">
                    <a16:creationId xmlns:a16="http://schemas.microsoft.com/office/drawing/2014/main" id="{9DFAB26E-6B61-8CA5-3FB9-0253271D8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590" y="3406904"/>
                <a:ext cx="455965" cy="411480"/>
              </a:xfrm>
              <a:prstGeom prst="rect">
                <a:avLst/>
              </a:prstGeom>
            </p:spPr>
          </p:pic>
        </p:grpSp>
      </p:grpSp>
      <p:grpSp>
        <p:nvGrpSpPr>
          <p:cNvPr id="38" name="Group 37">
            <a:extLst>
              <a:ext uri="{FF2B5EF4-FFF2-40B4-BE49-F238E27FC236}">
                <a16:creationId xmlns:a16="http://schemas.microsoft.com/office/drawing/2014/main" id="{DD0342B7-CD35-2C8D-3915-2F05FF9A54EE}"/>
              </a:ext>
            </a:extLst>
          </p:cNvPr>
          <p:cNvGrpSpPr>
            <a:grpSpLocks noChangeAspect="1"/>
          </p:cNvGrpSpPr>
          <p:nvPr/>
        </p:nvGrpSpPr>
        <p:grpSpPr>
          <a:xfrm>
            <a:off x="182880" y="1097282"/>
            <a:ext cx="2651760" cy="702173"/>
            <a:chOff x="1794541" y="1596113"/>
            <a:chExt cx="3561905" cy="943175"/>
          </a:xfrm>
        </p:grpSpPr>
        <p:pic>
          <p:nvPicPr>
            <p:cNvPr id="33" name="Picture 32">
              <a:extLst>
                <a:ext uri="{FF2B5EF4-FFF2-40B4-BE49-F238E27FC236}">
                  <a16:creationId xmlns:a16="http://schemas.microsoft.com/office/drawing/2014/main" id="{CCDDE09B-D7B2-C46C-3B29-6C84AA0D5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541" y="1596113"/>
              <a:ext cx="1390476" cy="304762"/>
            </a:xfrm>
            <a:prstGeom prst="rect">
              <a:avLst/>
            </a:prstGeom>
          </p:spPr>
        </p:pic>
        <p:pic>
          <p:nvPicPr>
            <p:cNvPr id="35" name="Picture 34" descr="A close-up of a logo&#10;&#10;Description automatically generated">
              <a:extLst>
                <a:ext uri="{FF2B5EF4-FFF2-40B4-BE49-F238E27FC236}">
                  <a16:creationId xmlns:a16="http://schemas.microsoft.com/office/drawing/2014/main" id="{298CC25A-9BB9-2B2D-57A8-C89FEF785E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4541" y="1920240"/>
              <a:ext cx="3561905" cy="619048"/>
            </a:xfrm>
            <a:prstGeom prst="rect">
              <a:avLst/>
            </a:prstGeom>
          </p:spPr>
        </p:pic>
      </p:grpSp>
      <p:pic>
        <p:nvPicPr>
          <p:cNvPr id="37" name="Picture 36" descr="A close up of a logo&#10;&#10;Description automatically generated">
            <a:extLst>
              <a:ext uri="{FF2B5EF4-FFF2-40B4-BE49-F238E27FC236}">
                <a16:creationId xmlns:a16="http://schemas.microsoft.com/office/drawing/2014/main" id="{6EED0377-BB22-20BF-1073-DBF3BC77DE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1" y="1181702"/>
            <a:ext cx="2047619" cy="533333"/>
          </a:xfrm>
          <a:prstGeom prst="rect">
            <a:avLst/>
          </a:prstGeom>
        </p:spPr>
      </p:pic>
      <p:grpSp>
        <p:nvGrpSpPr>
          <p:cNvPr id="43" name="Group 42">
            <a:extLst>
              <a:ext uri="{FF2B5EF4-FFF2-40B4-BE49-F238E27FC236}">
                <a16:creationId xmlns:a16="http://schemas.microsoft.com/office/drawing/2014/main" id="{A2F5E93D-E8DA-5451-33A0-7F2ABE7C09EB}"/>
              </a:ext>
            </a:extLst>
          </p:cNvPr>
          <p:cNvGrpSpPr/>
          <p:nvPr/>
        </p:nvGrpSpPr>
        <p:grpSpPr>
          <a:xfrm>
            <a:off x="0" y="1929531"/>
            <a:ext cx="9144000" cy="2716451"/>
            <a:chOff x="0" y="1929530"/>
            <a:chExt cx="9144000" cy="2716450"/>
          </a:xfrm>
        </p:grpSpPr>
        <p:pic>
          <p:nvPicPr>
            <p:cNvPr id="42" name="Picture 41" descr="A screenshot of a computer&#10;&#10;Description automatically generated">
              <a:extLst>
                <a:ext uri="{FF2B5EF4-FFF2-40B4-BE49-F238E27FC236}">
                  <a16:creationId xmlns:a16="http://schemas.microsoft.com/office/drawing/2014/main" id="{2683B291-0C01-B6AA-8046-684367EAAB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9200" y="2103120"/>
              <a:ext cx="4114800" cy="2015708"/>
            </a:xfrm>
            <a:prstGeom prst="rect">
              <a:avLst/>
            </a:prstGeom>
          </p:spPr>
        </p:pic>
        <p:pic>
          <p:nvPicPr>
            <p:cNvPr id="30" name="Picture 29" descr="A white background with black text&#10;&#10;Description automatically generated">
              <a:extLst>
                <a:ext uri="{FF2B5EF4-FFF2-40B4-BE49-F238E27FC236}">
                  <a16:creationId xmlns:a16="http://schemas.microsoft.com/office/drawing/2014/main" id="{0BD79A93-D378-7A40-6C68-65E50802CC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929530"/>
              <a:ext cx="5029200" cy="1102947"/>
            </a:xfrm>
            <a:prstGeom prst="rect">
              <a:avLst/>
            </a:prstGeom>
          </p:spPr>
        </p:pic>
        <p:pic>
          <p:nvPicPr>
            <p:cNvPr id="40" name="Picture 39" descr="A screenshot of a computer&#10;&#10;Description automatically generated">
              <a:extLst>
                <a:ext uri="{FF2B5EF4-FFF2-40B4-BE49-F238E27FC236}">
                  <a16:creationId xmlns:a16="http://schemas.microsoft.com/office/drawing/2014/main" id="{CC5BAB8D-B0D1-143B-30E1-4277600854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219341"/>
              <a:ext cx="5029200" cy="1426639"/>
            </a:xfrm>
            <a:prstGeom prst="rect">
              <a:avLst/>
            </a:prstGeom>
          </p:spPr>
        </p:pic>
      </p:grpSp>
    </p:spTree>
    <p:extLst>
      <p:ext uri="{BB962C8B-B14F-4D97-AF65-F5344CB8AC3E}">
        <p14:creationId xmlns:p14="http://schemas.microsoft.com/office/powerpoint/2010/main" val="12390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5FA5EBD-386B-4069-B3F5-98FA6F496EC8}"/>
              </a:ext>
            </a:extLst>
          </p:cNvPr>
          <p:cNvSpPr/>
          <p:nvPr/>
        </p:nvSpPr>
        <p:spPr>
          <a:xfrm>
            <a:off x="128667" y="856621"/>
            <a:ext cx="4875599" cy="3836340"/>
          </a:xfrm>
          <a:custGeom>
            <a:avLst/>
            <a:gdLst>
              <a:gd name="connsiteX0" fmla="*/ 0 w 4875599"/>
              <a:gd name="connsiteY0" fmla="*/ 1918170 h 3836340"/>
              <a:gd name="connsiteX1" fmla="*/ 2437800 w 4875599"/>
              <a:gd name="connsiteY1" fmla="*/ 0 h 3836340"/>
              <a:gd name="connsiteX2" fmla="*/ 4875600 w 4875599"/>
              <a:gd name="connsiteY2" fmla="*/ 1918170 h 3836340"/>
              <a:gd name="connsiteX3" fmla="*/ 2437800 w 4875599"/>
              <a:gd name="connsiteY3" fmla="*/ 3836340 h 3836340"/>
              <a:gd name="connsiteX4" fmla="*/ 0 w 4875599"/>
              <a:gd name="connsiteY4" fmla="*/ 1918170 h 3836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5599" h="3836340" extrusionOk="0">
                <a:moveTo>
                  <a:pt x="0" y="1918170"/>
                </a:moveTo>
                <a:cubicBezTo>
                  <a:pt x="-51057" y="827301"/>
                  <a:pt x="720089" y="139374"/>
                  <a:pt x="2437800" y="0"/>
                </a:cubicBezTo>
                <a:cubicBezTo>
                  <a:pt x="4069679" y="60109"/>
                  <a:pt x="4683153" y="864913"/>
                  <a:pt x="4875600" y="1918170"/>
                </a:cubicBezTo>
                <a:cubicBezTo>
                  <a:pt x="4638539" y="3209049"/>
                  <a:pt x="3717959" y="4202256"/>
                  <a:pt x="2437800" y="3836340"/>
                </a:cubicBezTo>
                <a:cubicBezTo>
                  <a:pt x="971134" y="3770518"/>
                  <a:pt x="262259" y="3102855"/>
                  <a:pt x="0" y="1918170"/>
                </a:cubicBezTo>
                <a:close/>
              </a:path>
            </a:pathLst>
          </a:custGeom>
          <a:noFill/>
          <a:ln w="38100" cmpd="thickThin">
            <a:solidFill>
              <a:srgbClr val="92ACCE"/>
            </a:solidFill>
            <a:extLst>
              <a:ext uri="{C807C97D-BFC1-408E-A445-0C87EB9F89A2}">
                <ask:lineSketchStyleProps xmlns:ask="http://schemas.microsoft.com/office/drawing/2018/sketchyshapes" sd="1219033472">
                  <a:prstGeom prst="ellipse">
                    <a:avLst/>
                  </a:prstGeom>
                  <ask:type>
                    <ask:lineSketchScribble/>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CustomShape 26"/>
          <p:cNvSpPr/>
          <p:nvPr/>
        </p:nvSpPr>
        <p:spPr>
          <a:xfrm>
            <a:off x="91440" y="594361"/>
            <a:ext cx="2284560" cy="547200"/>
          </a:xfrm>
          <a:prstGeom prst="rect">
            <a:avLst/>
          </a:prstGeom>
          <a:noFill/>
          <a:ln>
            <a:noFill/>
          </a:ln>
        </p:spPr>
        <p:style>
          <a:lnRef idx="0">
            <a:scrgbClr r="0" g="0" b="0"/>
          </a:lnRef>
          <a:fillRef idx="0">
            <a:scrgbClr r="0" g="0" b="0"/>
          </a:fillRef>
          <a:effectRef idx="0">
            <a:scrgbClr r="0" g="0" b="0"/>
          </a:effectRef>
          <a:fontRef idx="minor"/>
        </p:style>
        <p:txBody>
          <a:bodyPr lIns="90000" tIns="0" rIns="90000" bIns="45000">
            <a:noAutofit/>
          </a:bodyPr>
          <a:lstStyle/>
          <a:p>
            <a:pPr>
              <a:lnSpc>
                <a:spcPct val="100000"/>
              </a:lnSpc>
            </a:pPr>
            <a:r>
              <a:rPr lang="en-US" sz="1600" b="1" i="1" spc="-1" dirty="0">
                <a:solidFill>
                  <a:srgbClr val="3465A4"/>
                </a:solidFill>
                <a:latin typeface="Calibri"/>
                <a:ea typeface="DejaVu Sans"/>
              </a:rPr>
              <a:t>By Design a Flexible &amp; Portable System</a:t>
            </a:r>
            <a:endParaRPr lang="en-US" sz="1600" spc="-1" dirty="0">
              <a:latin typeface="Arial"/>
            </a:endParaRPr>
          </a:p>
        </p:txBody>
      </p:sp>
      <p:sp>
        <p:nvSpPr>
          <p:cNvPr id="46" name="CustomShape 3">
            <a:extLst>
              <a:ext uri="{FF2B5EF4-FFF2-40B4-BE49-F238E27FC236}">
                <a16:creationId xmlns:a16="http://schemas.microsoft.com/office/drawing/2014/main" id="{4E28BE26-59B3-47A5-B1C8-41CFA795B97C}"/>
              </a:ext>
            </a:extLst>
          </p:cNvPr>
          <p:cNvSpPr/>
          <p:nvPr/>
        </p:nvSpPr>
        <p:spPr>
          <a:xfrm>
            <a:off x="5189760" y="2434323"/>
            <a:ext cx="1966680" cy="922389"/>
          </a:xfrm>
          <a:prstGeom prst="rect">
            <a:avLst/>
          </a:prstGeom>
          <a:solidFill>
            <a:schemeClr val="lt1"/>
          </a:solidFill>
          <a:ln w="31750">
            <a:solidFill>
              <a:schemeClr val="accent5"/>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marL="214189" indent="-212389">
              <a:buClr>
                <a:srgbClr val="000000"/>
              </a:buClr>
              <a:buFont typeface="Arial"/>
              <a:buChar char="•"/>
            </a:pPr>
            <a:r>
              <a:rPr lang="en-US" sz="1351" b="1" spc="-1" dirty="0">
                <a:solidFill>
                  <a:srgbClr val="000000"/>
                </a:solidFill>
                <a:latin typeface="Calibri"/>
                <a:ea typeface="Calibri"/>
              </a:rPr>
              <a:t>Navigation support</a:t>
            </a:r>
            <a:endParaRPr lang="en-US" sz="1351" spc="-1" dirty="0">
              <a:latin typeface="Arial"/>
            </a:endParaRPr>
          </a:p>
          <a:p>
            <a:pPr marL="214189" indent="-212389">
              <a:buClr>
                <a:srgbClr val="000000"/>
              </a:buClr>
              <a:buFont typeface="Arial"/>
              <a:buChar char="•"/>
            </a:pPr>
            <a:r>
              <a:rPr lang="en-US" sz="1351" b="1" spc="-1" dirty="0">
                <a:solidFill>
                  <a:srgbClr val="000000"/>
                </a:solidFill>
                <a:latin typeface="Calibri"/>
                <a:ea typeface="Calibri"/>
              </a:rPr>
              <a:t>Disaster mitigation</a:t>
            </a:r>
            <a:endParaRPr lang="en-US" sz="1351" spc="-1" dirty="0">
              <a:latin typeface="Arial"/>
            </a:endParaRPr>
          </a:p>
          <a:p>
            <a:pPr marL="214189" indent="-212389">
              <a:buClr>
                <a:srgbClr val="000000"/>
              </a:buClr>
              <a:buFont typeface="Arial"/>
              <a:buChar char="•"/>
            </a:pPr>
            <a:r>
              <a:rPr lang="en-US" sz="1351" b="1" spc="-1" dirty="0">
                <a:solidFill>
                  <a:srgbClr val="000000"/>
                </a:solidFill>
                <a:latin typeface="Calibri"/>
                <a:ea typeface="Calibri"/>
              </a:rPr>
              <a:t>Water Quality</a:t>
            </a:r>
            <a:endParaRPr lang="en-US" sz="1351" spc="-1" dirty="0">
              <a:latin typeface="Arial"/>
            </a:endParaRPr>
          </a:p>
          <a:p>
            <a:pPr marL="214189" indent="-212389">
              <a:buClr>
                <a:srgbClr val="000000"/>
              </a:buClr>
              <a:buFont typeface="Arial"/>
              <a:buChar char="•"/>
            </a:pPr>
            <a:r>
              <a:rPr lang="en-US" sz="1351" b="1" spc="-1" dirty="0">
                <a:solidFill>
                  <a:srgbClr val="000000"/>
                </a:solidFill>
                <a:latin typeface="Calibri"/>
                <a:ea typeface="Calibri"/>
              </a:rPr>
              <a:t>Sediment Transport</a:t>
            </a:r>
            <a:endParaRPr lang="en-US" sz="1351" spc="-1" dirty="0">
              <a:latin typeface="Arial"/>
            </a:endParaRPr>
          </a:p>
        </p:txBody>
      </p:sp>
      <p:sp>
        <p:nvSpPr>
          <p:cNvPr id="47" name="CustomShape 6">
            <a:extLst>
              <a:ext uri="{FF2B5EF4-FFF2-40B4-BE49-F238E27FC236}">
                <a16:creationId xmlns:a16="http://schemas.microsoft.com/office/drawing/2014/main" id="{A791435B-3529-4DEE-B6E2-A4203CBCF8F5}"/>
              </a:ext>
            </a:extLst>
          </p:cNvPr>
          <p:cNvSpPr/>
          <p:nvPr/>
        </p:nvSpPr>
        <p:spPr>
          <a:xfrm>
            <a:off x="2581200" y="3962521"/>
            <a:ext cx="1475640" cy="775080"/>
          </a:xfrm>
          <a:prstGeom prst="rect">
            <a:avLst/>
          </a:prstGeom>
          <a:solidFill>
            <a:srgbClr val="00FF00">
              <a:alpha val="9000"/>
            </a:srgbClr>
          </a:solidFill>
          <a:ln w="31750">
            <a:solidFill>
              <a:srgbClr val="00FF00"/>
            </a:solidFill>
            <a:miter/>
          </a:ln>
        </p:spPr>
        <p:style>
          <a:lnRef idx="0">
            <a:scrgbClr r="0" g="0" b="0"/>
          </a:lnRef>
          <a:fillRef idx="0">
            <a:scrgbClr r="0" g="0" b="0"/>
          </a:fillRef>
          <a:effectRef idx="0">
            <a:scrgbClr r="0" g="0" b="0"/>
          </a:effectRef>
          <a:fontRef idx="minor"/>
        </p:style>
        <p:txBody>
          <a:bodyPr lIns="90000" tIns="45000" rIns="90000" bIns="45000" anchor="ctr" anchorCtr="1">
            <a:noAutofit/>
          </a:bodyPr>
          <a:lstStyle/>
          <a:p>
            <a:pPr algn="ctr">
              <a:tabLst>
                <a:tab pos="0" algn="l"/>
              </a:tabLst>
            </a:pPr>
            <a:r>
              <a:rPr lang="en-US" sz="1351" b="1" spc="-1" dirty="0">
                <a:solidFill>
                  <a:srgbClr val="000000"/>
                </a:solidFill>
                <a:latin typeface="Calibri"/>
                <a:ea typeface="Calibri"/>
              </a:rPr>
              <a:t>Inland Hydrology Model</a:t>
            </a:r>
            <a:endParaRPr lang="en-US" sz="1351" spc="-1" dirty="0">
              <a:latin typeface="Arial"/>
            </a:endParaRPr>
          </a:p>
        </p:txBody>
      </p:sp>
      <p:grpSp>
        <p:nvGrpSpPr>
          <p:cNvPr id="48" name="Group 47">
            <a:extLst>
              <a:ext uri="{FF2B5EF4-FFF2-40B4-BE49-F238E27FC236}">
                <a16:creationId xmlns:a16="http://schemas.microsoft.com/office/drawing/2014/main" id="{04E62B61-A595-4B0A-B382-69F23D389258}"/>
              </a:ext>
            </a:extLst>
          </p:cNvPr>
          <p:cNvGrpSpPr/>
          <p:nvPr/>
        </p:nvGrpSpPr>
        <p:grpSpPr>
          <a:xfrm>
            <a:off x="957600" y="3355849"/>
            <a:ext cx="1609344" cy="880272"/>
            <a:chOff x="957600" y="3364920"/>
            <a:chExt cx="1609344" cy="880272"/>
          </a:xfrm>
        </p:grpSpPr>
        <p:sp>
          <p:nvSpPr>
            <p:cNvPr id="49" name="CustomShape 7">
              <a:extLst>
                <a:ext uri="{FF2B5EF4-FFF2-40B4-BE49-F238E27FC236}">
                  <a16:creationId xmlns:a16="http://schemas.microsoft.com/office/drawing/2014/main" id="{2416D868-F76F-43B3-AB53-19F222BD19EA}"/>
                </a:ext>
              </a:extLst>
            </p:cNvPr>
            <p:cNvSpPr/>
            <p:nvPr/>
          </p:nvSpPr>
          <p:spPr>
            <a:xfrm>
              <a:off x="957600" y="4233672"/>
              <a:ext cx="1609344" cy="11520"/>
            </a:xfrm>
            <a:custGeom>
              <a:avLst/>
              <a:gdLst/>
              <a:ahLst/>
              <a:cxnLst/>
              <a:rect l="l" t="t" r="r" b="b"/>
              <a:pathLst>
                <a:path w="21600" h="21600">
                  <a:moveTo>
                    <a:pt x="0" y="0"/>
                  </a:moveTo>
                  <a:lnTo>
                    <a:pt x="21600" y="21600"/>
                  </a:lnTo>
                </a:path>
              </a:pathLst>
            </a:custGeom>
            <a:noFill/>
            <a:ln w="31750">
              <a:solidFill>
                <a:srgbClr val="0000FF"/>
              </a:solidFill>
              <a:round/>
              <a:tailEnd type="triangle" w="med" len="med"/>
            </a:ln>
          </p:spPr>
          <p:style>
            <a:lnRef idx="0">
              <a:scrgbClr r="0" g="0" b="0"/>
            </a:lnRef>
            <a:fillRef idx="0">
              <a:scrgbClr r="0" g="0" b="0"/>
            </a:fillRef>
            <a:effectRef idx="0">
              <a:scrgbClr r="0" g="0" b="0"/>
            </a:effectRef>
            <a:fontRef idx="minor"/>
          </p:style>
        </p:sp>
        <p:sp>
          <p:nvSpPr>
            <p:cNvPr id="50" name="CustomShape 8">
              <a:extLst>
                <a:ext uri="{FF2B5EF4-FFF2-40B4-BE49-F238E27FC236}">
                  <a16:creationId xmlns:a16="http://schemas.microsoft.com/office/drawing/2014/main" id="{3C9D1CF6-540C-41AA-9EC6-D906447F5DF6}"/>
                </a:ext>
              </a:extLst>
            </p:cNvPr>
            <p:cNvSpPr/>
            <p:nvPr/>
          </p:nvSpPr>
          <p:spPr>
            <a:xfrm>
              <a:off x="959400" y="3364920"/>
              <a:ext cx="360" cy="876960"/>
            </a:xfrm>
            <a:custGeom>
              <a:avLst/>
              <a:gdLst/>
              <a:ahLst/>
              <a:cxnLst/>
              <a:rect l="l" t="t" r="r" b="b"/>
              <a:pathLst>
                <a:path w="21600" h="21600">
                  <a:moveTo>
                    <a:pt x="0" y="0"/>
                  </a:moveTo>
                  <a:lnTo>
                    <a:pt x="21600" y="21600"/>
                  </a:lnTo>
                </a:path>
              </a:pathLst>
            </a:custGeom>
            <a:noFill/>
            <a:ln w="31750">
              <a:solidFill>
                <a:srgbClr val="0000FF"/>
              </a:solidFill>
              <a:round/>
            </a:ln>
          </p:spPr>
          <p:style>
            <a:lnRef idx="0">
              <a:scrgbClr r="0" g="0" b="0"/>
            </a:lnRef>
            <a:fillRef idx="0">
              <a:scrgbClr r="0" g="0" b="0"/>
            </a:fillRef>
            <a:effectRef idx="0">
              <a:scrgbClr r="0" g="0" b="0"/>
            </a:effectRef>
            <a:fontRef idx="minor"/>
          </p:style>
        </p:sp>
      </p:grpSp>
      <p:sp>
        <p:nvSpPr>
          <p:cNvPr id="52" name="CustomShape 10">
            <a:extLst>
              <a:ext uri="{FF2B5EF4-FFF2-40B4-BE49-F238E27FC236}">
                <a16:creationId xmlns:a16="http://schemas.microsoft.com/office/drawing/2014/main" id="{886F9A6B-46F7-4185-82CE-B0B8D87CCFB6}"/>
              </a:ext>
            </a:extLst>
          </p:cNvPr>
          <p:cNvSpPr/>
          <p:nvPr/>
        </p:nvSpPr>
        <p:spPr>
          <a:xfrm>
            <a:off x="2793240" y="1037881"/>
            <a:ext cx="1110240" cy="783633"/>
          </a:xfrm>
          <a:prstGeom prst="rect">
            <a:avLst/>
          </a:prstGeom>
          <a:solidFill>
            <a:srgbClr val="FF0000">
              <a:alpha val="9000"/>
            </a:srgbClr>
          </a:solidFill>
          <a:ln w="31750">
            <a:solidFill>
              <a:srgbClr val="FF0000"/>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tabLst>
                <a:tab pos="0" algn="l"/>
              </a:tabLst>
            </a:pPr>
            <a:endParaRPr lang="en-US" spc="-1" dirty="0">
              <a:latin typeface="Arial"/>
            </a:endParaRPr>
          </a:p>
          <a:p>
            <a:pPr algn="ctr">
              <a:tabLst>
                <a:tab pos="0" algn="l"/>
              </a:tabLst>
            </a:pPr>
            <a:r>
              <a:rPr lang="en-US" sz="1351" b="1" spc="-1" dirty="0">
                <a:solidFill>
                  <a:srgbClr val="000000"/>
                </a:solidFill>
                <a:latin typeface="Calibri"/>
                <a:ea typeface="Calibri"/>
              </a:rPr>
              <a:t>Wave Model</a:t>
            </a:r>
            <a:endParaRPr lang="en-US" sz="1351" spc="-1" dirty="0">
              <a:latin typeface="Arial"/>
            </a:endParaRPr>
          </a:p>
          <a:p>
            <a:pPr algn="ctr">
              <a:tabLst>
                <a:tab pos="0" algn="l"/>
              </a:tabLst>
            </a:pPr>
            <a:endParaRPr lang="en-US" sz="1351" spc="-1" dirty="0">
              <a:latin typeface="Arial"/>
            </a:endParaRPr>
          </a:p>
        </p:txBody>
      </p:sp>
      <p:sp>
        <p:nvSpPr>
          <p:cNvPr id="53" name="CustomShape 11">
            <a:extLst>
              <a:ext uri="{FF2B5EF4-FFF2-40B4-BE49-F238E27FC236}">
                <a16:creationId xmlns:a16="http://schemas.microsoft.com/office/drawing/2014/main" id="{C0FD1797-05B6-48BA-893F-1B5FD9AC2F0A}"/>
              </a:ext>
            </a:extLst>
          </p:cNvPr>
          <p:cNvSpPr/>
          <p:nvPr/>
        </p:nvSpPr>
        <p:spPr>
          <a:xfrm flipH="1">
            <a:off x="3165120" y="1810441"/>
            <a:ext cx="360" cy="804672"/>
          </a:xfrm>
          <a:custGeom>
            <a:avLst/>
            <a:gdLst/>
            <a:ahLst/>
            <a:cxnLst/>
            <a:rect l="l" t="t" r="r" b="b"/>
            <a:pathLst>
              <a:path w="21600" h="21600">
                <a:moveTo>
                  <a:pt x="0" y="0"/>
                </a:moveTo>
                <a:lnTo>
                  <a:pt x="21600" y="21600"/>
                </a:lnTo>
              </a:path>
            </a:pathLst>
          </a:custGeom>
          <a:noFill/>
          <a:ln w="31750">
            <a:solidFill>
              <a:srgbClr val="FF0000"/>
            </a:solidFill>
            <a:round/>
            <a:tailEnd type="triangle" w="med" len="med"/>
          </a:ln>
        </p:spPr>
        <p:style>
          <a:lnRef idx="0">
            <a:scrgbClr r="0" g="0" b="0"/>
          </a:lnRef>
          <a:fillRef idx="0">
            <a:scrgbClr r="0" g="0" b="0"/>
          </a:fillRef>
          <a:effectRef idx="0">
            <a:scrgbClr r="0" g="0" b="0"/>
          </a:effectRef>
          <a:fontRef idx="minor"/>
        </p:style>
      </p:sp>
      <p:sp>
        <p:nvSpPr>
          <p:cNvPr id="54" name="CustomShape 12">
            <a:extLst>
              <a:ext uri="{FF2B5EF4-FFF2-40B4-BE49-F238E27FC236}">
                <a16:creationId xmlns:a16="http://schemas.microsoft.com/office/drawing/2014/main" id="{64877DA3-34A8-417C-AE5F-BE623918059B}"/>
              </a:ext>
            </a:extLst>
          </p:cNvPr>
          <p:cNvSpPr/>
          <p:nvPr/>
        </p:nvSpPr>
        <p:spPr>
          <a:xfrm>
            <a:off x="3903483" y="1490401"/>
            <a:ext cx="1265180" cy="941400"/>
          </a:xfrm>
          <a:custGeom>
            <a:avLst/>
            <a:gdLst/>
            <a:ahLst/>
            <a:cxnLst/>
            <a:rect l="l" t="t" r="r" b="b"/>
            <a:pathLst>
              <a:path w="21600" h="21600">
                <a:moveTo>
                  <a:pt x="0" y="0"/>
                </a:moveTo>
                <a:lnTo>
                  <a:pt x="21600" y="21600"/>
                </a:lnTo>
              </a:path>
            </a:pathLst>
          </a:custGeom>
          <a:noFill/>
          <a:ln w="31750">
            <a:solidFill>
              <a:srgbClr val="FF0000"/>
            </a:solidFill>
            <a:round/>
            <a:headEnd type="oval"/>
            <a:tailEnd type="arrow" w="med" len="med"/>
          </a:ln>
        </p:spPr>
        <p:style>
          <a:lnRef idx="0">
            <a:scrgbClr r="0" g="0" b="0"/>
          </a:lnRef>
          <a:fillRef idx="0">
            <a:scrgbClr r="0" g="0" b="0"/>
          </a:fillRef>
          <a:effectRef idx="0">
            <a:scrgbClr r="0" g="0" b="0"/>
          </a:effectRef>
          <a:fontRef idx="minor"/>
        </p:style>
      </p:sp>
      <p:sp>
        <p:nvSpPr>
          <p:cNvPr id="55" name="CustomShape 15">
            <a:extLst>
              <a:ext uri="{FF2B5EF4-FFF2-40B4-BE49-F238E27FC236}">
                <a16:creationId xmlns:a16="http://schemas.microsoft.com/office/drawing/2014/main" id="{58DCA820-03A7-4767-B673-F1951E13E441}"/>
              </a:ext>
            </a:extLst>
          </p:cNvPr>
          <p:cNvSpPr/>
          <p:nvPr/>
        </p:nvSpPr>
        <p:spPr>
          <a:xfrm rot="10800000">
            <a:off x="3159000" y="3402361"/>
            <a:ext cx="6480" cy="547920"/>
          </a:xfrm>
          <a:custGeom>
            <a:avLst/>
            <a:gdLst/>
            <a:ahLst/>
            <a:cxnLst/>
            <a:rect l="l" t="t" r="r" b="b"/>
            <a:pathLst>
              <a:path w="21600" h="21600">
                <a:moveTo>
                  <a:pt x="0" y="0"/>
                </a:moveTo>
                <a:lnTo>
                  <a:pt x="21600" y="21600"/>
                </a:lnTo>
              </a:path>
            </a:pathLst>
          </a:custGeom>
          <a:noFill/>
          <a:ln w="31750">
            <a:solidFill>
              <a:srgbClr val="00FF00"/>
            </a:solidFill>
            <a:round/>
            <a:tailEnd type="triangle" w="med" len="med"/>
          </a:ln>
        </p:spPr>
        <p:style>
          <a:lnRef idx="0">
            <a:scrgbClr r="0" g="0" b="0"/>
          </a:lnRef>
          <a:fillRef idx="0">
            <a:scrgbClr r="0" g="0" b="0"/>
          </a:fillRef>
          <a:effectRef idx="0">
            <a:scrgbClr r="0" g="0" b="0"/>
          </a:effectRef>
          <a:fontRef idx="minor"/>
        </p:style>
      </p:sp>
      <p:sp>
        <p:nvSpPr>
          <p:cNvPr id="60" name="CustomShape 17">
            <a:extLst>
              <a:ext uri="{FF2B5EF4-FFF2-40B4-BE49-F238E27FC236}">
                <a16:creationId xmlns:a16="http://schemas.microsoft.com/office/drawing/2014/main" id="{A5F02B82-C06E-4596-9274-49039D436147}"/>
              </a:ext>
            </a:extLst>
          </p:cNvPr>
          <p:cNvSpPr/>
          <p:nvPr/>
        </p:nvSpPr>
        <p:spPr>
          <a:xfrm rot="10800000" flipH="1">
            <a:off x="4056843" y="3344401"/>
            <a:ext cx="1113983" cy="953640"/>
          </a:xfrm>
          <a:custGeom>
            <a:avLst/>
            <a:gdLst/>
            <a:ahLst/>
            <a:cxnLst/>
            <a:rect l="l" t="t" r="r" b="b"/>
            <a:pathLst>
              <a:path w="21600" h="21600">
                <a:moveTo>
                  <a:pt x="0" y="0"/>
                </a:moveTo>
                <a:lnTo>
                  <a:pt x="21600" y="21600"/>
                </a:lnTo>
              </a:path>
            </a:pathLst>
          </a:custGeom>
          <a:noFill/>
          <a:ln w="31750">
            <a:solidFill>
              <a:srgbClr val="00FF00"/>
            </a:solidFill>
            <a:round/>
            <a:headEnd type="oval"/>
            <a:tailEnd type="arrow" w="med" len="med"/>
          </a:ln>
        </p:spPr>
        <p:style>
          <a:lnRef idx="0">
            <a:scrgbClr r="0" g="0" b="0"/>
          </a:lnRef>
          <a:fillRef idx="0">
            <a:scrgbClr r="0" g="0" b="0"/>
          </a:fillRef>
          <a:effectRef idx="0">
            <a:scrgbClr r="0" g="0" b="0"/>
          </a:effectRef>
          <a:fontRef idx="minor"/>
        </p:style>
      </p:sp>
      <p:sp>
        <p:nvSpPr>
          <p:cNvPr id="61" name="CustomShape 20">
            <a:extLst>
              <a:ext uri="{FF2B5EF4-FFF2-40B4-BE49-F238E27FC236}">
                <a16:creationId xmlns:a16="http://schemas.microsoft.com/office/drawing/2014/main" id="{5B3A35FA-EC49-4ED1-BD86-414C66279E8B}"/>
              </a:ext>
            </a:extLst>
          </p:cNvPr>
          <p:cNvSpPr/>
          <p:nvPr/>
        </p:nvSpPr>
        <p:spPr>
          <a:xfrm>
            <a:off x="1747080" y="2833921"/>
            <a:ext cx="922680" cy="360"/>
          </a:xfrm>
          <a:custGeom>
            <a:avLst/>
            <a:gdLst/>
            <a:ahLst/>
            <a:cxnLst/>
            <a:rect l="l" t="t" r="r" b="b"/>
            <a:pathLst>
              <a:path w="21600" h="21600">
                <a:moveTo>
                  <a:pt x="0" y="0"/>
                </a:moveTo>
                <a:lnTo>
                  <a:pt x="21600" y="21600"/>
                </a:lnTo>
              </a:path>
            </a:pathLst>
          </a:custGeom>
          <a:noFill/>
          <a:ln w="31750">
            <a:solidFill>
              <a:srgbClr val="0000FF"/>
            </a:solidFill>
            <a:round/>
            <a:tailEnd type="triangle" w="med" len="med"/>
          </a:ln>
        </p:spPr>
        <p:style>
          <a:lnRef idx="0">
            <a:scrgbClr r="0" g="0" b="0"/>
          </a:lnRef>
          <a:fillRef idx="0">
            <a:scrgbClr r="0" g="0" b="0"/>
          </a:fillRef>
          <a:effectRef idx="0">
            <a:scrgbClr r="0" g="0" b="0"/>
          </a:effectRef>
          <a:fontRef idx="minor"/>
        </p:style>
      </p:sp>
      <p:grpSp>
        <p:nvGrpSpPr>
          <p:cNvPr id="62" name="Group 61">
            <a:extLst>
              <a:ext uri="{FF2B5EF4-FFF2-40B4-BE49-F238E27FC236}">
                <a16:creationId xmlns:a16="http://schemas.microsoft.com/office/drawing/2014/main" id="{2843DCAD-196C-41B9-B092-B621764B1CC5}"/>
              </a:ext>
            </a:extLst>
          </p:cNvPr>
          <p:cNvGrpSpPr/>
          <p:nvPr/>
        </p:nvGrpSpPr>
        <p:grpSpPr>
          <a:xfrm>
            <a:off x="960120" y="1391401"/>
            <a:ext cx="1830960" cy="1168920"/>
            <a:chOff x="923760" y="1391400"/>
            <a:chExt cx="1830960" cy="1168920"/>
          </a:xfrm>
        </p:grpSpPr>
        <p:sp>
          <p:nvSpPr>
            <p:cNvPr id="63" name="CustomShape 19">
              <a:extLst>
                <a:ext uri="{FF2B5EF4-FFF2-40B4-BE49-F238E27FC236}">
                  <a16:creationId xmlns:a16="http://schemas.microsoft.com/office/drawing/2014/main" id="{E321BB24-F606-421B-A7F0-8D81D76C8EC0}"/>
                </a:ext>
              </a:extLst>
            </p:cNvPr>
            <p:cNvSpPr/>
            <p:nvPr/>
          </p:nvSpPr>
          <p:spPr>
            <a:xfrm rot="10800000" flipH="1">
              <a:off x="932688" y="1393200"/>
              <a:ext cx="6120" cy="1167120"/>
            </a:xfrm>
            <a:custGeom>
              <a:avLst/>
              <a:gdLst/>
              <a:ahLst/>
              <a:cxnLst/>
              <a:rect l="l" t="t" r="r" b="b"/>
              <a:pathLst>
                <a:path w="21600" h="21600">
                  <a:moveTo>
                    <a:pt x="0" y="0"/>
                  </a:moveTo>
                  <a:lnTo>
                    <a:pt x="21600" y="21600"/>
                  </a:lnTo>
                </a:path>
              </a:pathLst>
            </a:custGeom>
            <a:noFill/>
            <a:ln w="31750">
              <a:solidFill>
                <a:srgbClr val="0000FF"/>
              </a:solidFill>
              <a:round/>
            </a:ln>
          </p:spPr>
          <p:style>
            <a:lnRef idx="0">
              <a:scrgbClr r="0" g="0" b="0"/>
            </a:lnRef>
            <a:fillRef idx="0">
              <a:scrgbClr r="0" g="0" b="0"/>
            </a:fillRef>
            <a:effectRef idx="0">
              <a:scrgbClr r="0" g="0" b="0"/>
            </a:effectRef>
            <a:fontRef idx="minor"/>
          </p:style>
        </p:sp>
        <p:sp>
          <p:nvSpPr>
            <p:cNvPr id="66" name="CustomShape 21">
              <a:extLst>
                <a:ext uri="{FF2B5EF4-FFF2-40B4-BE49-F238E27FC236}">
                  <a16:creationId xmlns:a16="http://schemas.microsoft.com/office/drawing/2014/main" id="{AD192C08-B1D6-43DF-98A5-E6560A2AC430}"/>
                </a:ext>
              </a:extLst>
            </p:cNvPr>
            <p:cNvSpPr/>
            <p:nvPr/>
          </p:nvSpPr>
          <p:spPr>
            <a:xfrm>
              <a:off x="923760" y="1391400"/>
              <a:ext cx="1830960" cy="360"/>
            </a:xfrm>
            <a:custGeom>
              <a:avLst/>
              <a:gdLst/>
              <a:ahLst/>
              <a:cxnLst/>
              <a:rect l="l" t="t" r="r" b="b"/>
              <a:pathLst>
                <a:path w="21600" h="21600">
                  <a:moveTo>
                    <a:pt x="0" y="0"/>
                  </a:moveTo>
                  <a:lnTo>
                    <a:pt x="21600" y="21600"/>
                  </a:lnTo>
                </a:path>
              </a:pathLst>
            </a:custGeom>
            <a:noFill/>
            <a:ln w="31750">
              <a:solidFill>
                <a:srgbClr val="0000FF"/>
              </a:solidFill>
              <a:round/>
              <a:tailEnd type="triangle" w="med" len="med"/>
            </a:ln>
          </p:spPr>
          <p:style>
            <a:lnRef idx="0">
              <a:scrgbClr r="0" g="0" b="0"/>
            </a:lnRef>
            <a:fillRef idx="0">
              <a:scrgbClr r="0" g="0" b="0"/>
            </a:fillRef>
            <a:effectRef idx="0">
              <a:scrgbClr r="0" g="0" b="0"/>
            </a:effectRef>
            <a:fontRef idx="minor"/>
          </p:style>
        </p:sp>
      </p:grpSp>
      <p:sp>
        <p:nvSpPr>
          <p:cNvPr id="67" name="CustomShape 9">
            <a:extLst>
              <a:ext uri="{FF2B5EF4-FFF2-40B4-BE49-F238E27FC236}">
                <a16:creationId xmlns:a16="http://schemas.microsoft.com/office/drawing/2014/main" id="{BD301226-4724-44B2-B424-F10A8B9D0AA3}"/>
              </a:ext>
            </a:extLst>
          </p:cNvPr>
          <p:cNvSpPr/>
          <p:nvPr/>
        </p:nvSpPr>
        <p:spPr>
          <a:xfrm>
            <a:off x="7589520" y="2230921"/>
            <a:ext cx="1372680" cy="1311480"/>
          </a:xfrm>
          <a:prstGeom prst="diamond">
            <a:avLst/>
          </a:prstGeom>
          <a:solidFill>
            <a:srgbClr val="333333">
              <a:alpha val="9000"/>
            </a:srgbClr>
          </a:solidFill>
          <a:ln w="31750">
            <a:solidFill>
              <a:schemeClr val="dk1"/>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tabLst>
                <a:tab pos="0" algn="l"/>
              </a:tabLst>
            </a:pPr>
            <a:r>
              <a:rPr lang="en-US" sz="1100" b="1" spc="-1" dirty="0">
                <a:solidFill>
                  <a:srgbClr val="000000"/>
                </a:solidFill>
                <a:latin typeface="Calibri"/>
                <a:ea typeface="Calibri"/>
              </a:rPr>
              <a:t>Product</a:t>
            </a:r>
            <a:endParaRPr lang="en-US" sz="1100" spc="-1" dirty="0">
              <a:latin typeface="Arial"/>
            </a:endParaRPr>
          </a:p>
          <a:p>
            <a:pPr algn="ctr">
              <a:tabLst>
                <a:tab pos="0" algn="l"/>
              </a:tabLst>
            </a:pPr>
            <a:r>
              <a:rPr lang="en-US" sz="1100" b="1" spc="-1" dirty="0">
                <a:solidFill>
                  <a:srgbClr val="000000"/>
                </a:solidFill>
                <a:latin typeface="Calibri"/>
                <a:ea typeface="Calibri"/>
              </a:rPr>
              <a:t>End User</a:t>
            </a:r>
            <a:endParaRPr lang="en-US" sz="1100" spc="-1" dirty="0">
              <a:latin typeface="Arial"/>
            </a:endParaRPr>
          </a:p>
        </p:txBody>
      </p:sp>
      <p:sp>
        <p:nvSpPr>
          <p:cNvPr id="68" name="CustomShape 22">
            <a:extLst>
              <a:ext uri="{FF2B5EF4-FFF2-40B4-BE49-F238E27FC236}">
                <a16:creationId xmlns:a16="http://schemas.microsoft.com/office/drawing/2014/main" id="{67DB2818-60A9-46FA-BD5B-5DCA7C886BF7}"/>
              </a:ext>
            </a:extLst>
          </p:cNvPr>
          <p:cNvSpPr/>
          <p:nvPr/>
        </p:nvSpPr>
        <p:spPr>
          <a:xfrm rot="10800000" flipH="1">
            <a:off x="7178040" y="2880001"/>
            <a:ext cx="411480" cy="1440"/>
          </a:xfrm>
          <a:custGeom>
            <a:avLst/>
            <a:gdLst/>
            <a:ahLst/>
            <a:cxnLst/>
            <a:rect l="l" t="t" r="r" b="b"/>
            <a:pathLst>
              <a:path w="21600" h="21600">
                <a:moveTo>
                  <a:pt x="0" y="0"/>
                </a:moveTo>
                <a:lnTo>
                  <a:pt x="21600" y="21600"/>
                </a:lnTo>
              </a:path>
            </a:pathLst>
          </a:custGeom>
          <a:noFill/>
          <a:ln w="31750">
            <a:solidFill>
              <a:schemeClr val="accent2"/>
            </a:solidFill>
            <a:round/>
            <a:headEnd type="oval"/>
            <a:tailEnd type="arrow" w="med" len="med"/>
          </a:ln>
        </p:spPr>
        <p:style>
          <a:lnRef idx="0">
            <a:scrgbClr r="0" g="0" b="0"/>
          </a:lnRef>
          <a:fillRef idx="0">
            <a:scrgbClr r="0" g="0" b="0"/>
          </a:fillRef>
          <a:effectRef idx="0">
            <a:scrgbClr r="0" g="0" b="0"/>
          </a:effectRef>
          <a:fontRef idx="minor"/>
        </p:style>
      </p:sp>
      <p:sp>
        <p:nvSpPr>
          <p:cNvPr id="69" name="CustomShape 4">
            <a:extLst>
              <a:ext uri="{FF2B5EF4-FFF2-40B4-BE49-F238E27FC236}">
                <a16:creationId xmlns:a16="http://schemas.microsoft.com/office/drawing/2014/main" id="{3CF15317-6017-4B6C-AE29-38164B0BCB35}"/>
              </a:ext>
            </a:extLst>
          </p:cNvPr>
          <p:cNvSpPr/>
          <p:nvPr/>
        </p:nvSpPr>
        <p:spPr>
          <a:xfrm>
            <a:off x="2687092" y="2611973"/>
            <a:ext cx="1290960" cy="783376"/>
          </a:xfrm>
          <a:prstGeom prst="rect">
            <a:avLst/>
          </a:prstGeom>
          <a:solidFill>
            <a:srgbClr val="800080">
              <a:alpha val="9000"/>
            </a:srgbClr>
          </a:solidFill>
          <a:ln w="31750">
            <a:solidFill>
              <a:srgbClr val="800080"/>
            </a:solidFill>
            <a:miter/>
          </a:ln>
        </p:spPr>
        <p:style>
          <a:lnRef idx="0">
            <a:scrgbClr r="0" g="0" b="0"/>
          </a:lnRef>
          <a:fillRef idx="0">
            <a:scrgbClr r="0" g="0" b="0"/>
          </a:fillRef>
          <a:effectRef idx="0">
            <a:scrgbClr r="0" g="0" b="0"/>
          </a:effectRef>
          <a:fontRef idx="minor"/>
        </p:style>
        <p:txBody>
          <a:bodyPr lIns="90000" tIns="45000" rIns="90000" bIns="45000" anchor="ctr" anchorCtr="1">
            <a:noAutofit/>
          </a:bodyPr>
          <a:lstStyle/>
          <a:p>
            <a:pPr algn="ctr">
              <a:tabLst>
                <a:tab pos="0" algn="l"/>
              </a:tabLst>
            </a:pPr>
            <a:r>
              <a:rPr lang="en-US" sz="1351" b="1" spc="-1" dirty="0">
                <a:solidFill>
                  <a:srgbClr val="000000"/>
                </a:solidFill>
                <a:latin typeface="Calibri"/>
                <a:ea typeface="Calibri"/>
              </a:rPr>
              <a:t>Coastal Ocean Model(s)</a:t>
            </a:r>
            <a:endParaRPr lang="en-US" sz="1351" spc="-1" dirty="0">
              <a:latin typeface="Arial"/>
            </a:endParaRPr>
          </a:p>
        </p:txBody>
      </p:sp>
      <p:sp>
        <p:nvSpPr>
          <p:cNvPr id="71" name="CustomShape 13">
            <a:extLst>
              <a:ext uri="{FF2B5EF4-FFF2-40B4-BE49-F238E27FC236}">
                <a16:creationId xmlns:a16="http://schemas.microsoft.com/office/drawing/2014/main" id="{1F05CFF6-DCEC-47E6-B8D7-E3A7D07A04EA}"/>
              </a:ext>
            </a:extLst>
          </p:cNvPr>
          <p:cNvSpPr/>
          <p:nvPr/>
        </p:nvSpPr>
        <p:spPr>
          <a:xfrm>
            <a:off x="3978412" y="3020761"/>
            <a:ext cx="1207008" cy="11160"/>
          </a:xfrm>
          <a:custGeom>
            <a:avLst/>
            <a:gdLst/>
            <a:ahLst/>
            <a:cxnLst/>
            <a:rect l="l" t="t" r="r" b="b"/>
            <a:pathLst>
              <a:path w="21600" h="21600">
                <a:moveTo>
                  <a:pt x="0" y="0"/>
                </a:moveTo>
                <a:lnTo>
                  <a:pt x="21600" y="21600"/>
                </a:lnTo>
              </a:path>
            </a:pathLst>
          </a:custGeom>
          <a:noFill/>
          <a:ln w="31750">
            <a:solidFill>
              <a:srgbClr val="800080"/>
            </a:solidFill>
            <a:round/>
            <a:headEnd type="oval"/>
            <a:tailEnd type="arrow" w="med" len="med"/>
          </a:ln>
        </p:spPr>
        <p:style>
          <a:lnRef idx="0">
            <a:scrgbClr r="0" g="0" b="0"/>
          </a:lnRef>
          <a:fillRef idx="0">
            <a:scrgbClr r="0" g="0" b="0"/>
          </a:fillRef>
          <a:effectRef idx="0">
            <a:scrgbClr r="0" g="0" b="0"/>
          </a:effectRef>
          <a:fontRef idx="minor"/>
        </p:style>
      </p:sp>
      <p:sp>
        <p:nvSpPr>
          <p:cNvPr id="72" name="CustomShape 14">
            <a:extLst>
              <a:ext uri="{FF2B5EF4-FFF2-40B4-BE49-F238E27FC236}">
                <a16:creationId xmlns:a16="http://schemas.microsoft.com/office/drawing/2014/main" id="{961AC381-8A4F-4E2A-AB67-709D49BCB8C1}"/>
              </a:ext>
            </a:extLst>
          </p:cNvPr>
          <p:cNvSpPr/>
          <p:nvPr/>
        </p:nvSpPr>
        <p:spPr>
          <a:xfrm rot="10800000">
            <a:off x="3493132" y="3401569"/>
            <a:ext cx="10440" cy="566928"/>
          </a:xfrm>
          <a:custGeom>
            <a:avLst/>
            <a:gdLst/>
            <a:ahLst/>
            <a:cxnLst/>
            <a:rect l="l" t="t" r="r" b="b"/>
            <a:pathLst>
              <a:path w="21600" h="21600">
                <a:moveTo>
                  <a:pt x="0" y="0"/>
                </a:moveTo>
                <a:lnTo>
                  <a:pt x="21600" y="21600"/>
                </a:lnTo>
              </a:path>
            </a:pathLst>
          </a:custGeom>
          <a:noFill/>
          <a:ln w="31750">
            <a:solidFill>
              <a:srgbClr val="800080"/>
            </a:solidFill>
            <a:round/>
            <a:headEnd type="triangle" w="med" len="med"/>
          </a:ln>
        </p:spPr>
        <p:style>
          <a:lnRef idx="0">
            <a:scrgbClr r="0" g="0" b="0"/>
          </a:lnRef>
          <a:fillRef idx="0">
            <a:scrgbClr r="0" g="0" b="0"/>
          </a:fillRef>
          <a:effectRef idx="0">
            <a:scrgbClr r="0" g="0" b="0"/>
          </a:effectRef>
          <a:fontRef idx="minor"/>
        </p:style>
      </p:sp>
      <p:sp>
        <p:nvSpPr>
          <p:cNvPr id="74" name="CustomShape 16">
            <a:extLst>
              <a:ext uri="{FF2B5EF4-FFF2-40B4-BE49-F238E27FC236}">
                <a16:creationId xmlns:a16="http://schemas.microsoft.com/office/drawing/2014/main" id="{734A9CD9-14BB-4A5C-A6F3-2D447448759B}"/>
              </a:ext>
            </a:extLst>
          </p:cNvPr>
          <p:cNvSpPr/>
          <p:nvPr/>
        </p:nvSpPr>
        <p:spPr>
          <a:xfrm rot="10800000" flipH="1">
            <a:off x="3501412" y="1812961"/>
            <a:ext cx="2160" cy="785520"/>
          </a:xfrm>
          <a:custGeom>
            <a:avLst/>
            <a:gdLst/>
            <a:ahLst/>
            <a:cxnLst/>
            <a:rect l="l" t="t" r="r" b="b"/>
            <a:pathLst>
              <a:path w="21600" h="21600">
                <a:moveTo>
                  <a:pt x="0" y="0"/>
                </a:moveTo>
                <a:lnTo>
                  <a:pt x="21600" y="21600"/>
                </a:lnTo>
              </a:path>
            </a:pathLst>
          </a:custGeom>
          <a:noFill/>
          <a:ln w="31750">
            <a:solidFill>
              <a:srgbClr val="800080"/>
            </a:solidFill>
            <a:round/>
            <a:tailEnd type="triangle" w="med" len="med"/>
          </a:ln>
        </p:spPr>
        <p:style>
          <a:lnRef idx="0">
            <a:scrgbClr r="0" g="0" b="0"/>
          </a:lnRef>
          <a:fillRef idx="0">
            <a:scrgbClr r="0" g="0" b="0"/>
          </a:fillRef>
          <a:effectRef idx="0">
            <a:scrgbClr r="0" g="0" b="0"/>
          </a:effectRef>
          <a:fontRef idx="minor"/>
        </p:style>
      </p:sp>
      <p:sp>
        <p:nvSpPr>
          <p:cNvPr id="75" name="CustomShape 23">
            <a:extLst>
              <a:ext uri="{FF2B5EF4-FFF2-40B4-BE49-F238E27FC236}">
                <a16:creationId xmlns:a16="http://schemas.microsoft.com/office/drawing/2014/main" id="{CD80C094-DCC1-4AB9-AC36-FD30E6C5D953}"/>
              </a:ext>
            </a:extLst>
          </p:cNvPr>
          <p:cNvSpPr/>
          <p:nvPr/>
        </p:nvSpPr>
        <p:spPr>
          <a:xfrm>
            <a:off x="1760711" y="3031561"/>
            <a:ext cx="922680" cy="360"/>
          </a:xfrm>
          <a:custGeom>
            <a:avLst/>
            <a:gdLst/>
            <a:ahLst/>
            <a:cxnLst/>
            <a:rect l="l" t="t" r="r" b="b"/>
            <a:pathLst>
              <a:path w="21600" h="21600">
                <a:moveTo>
                  <a:pt x="0" y="0"/>
                </a:moveTo>
                <a:lnTo>
                  <a:pt x="21600" y="21600"/>
                </a:lnTo>
              </a:path>
            </a:pathLst>
          </a:custGeom>
          <a:noFill/>
          <a:ln w="31750">
            <a:solidFill>
              <a:srgbClr val="863E92"/>
            </a:solidFill>
            <a:prstDash val="sysDash"/>
            <a:round/>
            <a:headEnd type="triangle" w="med" len="med"/>
          </a:ln>
        </p:spPr>
        <p:style>
          <a:lnRef idx="0">
            <a:scrgbClr r="0" g="0" b="0"/>
          </a:lnRef>
          <a:fillRef idx="0">
            <a:scrgbClr r="0" g="0" b="0"/>
          </a:fillRef>
          <a:effectRef idx="0">
            <a:scrgbClr r="0" g="0" b="0"/>
          </a:effectRef>
          <a:fontRef idx="minor"/>
        </p:style>
      </p:sp>
      <p:sp>
        <p:nvSpPr>
          <p:cNvPr id="76" name="CustomShape 24">
            <a:extLst>
              <a:ext uri="{FF2B5EF4-FFF2-40B4-BE49-F238E27FC236}">
                <a16:creationId xmlns:a16="http://schemas.microsoft.com/office/drawing/2014/main" id="{6C7518F8-D80B-4837-A556-FB8D8FD6522D}"/>
              </a:ext>
            </a:extLst>
          </p:cNvPr>
          <p:cNvSpPr/>
          <p:nvPr/>
        </p:nvSpPr>
        <p:spPr>
          <a:xfrm>
            <a:off x="1608069" y="1759501"/>
            <a:ext cx="1110240" cy="783633"/>
          </a:xfrm>
          <a:prstGeom prst="rect">
            <a:avLst/>
          </a:prstGeom>
          <a:gradFill rotWithShape="0">
            <a:gsLst>
              <a:gs pos="0">
                <a:srgbClr val="DFE9FB"/>
              </a:gs>
              <a:gs pos="100000">
                <a:srgbClr val="6E9BE7"/>
              </a:gs>
            </a:gsLst>
            <a:lin ang="5400000"/>
          </a:gradFill>
          <a:ln w="31750">
            <a:solidFill>
              <a:srgbClr val="004B53"/>
            </a:solidFill>
            <a:miter/>
          </a:ln>
          <a:scene3d>
            <a:camera prst="isometricTopUp"/>
            <a:lightRig rig="threePt" dir="t"/>
          </a:scene3d>
        </p:spPr>
        <p:style>
          <a:lnRef idx="0">
            <a:scrgbClr r="0" g="0" b="0"/>
          </a:lnRef>
          <a:fillRef idx="0">
            <a:scrgbClr r="0" g="0" b="0"/>
          </a:fillRef>
          <a:effectRef idx="0">
            <a:scrgbClr r="0" g="0" b="0"/>
          </a:effectRef>
          <a:fontRef idx="minor"/>
        </p:style>
        <p:txBody>
          <a:bodyPr lIns="90000" tIns="45000" rIns="90000" bIns="45000">
            <a:spAutoFit/>
          </a:bodyPr>
          <a:lstStyle/>
          <a:p>
            <a:pPr algn="ctr">
              <a:tabLst>
                <a:tab pos="0" algn="l"/>
              </a:tabLst>
            </a:pPr>
            <a:endParaRPr lang="en-US" spc="-1" dirty="0">
              <a:latin typeface="Arial"/>
            </a:endParaRPr>
          </a:p>
          <a:p>
            <a:pPr algn="ctr">
              <a:tabLst>
                <a:tab pos="0" algn="l"/>
              </a:tabLst>
            </a:pPr>
            <a:r>
              <a:rPr lang="en-US" sz="1351" b="1" spc="-1" dirty="0">
                <a:solidFill>
                  <a:srgbClr val="000000"/>
                </a:solidFill>
                <a:latin typeface="Calibri"/>
                <a:ea typeface="Calibri"/>
              </a:rPr>
              <a:t>Sea Ice</a:t>
            </a:r>
            <a:endParaRPr lang="en-US" sz="1351" spc="-1" dirty="0">
              <a:latin typeface="Arial"/>
            </a:endParaRPr>
          </a:p>
          <a:p>
            <a:pPr algn="ctr">
              <a:tabLst>
                <a:tab pos="0" algn="l"/>
              </a:tabLst>
            </a:pPr>
            <a:endParaRPr lang="en-US" sz="1351" spc="-1" dirty="0">
              <a:latin typeface="Arial"/>
            </a:endParaRPr>
          </a:p>
        </p:txBody>
      </p:sp>
      <p:sp>
        <p:nvSpPr>
          <p:cNvPr id="77" name="CustomShape 25">
            <a:extLst>
              <a:ext uri="{FF2B5EF4-FFF2-40B4-BE49-F238E27FC236}">
                <a16:creationId xmlns:a16="http://schemas.microsoft.com/office/drawing/2014/main" id="{5FEC4F1D-A594-468C-BA6C-06D14A9DCCEC}"/>
              </a:ext>
            </a:extLst>
          </p:cNvPr>
          <p:cNvSpPr/>
          <p:nvPr/>
        </p:nvSpPr>
        <p:spPr>
          <a:xfrm>
            <a:off x="4846320" y="3620881"/>
            <a:ext cx="420480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1" i="1" spc="-1" dirty="0">
                <a:solidFill>
                  <a:srgbClr val="FF0000"/>
                </a:solidFill>
                <a:latin typeface="Calibri"/>
                <a:ea typeface="DejaVu Sans"/>
              </a:rPr>
              <a:t>-   </a:t>
            </a:r>
            <a:r>
              <a:rPr lang="en-US" sz="1600" b="1" i="1" spc="-1" dirty="0">
                <a:solidFill>
                  <a:srgbClr val="3465A4"/>
                </a:solidFill>
                <a:latin typeface="Calibri"/>
                <a:ea typeface="DejaVu Sans"/>
              </a:rPr>
              <a:t>NUOPC/ESMF Coupled Models</a:t>
            </a:r>
            <a:endParaRPr lang="en-US" sz="1600" spc="-1" dirty="0">
              <a:latin typeface="Arial"/>
            </a:endParaRPr>
          </a:p>
          <a:p>
            <a:pPr>
              <a:lnSpc>
                <a:spcPct val="100000"/>
              </a:lnSpc>
            </a:pPr>
            <a:r>
              <a:rPr lang="en-US" sz="1600" b="1" i="1" spc="-1" dirty="0">
                <a:solidFill>
                  <a:srgbClr val="FF0000"/>
                </a:solidFill>
                <a:latin typeface="Calibri"/>
                <a:ea typeface="DejaVu Sans"/>
              </a:rPr>
              <a:t>-   </a:t>
            </a:r>
            <a:r>
              <a:rPr lang="en-US" sz="1600" b="1" i="1" spc="-1" dirty="0">
                <a:solidFill>
                  <a:srgbClr val="3465A4"/>
                </a:solidFill>
                <a:latin typeface="Calibri"/>
                <a:ea typeface="DejaVu Sans"/>
              </a:rPr>
              <a:t>1-way/2-way Model Coupling</a:t>
            </a:r>
            <a:endParaRPr lang="en-US" sz="1600" spc="-1" dirty="0">
              <a:latin typeface="Arial"/>
            </a:endParaRPr>
          </a:p>
          <a:p>
            <a:pPr>
              <a:lnSpc>
                <a:spcPct val="100000"/>
              </a:lnSpc>
            </a:pPr>
            <a:r>
              <a:rPr lang="en-US" sz="1600" b="1" i="1" spc="-1" dirty="0">
                <a:solidFill>
                  <a:srgbClr val="FF0000"/>
                </a:solidFill>
                <a:latin typeface="Calibri"/>
                <a:ea typeface="DejaVu Sans"/>
              </a:rPr>
              <a:t>-   </a:t>
            </a:r>
            <a:r>
              <a:rPr lang="en-US" sz="1600" b="1" i="1" spc="-1" dirty="0">
                <a:solidFill>
                  <a:srgbClr val="3465A4"/>
                </a:solidFill>
                <a:latin typeface="Calibri"/>
                <a:ea typeface="DejaVu Sans"/>
              </a:rPr>
              <a:t>Development in Collaboration Between</a:t>
            </a:r>
            <a:endParaRPr lang="en-US" sz="1600" spc="-1" dirty="0">
              <a:latin typeface="Arial"/>
            </a:endParaRPr>
          </a:p>
          <a:p>
            <a:pPr>
              <a:lnSpc>
                <a:spcPct val="100000"/>
              </a:lnSpc>
            </a:pPr>
            <a:r>
              <a:rPr lang="en-US" sz="1600" b="1" i="1" spc="-1" dirty="0">
                <a:solidFill>
                  <a:srgbClr val="3465A4"/>
                </a:solidFill>
                <a:latin typeface="Calibri"/>
                <a:ea typeface="DejaVu Sans"/>
              </a:rPr>
              <a:t>    Federal and Non-Federal Partners </a:t>
            </a:r>
            <a:endParaRPr lang="en-US" sz="1600" spc="-1" dirty="0">
              <a:latin typeface="Arial"/>
            </a:endParaRPr>
          </a:p>
        </p:txBody>
      </p:sp>
      <p:sp>
        <p:nvSpPr>
          <p:cNvPr id="78" name="CustomShape 23">
            <a:extLst>
              <a:ext uri="{FF2B5EF4-FFF2-40B4-BE49-F238E27FC236}">
                <a16:creationId xmlns:a16="http://schemas.microsoft.com/office/drawing/2014/main" id="{9157384F-AA96-49C2-A62B-04C1E4686807}"/>
              </a:ext>
            </a:extLst>
          </p:cNvPr>
          <p:cNvSpPr/>
          <p:nvPr/>
        </p:nvSpPr>
        <p:spPr>
          <a:xfrm>
            <a:off x="2529799" y="2241748"/>
            <a:ext cx="515108" cy="363215"/>
          </a:xfrm>
          <a:custGeom>
            <a:avLst/>
            <a:gdLst/>
            <a:ahLst/>
            <a:cxnLst/>
            <a:rect l="l" t="t" r="r" b="b"/>
            <a:pathLst>
              <a:path w="21600" h="21600">
                <a:moveTo>
                  <a:pt x="0" y="0"/>
                </a:moveTo>
                <a:lnTo>
                  <a:pt x="21600" y="21600"/>
                </a:lnTo>
              </a:path>
            </a:pathLst>
          </a:custGeom>
          <a:noFill/>
          <a:ln w="31750">
            <a:solidFill>
              <a:srgbClr val="863E92"/>
            </a:solidFill>
            <a:prstDash val="sysDash"/>
            <a:round/>
            <a:headEnd type="triangle" w="med" len="med"/>
          </a:ln>
        </p:spPr>
        <p:style>
          <a:lnRef idx="0">
            <a:scrgbClr r="0" g="0" b="0"/>
          </a:lnRef>
          <a:fillRef idx="0">
            <a:scrgbClr r="0" g="0" b="0"/>
          </a:fillRef>
          <a:effectRef idx="0">
            <a:scrgbClr r="0" g="0" b="0"/>
          </a:effectRef>
          <a:fontRef idx="minor"/>
        </p:style>
      </p:sp>
      <p:sp>
        <p:nvSpPr>
          <p:cNvPr id="79" name="CustomShape 23">
            <a:extLst>
              <a:ext uri="{FF2B5EF4-FFF2-40B4-BE49-F238E27FC236}">
                <a16:creationId xmlns:a16="http://schemas.microsoft.com/office/drawing/2014/main" id="{E1AFEFDE-70C2-49FB-8F46-6219C6B902FA}"/>
              </a:ext>
            </a:extLst>
          </p:cNvPr>
          <p:cNvSpPr/>
          <p:nvPr/>
        </p:nvSpPr>
        <p:spPr>
          <a:xfrm>
            <a:off x="2410693" y="2327606"/>
            <a:ext cx="418496" cy="290845"/>
          </a:xfrm>
          <a:custGeom>
            <a:avLst/>
            <a:gdLst/>
            <a:ahLst/>
            <a:cxnLst/>
            <a:rect l="l" t="t" r="r" b="b"/>
            <a:pathLst>
              <a:path w="21600" h="21600">
                <a:moveTo>
                  <a:pt x="0" y="0"/>
                </a:moveTo>
                <a:lnTo>
                  <a:pt x="21600" y="21600"/>
                </a:lnTo>
              </a:path>
            </a:pathLst>
          </a:custGeom>
          <a:noFill/>
          <a:ln w="31750">
            <a:solidFill>
              <a:srgbClr val="075860"/>
            </a:solidFill>
            <a:prstDash val="sysDash"/>
            <a:round/>
            <a:headEnd type="none" w="med" len="med"/>
            <a:tailEnd type="triangle"/>
          </a:ln>
        </p:spPr>
        <p:style>
          <a:lnRef idx="0">
            <a:scrgbClr r="0" g="0" b="0"/>
          </a:lnRef>
          <a:fillRef idx="0">
            <a:scrgbClr r="0" g="0" b="0"/>
          </a:fillRef>
          <a:effectRef idx="0">
            <a:scrgbClr r="0" g="0" b="0"/>
          </a:effectRef>
          <a:fontRef idx="minor"/>
        </p:style>
      </p:sp>
      <p:sp>
        <p:nvSpPr>
          <p:cNvPr id="80" name="CustomShape 11">
            <a:extLst>
              <a:ext uri="{FF2B5EF4-FFF2-40B4-BE49-F238E27FC236}">
                <a16:creationId xmlns:a16="http://schemas.microsoft.com/office/drawing/2014/main" id="{44968E26-5A09-4507-8431-D082A62BA734}"/>
              </a:ext>
            </a:extLst>
          </p:cNvPr>
          <p:cNvSpPr/>
          <p:nvPr/>
        </p:nvSpPr>
        <p:spPr>
          <a:xfrm flipH="1">
            <a:off x="2376002" y="1459397"/>
            <a:ext cx="408959" cy="353565"/>
          </a:xfrm>
          <a:custGeom>
            <a:avLst/>
            <a:gdLst/>
            <a:ahLst/>
            <a:cxnLst/>
            <a:rect l="l" t="t" r="r" b="b"/>
            <a:pathLst>
              <a:path w="21600" h="21600">
                <a:moveTo>
                  <a:pt x="0" y="0"/>
                </a:moveTo>
                <a:lnTo>
                  <a:pt x="21600" y="21600"/>
                </a:lnTo>
              </a:path>
            </a:pathLst>
          </a:custGeom>
          <a:noFill/>
          <a:ln w="31750">
            <a:solidFill>
              <a:srgbClr val="FF0000"/>
            </a:solidFill>
            <a:prstDash val="sysDash"/>
            <a:round/>
            <a:tailEnd type="triangle" w="med" len="med"/>
          </a:ln>
        </p:spPr>
        <p:style>
          <a:lnRef idx="0">
            <a:scrgbClr r="0" g="0" b="0"/>
          </a:lnRef>
          <a:fillRef idx="0">
            <a:scrgbClr r="0" g="0" b="0"/>
          </a:fillRef>
          <a:effectRef idx="0">
            <a:scrgbClr r="0" g="0" b="0"/>
          </a:effectRef>
          <a:fontRef idx="minor"/>
        </p:style>
      </p:sp>
      <p:sp>
        <p:nvSpPr>
          <p:cNvPr id="81" name="CustomShape 11">
            <a:extLst>
              <a:ext uri="{FF2B5EF4-FFF2-40B4-BE49-F238E27FC236}">
                <a16:creationId xmlns:a16="http://schemas.microsoft.com/office/drawing/2014/main" id="{FB3AD95B-40A4-4E90-AD8E-C29D1C95F016}"/>
              </a:ext>
            </a:extLst>
          </p:cNvPr>
          <p:cNvSpPr/>
          <p:nvPr/>
        </p:nvSpPr>
        <p:spPr>
          <a:xfrm flipH="1">
            <a:off x="2499532" y="1617818"/>
            <a:ext cx="300789" cy="256485"/>
          </a:xfrm>
          <a:custGeom>
            <a:avLst/>
            <a:gdLst/>
            <a:ahLst/>
            <a:cxnLst/>
            <a:rect l="l" t="t" r="r" b="b"/>
            <a:pathLst>
              <a:path w="21600" h="21600">
                <a:moveTo>
                  <a:pt x="0" y="0"/>
                </a:moveTo>
                <a:lnTo>
                  <a:pt x="21600" y="21600"/>
                </a:lnTo>
              </a:path>
            </a:pathLst>
          </a:custGeom>
          <a:noFill/>
          <a:ln w="31750">
            <a:solidFill>
              <a:srgbClr val="075860"/>
            </a:solidFill>
            <a:prstDash val="sysDash"/>
            <a:round/>
            <a:headEnd type="triangle"/>
            <a:tailEnd type="none" w="med" len="med"/>
          </a:ln>
        </p:spPr>
        <p:style>
          <a:lnRef idx="0">
            <a:scrgbClr r="0" g="0" b="0"/>
          </a:lnRef>
          <a:fillRef idx="0">
            <a:scrgbClr r="0" g="0" b="0"/>
          </a:fillRef>
          <a:effectRef idx="0">
            <a:scrgbClr r="0" g="0" b="0"/>
          </a:effectRef>
          <a:fontRef idx="minor"/>
        </p:style>
      </p:sp>
      <p:grpSp>
        <p:nvGrpSpPr>
          <p:cNvPr id="82" name="Group 81">
            <a:extLst>
              <a:ext uri="{FF2B5EF4-FFF2-40B4-BE49-F238E27FC236}">
                <a16:creationId xmlns:a16="http://schemas.microsoft.com/office/drawing/2014/main" id="{4758F1D7-2DCB-4D1D-AB7C-3DC2B7E19952}"/>
              </a:ext>
            </a:extLst>
          </p:cNvPr>
          <p:cNvGrpSpPr/>
          <p:nvPr/>
        </p:nvGrpSpPr>
        <p:grpSpPr>
          <a:xfrm>
            <a:off x="779880" y="1225981"/>
            <a:ext cx="2011680" cy="1343484"/>
            <a:chOff x="779880" y="1225980"/>
            <a:chExt cx="2011680" cy="1343484"/>
          </a:xfrm>
        </p:grpSpPr>
        <p:sp>
          <p:nvSpPr>
            <p:cNvPr id="83" name="CustomShape 19">
              <a:extLst>
                <a:ext uri="{FF2B5EF4-FFF2-40B4-BE49-F238E27FC236}">
                  <a16:creationId xmlns:a16="http://schemas.microsoft.com/office/drawing/2014/main" id="{F48F2614-602B-4A7D-99AD-987218EC1EDB}"/>
                </a:ext>
              </a:extLst>
            </p:cNvPr>
            <p:cNvSpPr/>
            <p:nvPr/>
          </p:nvSpPr>
          <p:spPr>
            <a:xfrm rot="10800000" flipH="1">
              <a:off x="788808" y="1243584"/>
              <a:ext cx="6120" cy="1325880"/>
            </a:xfrm>
            <a:custGeom>
              <a:avLst/>
              <a:gdLst/>
              <a:ahLst/>
              <a:cxnLst/>
              <a:rect l="l" t="t" r="r" b="b"/>
              <a:pathLst>
                <a:path w="21600" h="21600">
                  <a:moveTo>
                    <a:pt x="0" y="0"/>
                  </a:moveTo>
                  <a:lnTo>
                    <a:pt x="21600" y="21600"/>
                  </a:lnTo>
                </a:path>
              </a:pathLst>
            </a:custGeom>
            <a:noFill/>
            <a:ln w="31750">
              <a:solidFill>
                <a:srgbClr val="FF0000"/>
              </a:solidFill>
              <a:prstDash val="sysDash"/>
              <a:round/>
              <a:headEnd type="triangle"/>
            </a:ln>
          </p:spPr>
          <p:style>
            <a:lnRef idx="0">
              <a:scrgbClr r="0" g="0" b="0"/>
            </a:lnRef>
            <a:fillRef idx="0">
              <a:scrgbClr r="0" g="0" b="0"/>
            </a:fillRef>
            <a:effectRef idx="0">
              <a:scrgbClr r="0" g="0" b="0"/>
            </a:effectRef>
            <a:fontRef idx="minor"/>
          </p:style>
        </p:sp>
        <p:sp>
          <p:nvSpPr>
            <p:cNvPr id="84" name="CustomShape 21">
              <a:extLst>
                <a:ext uri="{FF2B5EF4-FFF2-40B4-BE49-F238E27FC236}">
                  <a16:creationId xmlns:a16="http://schemas.microsoft.com/office/drawing/2014/main" id="{DD2A5C9F-7057-48B4-9A3D-4B72D7158287}"/>
                </a:ext>
              </a:extLst>
            </p:cNvPr>
            <p:cNvSpPr/>
            <p:nvPr/>
          </p:nvSpPr>
          <p:spPr>
            <a:xfrm>
              <a:off x="779880" y="1225980"/>
              <a:ext cx="2011680" cy="360"/>
            </a:xfrm>
            <a:custGeom>
              <a:avLst/>
              <a:gdLst/>
              <a:ahLst/>
              <a:cxnLst/>
              <a:rect l="l" t="t" r="r" b="b"/>
              <a:pathLst>
                <a:path w="21600" h="21600">
                  <a:moveTo>
                    <a:pt x="0" y="0"/>
                  </a:moveTo>
                  <a:lnTo>
                    <a:pt x="21600" y="21600"/>
                  </a:lnTo>
                </a:path>
              </a:pathLst>
            </a:custGeom>
            <a:noFill/>
            <a:ln w="31750">
              <a:solidFill>
                <a:srgbClr val="FF0000"/>
              </a:solidFill>
              <a:prstDash val="sysDash"/>
              <a:round/>
              <a:tailEnd type="none" w="med" len="med"/>
            </a:ln>
          </p:spPr>
          <p:style>
            <a:lnRef idx="0">
              <a:scrgbClr r="0" g="0" b="0"/>
            </a:lnRef>
            <a:fillRef idx="0">
              <a:scrgbClr r="0" g="0" b="0"/>
            </a:fillRef>
            <a:effectRef idx="0">
              <a:scrgbClr r="0" g="0" b="0"/>
            </a:effectRef>
            <a:fontRef idx="minor"/>
          </p:style>
        </p:sp>
      </p:grpSp>
      <p:grpSp>
        <p:nvGrpSpPr>
          <p:cNvPr id="20" name="Group 19">
            <a:extLst>
              <a:ext uri="{FF2B5EF4-FFF2-40B4-BE49-F238E27FC236}">
                <a16:creationId xmlns:a16="http://schemas.microsoft.com/office/drawing/2014/main" id="{BB5D0271-EB25-4870-8EEE-54EBB2BD70A9}"/>
              </a:ext>
            </a:extLst>
          </p:cNvPr>
          <p:cNvGrpSpPr/>
          <p:nvPr/>
        </p:nvGrpSpPr>
        <p:grpSpPr>
          <a:xfrm>
            <a:off x="5852160" y="955957"/>
            <a:ext cx="3108960" cy="914400"/>
            <a:chOff x="4929447" y="1371600"/>
            <a:chExt cx="2905954" cy="914400"/>
          </a:xfrm>
        </p:grpSpPr>
        <p:sp>
          <p:nvSpPr>
            <p:cNvPr id="87" name="TextBox 86">
              <a:extLst>
                <a:ext uri="{FF2B5EF4-FFF2-40B4-BE49-F238E27FC236}">
                  <a16:creationId xmlns:a16="http://schemas.microsoft.com/office/drawing/2014/main" id="{C563FB00-C751-4180-B58A-2D01886A403F}"/>
                </a:ext>
              </a:extLst>
            </p:cNvPr>
            <p:cNvSpPr txBox="1"/>
            <p:nvPr/>
          </p:nvSpPr>
          <p:spPr>
            <a:xfrm>
              <a:off x="4929447" y="1371600"/>
              <a:ext cx="2905954" cy="914400"/>
            </a:xfrm>
            <a:prstGeom prst="rect">
              <a:avLst/>
            </a:prstGeom>
            <a:noFill/>
            <a:ln w="25400" cmpd="sng">
              <a:solidFill>
                <a:srgbClr val="3465A4"/>
              </a:solidFill>
            </a:ln>
          </p:spPr>
          <p:txBody>
            <a:bodyPr wrap="square" lIns="0" rIns="0" rtlCol="0" anchor="ctr" anchorCtr="1">
              <a:noAutofit/>
            </a:bodyPr>
            <a:lstStyle/>
            <a:p>
              <a:pPr algn="ctr"/>
              <a:r>
                <a:rPr lang="en-US" sz="1400" b="1" i="1" dirty="0">
                  <a:solidFill>
                    <a:srgbClr val="FF0000"/>
                  </a:solidFill>
                  <a:latin typeface="Calibri" panose="020F0502020204030204" pitchFamily="34" charset="0"/>
                  <a:cs typeface="Calibri" panose="020F0502020204030204" pitchFamily="34" charset="0"/>
                </a:rPr>
                <a:t>Status</a:t>
              </a:r>
            </a:p>
            <a:p>
              <a:pPr algn="ctr"/>
              <a:r>
                <a:rPr lang="en-US" sz="1400" b="1" i="1" dirty="0">
                  <a:solidFill>
                    <a:srgbClr val="3465A4"/>
                  </a:solidFill>
                  <a:latin typeface="Calibri" panose="020F0502020204030204" pitchFamily="34" charset="0"/>
                  <a:cs typeface="Calibri" panose="020F0502020204030204" pitchFamily="34" charset="0"/>
                </a:rPr>
                <a:t>Implemented</a:t>
              </a:r>
            </a:p>
            <a:p>
              <a:pPr algn="ctr"/>
              <a:r>
                <a:rPr lang="en-US" sz="1400" b="1" i="1" dirty="0">
                  <a:solidFill>
                    <a:srgbClr val="3465A4"/>
                  </a:solidFill>
                  <a:latin typeface="Calibri" panose="020F0502020204030204" pitchFamily="34" charset="0"/>
                  <a:cs typeface="Calibri" panose="020F0502020204030204" pitchFamily="34" charset="0"/>
                </a:rPr>
                <a:t>                        In development/testing or</a:t>
              </a:r>
            </a:p>
            <a:p>
              <a:pPr algn="ctr"/>
              <a:r>
                <a:rPr lang="en-US" sz="1400" b="1" i="1" dirty="0">
                  <a:solidFill>
                    <a:srgbClr val="3465A4"/>
                  </a:solidFill>
                  <a:latin typeface="Calibri" panose="020F0502020204030204" pitchFamily="34" charset="0"/>
                  <a:cs typeface="Calibri" panose="020F0502020204030204" pitchFamily="34" charset="0"/>
                </a:rPr>
                <a:t>      future capability </a:t>
              </a:r>
            </a:p>
          </p:txBody>
        </p:sp>
        <p:cxnSp>
          <p:nvCxnSpPr>
            <p:cNvPr id="85" name="Straight Connector 84">
              <a:extLst>
                <a:ext uri="{FF2B5EF4-FFF2-40B4-BE49-F238E27FC236}">
                  <a16:creationId xmlns:a16="http://schemas.microsoft.com/office/drawing/2014/main" id="{F8478022-3E0E-4CE0-A943-62960E6AF4D4}"/>
                </a:ext>
              </a:extLst>
            </p:cNvPr>
            <p:cNvCxnSpPr>
              <a:cxnSpLocks/>
            </p:cNvCxnSpPr>
            <p:nvPr/>
          </p:nvCxnSpPr>
          <p:spPr>
            <a:xfrm>
              <a:off x="5029203" y="1724898"/>
              <a:ext cx="731520" cy="0"/>
            </a:xfrm>
            <a:prstGeom prst="line">
              <a:avLst/>
            </a:prstGeom>
            <a:ln w="31750">
              <a:solidFill>
                <a:srgbClr val="3465A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2E606A5-7BB5-496B-8A43-CF3B1146BA42}"/>
                </a:ext>
              </a:extLst>
            </p:cNvPr>
            <p:cNvCxnSpPr>
              <a:cxnSpLocks/>
            </p:cNvCxnSpPr>
            <p:nvPr/>
          </p:nvCxnSpPr>
          <p:spPr>
            <a:xfrm>
              <a:off x="5029203" y="1953495"/>
              <a:ext cx="731520" cy="0"/>
            </a:xfrm>
            <a:prstGeom prst="line">
              <a:avLst/>
            </a:prstGeom>
            <a:ln w="31750">
              <a:solidFill>
                <a:srgbClr val="3465A4"/>
              </a:solidFill>
              <a:prstDash val="sysDash"/>
            </a:ln>
          </p:spPr>
          <p:style>
            <a:lnRef idx="1">
              <a:schemeClr val="accent1"/>
            </a:lnRef>
            <a:fillRef idx="0">
              <a:schemeClr val="accent1"/>
            </a:fillRef>
            <a:effectRef idx="0">
              <a:schemeClr val="accent1"/>
            </a:effectRef>
            <a:fontRef idx="minor">
              <a:schemeClr val="tx1"/>
            </a:fontRef>
          </p:style>
        </p:cxnSp>
      </p:grpSp>
      <p:sp>
        <p:nvSpPr>
          <p:cNvPr id="89" name="Oval 88">
            <a:extLst>
              <a:ext uri="{FF2B5EF4-FFF2-40B4-BE49-F238E27FC236}">
                <a16:creationId xmlns:a16="http://schemas.microsoft.com/office/drawing/2014/main" id="{8382DFC7-C248-4A24-8DA4-516274E72FA0}"/>
              </a:ext>
            </a:extLst>
          </p:cNvPr>
          <p:cNvSpPr/>
          <p:nvPr/>
        </p:nvSpPr>
        <p:spPr>
          <a:xfrm>
            <a:off x="1140171" y="3468645"/>
            <a:ext cx="731520" cy="457200"/>
          </a:xfrm>
          <a:prstGeom prst="ellipse">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i="1" dirty="0">
                <a:solidFill>
                  <a:srgbClr val="808080"/>
                </a:solidFill>
                <a:latin typeface="Calibri" panose="020F0502020204030204" pitchFamily="34" charset="0"/>
                <a:cs typeface="Calibri" panose="020F0502020204030204" pitchFamily="34" charset="0"/>
              </a:rPr>
              <a:t>PaHM</a:t>
            </a:r>
          </a:p>
        </p:txBody>
      </p:sp>
      <p:sp>
        <p:nvSpPr>
          <p:cNvPr id="90" name="Arrow: Down 89">
            <a:extLst>
              <a:ext uri="{FF2B5EF4-FFF2-40B4-BE49-F238E27FC236}">
                <a16:creationId xmlns:a16="http://schemas.microsoft.com/office/drawing/2014/main" id="{C0E6D3AE-1C7F-4174-BCB8-936779DA8830}"/>
              </a:ext>
            </a:extLst>
          </p:cNvPr>
          <p:cNvSpPr/>
          <p:nvPr/>
        </p:nvSpPr>
        <p:spPr>
          <a:xfrm flipV="1">
            <a:off x="1432779" y="3176595"/>
            <a:ext cx="146304" cy="274320"/>
          </a:xfrm>
          <a:prstGeom prst="downArrow">
            <a:avLst/>
          </a:prstGeom>
          <a:solidFill>
            <a:srgbClr val="808080"/>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CustomShape 5">
            <a:extLst>
              <a:ext uri="{FF2B5EF4-FFF2-40B4-BE49-F238E27FC236}">
                <a16:creationId xmlns:a16="http://schemas.microsoft.com/office/drawing/2014/main" id="{D2D6ADAE-CF46-466D-ADAA-CDDD5E72163F}"/>
              </a:ext>
            </a:extLst>
          </p:cNvPr>
          <p:cNvSpPr/>
          <p:nvPr/>
        </p:nvSpPr>
        <p:spPr>
          <a:xfrm>
            <a:off x="149400" y="2569321"/>
            <a:ext cx="1607760" cy="783633"/>
          </a:xfrm>
          <a:prstGeom prst="rect">
            <a:avLst/>
          </a:prstGeom>
          <a:solidFill>
            <a:srgbClr val="0000FF">
              <a:alpha val="9000"/>
            </a:srgbClr>
          </a:solidFill>
          <a:ln w="31750">
            <a:solidFill>
              <a:srgbClr val="0000FF"/>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tabLst>
                <a:tab pos="0" algn="l"/>
              </a:tabLst>
            </a:pPr>
            <a:endParaRPr lang="en-US" spc="-1" dirty="0">
              <a:latin typeface="Arial"/>
            </a:endParaRPr>
          </a:p>
          <a:p>
            <a:pPr algn="ctr">
              <a:tabLst>
                <a:tab pos="0" algn="l"/>
              </a:tabLst>
            </a:pPr>
            <a:r>
              <a:rPr lang="en-US" sz="1351" b="1" spc="-1" dirty="0">
                <a:solidFill>
                  <a:srgbClr val="000000"/>
                </a:solidFill>
                <a:latin typeface="Calibri"/>
                <a:ea typeface="Calibri"/>
              </a:rPr>
              <a:t>Numerical Weather Model(s)</a:t>
            </a:r>
            <a:endParaRPr lang="en-US" sz="1351" spc="-1" dirty="0">
              <a:latin typeface="Arial"/>
            </a:endParaRPr>
          </a:p>
        </p:txBody>
      </p:sp>
      <p:sp>
        <p:nvSpPr>
          <p:cNvPr id="92" name="Arc 91">
            <a:extLst>
              <a:ext uri="{FF2B5EF4-FFF2-40B4-BE49-F238E27FC236}">
                <a16:creationId xmlns:a16="http://schemas.microsoft.com/office/drawing/2014/main" id="{F70EFE60-3F22-4C77-A0B0-E992E8E77546}"/>
              </a:ext>
            </a:extLst>
          </p:cNvPr>
          <p:cNvSpPr/>
          <p:nvPr/>
        </p:nvSpPr>
        <p:spPr>
          <a:xfrm>
            <a:off x="144001" y="1906292"/>
            <a:ext cx="1530667" cy="1960740"/>
          </a:xfrm>
          <a:prstGeom prst="arc">
            <a:avLst/>
          </a:prstGeom>
          <a:ln w="31750">
            <a:solidFill>
              <a:srgbClr val="0000FF"/>
            </a:solidFill>
            <a:prstDash val="dash"/>
            <a:tailEnd type="stealth"/>
          </a:ln>
          <a:scene3d>
            <a:camera prst="orthographicFront">
              <a:rot lat="0" lon="0" rev="48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Arc 92">
            <a:extLst>
              <a:ext uri="{FF2B5EF4-FFF2-40B4-BE49-F238E27FC236}">
                <a16:creationId xmlns:a16="http://schemas.microsoft.com/office/drawing/2014/main" id="{2F31065F-29D3-43AB-BFA7-5FD46462A529}"/>
              </a:ext>
            </a:extLst>
          </p:cNvPr>
          <p:cNvSpPr/>
          <p:nvPr/>
        </p:nvSpPr>
        <p:spPr>
          <a:xfrm>
            <a:off x="312533" y="2196225"/>
            <a:ext cx="1530667" cy="1960740"/>
          </a:xfrm>
          <a:prstGeom prst="arc">
            <a:avLst/>
          </a:prstGeom>
          <a:ln w="31750">
            <a:solidFill>
              <a:srgbClr val="025058"/>
            </a:solidFill>
            <a:prstDash val="dash"/>
            <a:headEnd type="stealth"/>
            <a:tailEnd type="none"/>
          </a:ln>
          <a:scene3d>
            <a:camera prst="orthographicFront">
              <a:rot lat="0" lon="0" rev="48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Arrow: Left 1">
            <a:extLst>
              <a:ext uri="{FF2B5EF4-FFF2-40B4-BE49-F238E27FC236}">
                <a16:creationId xmlns:a16="http://schemas.microsoft.com/office/drawing/2014/main" id="{E14E960C-2850-4D7A-B678-4E0A83C31BAB}"/>
              </a:ext>
            </a:extLst>
          </p:cNvPr>
          <p:cNvSpPr/>
          <p:nvPr/>
        </p:nvSpPr>
        <p:spPr>
          <a:xfrm>
            <a:off x="3840480" y="2514601"/>
            <a:ext cx="365760" cy="137160"/>
          </a:xfrm>
          <a:prstGeom prst="leftArrow">
            <a:avLst/>
          </a:prstGeom>
          <a:solidFill>
            <a:srgbClr val="00B0F0"/>
          </a:solidFill>
          <a:ln>
            <a:solidFill>
              <a:srgbClr val="00B0F0"/>
            </a:solid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ustomShape 10">
            <a:extLst>
              <a:ext uri="{FF2B5EF4-FFF2-40B4-BE49-F238E27FC236}">
                <a16:creationId xmlns:a16="http://schemas.microsoft.com/office/drawing/2014/main" id="{F2878E8F-3992-445C-9B29-43AD3BEADF95}"/>
              </a:ext>
            </a:extLst>
          </p:cNvPr>
          <p:cNvSpPr/>
          <p:nvPr/>
        </p:nvSpPr>
        <p:spPr>
          <a:xfrm>
            <a:off x="3828541" y="1999473"/>
            <a:ext cx="1005840" cy="457200"/>
          </a:xfrm>
          <a:prstGeom prst="roundRect">
            <a:avLst/>
          </a:prstGeom>
          <a:solidFill>
            <a:srgbClr val="00B0F0">
              <a:alpha val="50000"/>
            </a:srgbClr>
          </a:solidFill>
          <a:ln w="31750">
            <a:solidFill>
              <a:srgbClr val="00B0F0"/>
            </a:solidFill>
            <a:miter/>
          </a:ln>
        </p:spPr>
        <p:style>
          <a:lnRef idx="0">
            <a:scrgbClr r="0" g="0" b="0"/>
          </a:lnRef>
          <a:fillRef idx="0">
            <a:scrgbClr r="0" g="0" b="0"/>
          </a:fillRef>
          <a:effectRef idx="0">
            <a:scrgbClr r="0" g="0" b="0"/>
          </a:effectRef>
          <a:fontRef idx="minor"/>
        </p:style>
        <p:txBody>
          <a:bodyPr lIns="90000" tIns="45000" rIns="90000" bIns="45000" anchor="ctr" anchorCtr="0">
            <a:noAutofit/>
          </a:bodyPr>
          <a:lstStyle/>
          <a:p>
            <a:pPr algn="ctr">
              <a:tabLst>
                <a:tab pos="0" algn="l"/>
              </a:tabLst>
            </a:pPr>
            <a:r>
              <a:rPr lang="en-US" sz="1351" b="1" spc="-1" dirty="0">
                <a:latin typeface="Calibri" panose="020F0502020204030204" pitchFamily="34" charset="0"/>
                <a:cs typeface="Calibri" panose="020F0502020204030204" pitchFamily="34" charset="0"/>
              </a:rPr>
              <a:t>Baroclinic</a:t>
            </a:r>
          </a:p>
          <a:p>
            <a:pPr algn="ctr">
              <a:tabLst>
                <a:tab pos="0" algn="l"/>
              </a:tabLst>
            </a:pPr>
            <a:r>
              <a:rPr lang="en-US" sz="1351" b="1" spc="-1" dirty="0">
                <a:latin typeface="Calibri" panose="020F0502020204030204" pitchFamily="34" charset="0"/>
                <a:cs typeface="Calibri" panose="020F0502020204030204" pitchFamily="34" charset="0"/>
              </a:rPr>
              <a:t>Effects</a:t>
            </a:r>
            <a:endParaRPr lang="en-US" b="1" spc="-1"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EADC0DB1-397D-4E75-AEDB-D2C568B1C3B0}"/>
              </a:ext>
            </a:extLst>
          </p:cNvPr>
          <p:cNvSpPr>
            <a:spLocks noGrp="1"/>
          </p:cNvSpPr>
          <p:nvPr>
            <p:ph type="title"/>
          </p:nvPr>
        </p:nvSpPr>
        <p:spPr/>
        <p:txBody>
          <a:bodyPr/>
          <a:lstStyle/>
          <a:p>
            <a:r>
              <a:rPr lang="en-US" spc="-1" dirty="0">
                <a:ea typeface="Calibri"/>
              </a:rPr>
              <a:t>CoastalApp: System Workflow</a:t>
            </a:r>
          </a:p>
        </p:txBody>
      </p:sp>
      <p:sp>
        <p:nvSpPr>
          <p:cNvPr id="56" name="TextBox 55">
            <a:extLst>
              <a:ext uri="{FF2B5EF4-FFF2-40B4-BE49-F238E27FC236}">
                <a16:creationId xmlns:a16="http://schemas.microsoft.com/office/drawing/2014/main" id="{F78398FF-C7DF-4A03-9FA7-2CA709376C3B}"/>
              </a:ext>
            </a:extLst>
          </p:cNvPr>
          <p:cNvSpPr txBox="1"/>
          <p:nvPr/>
        </p:nvSpPr>
        <p:spPr>
          <a:xfrm>
            <a:off x="3375869" y="438838"/>
            <a:ext cx="2377440" cy="731520"/>
          </a:xfrm>
          <a:prstGeom prst="rect">
            <a:avLst/>
          </a:prstGeom>
          <a:solidFill>
            <a:srgbClr val="FFFFFF">
              <a:alpha val="80000"/>
            </a:srgbClr>
          </a:solidFill>
          <a:ln w="25400">
            <a:solidFill>
              <a:srgbClr val="92ACCE"/>
            </a:solidFill>
          </a:ln>
        </p:spPr>
        <p:txBody>
          <a:bodyPr wrap="square" lIns="0" tIns="0" rIns="0" bIns="0" rtlCol="0" anchor="ctr" anchorCtr="1">
            <a:noAutofit/>
          </a:bodyPr>
          <a:lstStyle/>
          <a:p>
            <a:pPr algn="ctr"/>
            <a:r>
              <a:rPr lang="en-US" sz="1400" b="1" i="1" dirty="0">
                <a:solidFill>
                  <a:srgbClr val="FF0000"/>
                </a:solidFill>
                <a:latin typeface="Calibri" panose="020F0502020204030204" pitchFamily="34" charset="0"/>
                <a:cs typeface="Calibri" panose="020F0502020204030204" pitchFamily="34" charset="0"/>
              </a:rPr>
              <a:t>Preprocessing</a:t>
            </a:r>
          </a:p>
          <a:p>
            <a:r>
              <a:rPr lang="en-US" sz="1400" b="1" i="1" dirty="0">
                <a:solidFill>
                  <a:srgbClr val="3465A4"/>
                </a:solidFill>
                <a:latin typeface="Calibri" panose="020F0502020204030204" pitchFamily="34" charset="0"/>
                <a:cs typeface="Calibri" panose="020F0502020204030204" pitchFamily="34" charset="0"/>
              </a:rPr>
              <a:t>Control/Configuration Files</a:t>
            </a:r>
          </a:p>
          <a:p>
            <a:r>
              <a:rPr lang="en-US" sz="1400" b="1" i="1" dirty="0">
                <a:solidFill>
                  <a:srgbClr val="3465A4"/>
                </a:solidFill>
                <a:latin typeface="Calibri" panose="020F0502020204030204" pitchFamily="34" charset="0"/>
                <a:cs typeface="Calibri" panose="020F0502020204030204" pitchFamily="34" charset="0"/>
              </a:rPr>
              <a:t>Boundary &amp; Initial Conditions</a:t>
            </a:r>
          </a:p>
        </p:txBody>
      </p:sp>
      <p:cxnSp>
        <p:nvCxnSpPr>
          <p:cNvPr id="13" name="Straight Arrow Connector 12">
            <a:extLst>
              <a:ext uri="{FF2B5EF4-FFF2-40B4-BE49-F238E27FC236}">
                <a16:creationId xmlns:a16="http://schemas.microsoft.com/office/drawing/2014/main" id="{EFD64955-CC15-4DFD-AF7B-B55E24784F0E}"/>
              </a:ext>
            </a:extLst>
          </p:cNvPr>
          <p:cNvCxnSpPr>
            <a:cxnSpLocks/>
          </p:cNvCxnSpPr>
          <p:nvPr/>
        </p:nvCxnSpPr>
        <p:spPr>
          <a:xfrm flipH="1">
            <a:off x="4451102" y="1151840"/>
            <a:ext cx="169943" cy="410065"/>
          </a:xfrm>
          <a:prstGeom prst="straightConnector1">
            <a:avLst/>
          </a:prstGeom>
          <a:ln w="38100">
            <a:solidFill>
              <a:srgbClr val="92ACCE"/>
            </a:solidFill>
            <a:tailEnd type="triangle"/>
          </a:ln>
        </p:spPr>
        <p:style>
          <a:lnRef idx="1">
            <a:schemeClr val="accent1"/>
          </a:lnRef>
          <a:fillRef idx="0">
            <a:schemeClr val="accent1"/>
          </a:fillRef>
          <a:effectRef idx="0">
            <a:schemeClr val="accent1"/>
          </a:effectRef>
          <a:fontRef idx="minor">
            <a:schemeClr val="tx1"/>
          </a:fontRef>
        </p:style>
      </p:cxnSp>
      <p:sp>
        <p:nvSpPr>
          <p:cNvPr id="4" name="Google Shape;120;p11">
            <a:extLst>
              <a:ext uri="{FF2B5EF4-FFF2-40B4-BE49-F238E27FC236}">
                <a16:creationId xmlns:a16="http://schemas.microsoft.com/office/drawing/2014/main" id="{A14B069C-FDDE-24AD-BAC9-D600D3F57FB9}"/>
              </a:ext>
            </a:extLst>
          </p:cNvPr>
          <p:cNvSpPr txBox="1"/>
          <p:nvPr/>
        </p:nvSpPr>
        <p:spPr>
          <a:xfrm>
            <a:off x="4846320" y="165244"/>
            <a:ext cx="4572000"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https://github.com/noaa-ocs-modeling/CoastalApp</a:t>
            </a:r>
            <a:endParaRPr sz="1400" dirty="0">
              <a:solidFill>
                <a:srgbClr val="0000FF"/>
              </a:solidFill>
              <a:latin typeface="Calibri"/>
              <a:ea typeface="Calibri"/>
              <a:cs typeface="Calibri"/>
              <a:sym typeface="Calibri"/>
            </a:endParaRPr>
          </a:p>
        </p:txBody>
      </p:sp>
    </p:spTree>
    <p:extLst>
      <p:ext uri="{BB962C8B-B14F-4D97-AF65-F5344CB8AC3E}">
        <p14:creationId xmlns:p14="http://schemas.microsoft.com/office/powerpoint/2010/main" val="302651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3"/>
          <p:cNvSpPr/>
          <p:nvPr/>
        </p:nvSpPr>
        <p:spPr>
          <a:xfrm>
            <a:off x="182880" y="3749041"/>
            <a:ext cx="3656520" cy="102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1" i="1" spc="-1" dirty="0">
                <a:solidFill>
                  <a:srgbClr val="FF0000"/>
                </a:solidFill>
                <a:latin typeface="Calibri"/>
                <a:ea typeface="DejaVu Sans"/>
              </a:rPr>
              <a:t>1   </a:t>
            </a:r>
            <a:r>
              <a:rPr lang="en-US" sz="1200" b="1" i="1" spc="-1" dirty="0">
                <a:solidFill>
                  <a:srgbClr val="3465A4"/>
                </a:solidFill>
                <a:latin typeface="Calibri"/>
                <a:ea typeface="DejaVu Sans"/>
              </a:rPr>
              <a:t>NOAA/CSDL/CMMB</a:t>
            </a:r>
            <a:endParaRPr lang="en-US" sz="1200" spc="-1" dirty="0">
              <a:latin typeface="Arial"/>
            </a:endParaRPr>
          </a:p>
          <a:p>
            <a:pPr>
              <a:lnSpc>
                <a:spcPct val="100000"/>
              </a:lnSpc>
            </a:pPr>
            <a:r>
              <a:rPr lang="en-US" sz="1200" b="1" i="1" spc="-1" dirty="0">
                <a:solidFill>
                  <a:srgbClr val="FF0000"/>
                </a:solidFill>
                <a:latin typeface="Calibri"/>
                <a:ea typeface="DejaVu Sans"/>
              </a:rPr>
              <a:t>2   </a:t>
            </a:r>
            <a:r>
              <a:rPr lang="en-US" sz="1200" b="1" i="1" spc="-1" dirty="0">
                <a:solidFill>
                  <a:srgbClr val="3465A4"/>
                </a:solidFill>
                <a:latin typeface="Calibri"/>
                <a:ea typeface="DejaVu Sans"/>
              </a:rPr>
              <a:t>U. of Notre Dame</a:t>
            </a:r>
            <a:endParaRPr lang="en-US" sz="1200" spc="-1" dirty="0">
              <a:latin typeface="Arial"/>
            </a:endParaRPr>
          </a:p>
          <a:p>
            <a:pPr>
              <a:lnSpc>
                <a:spcPct val="100000"/>
              </a:lnSpc>
            </a:pPr>
            <a:r>
              <a:rPr lang="en-US" sz="1200" b="1" i="1" spc="-1" dirty="0">
                <a:solidFill>
                  <a:srgbClr val="FF0000"/>
                </a:solidFill>
                <a:latin typeface="Calibri"/>
                <a:ea typeface="DejaVu Sans"/>
              </a:rPr>
              <a:t>3   </a:t>
            </a:r>
            <a:r>
              <a:rPr lang="en-US" sz="1200" b="1" i="1" spc="-1" dirty="0">
                <a:solidFill>
                  <a:srgbClr val="3465A4"/>
                </a:solidFill>
                <a:latin typeface="Calibri"/>
                <a:ea typeface="DejaVu Sans"/>
              </a:rPr>
              <a:t>NOAA/NCEP/EMC</a:t>
            </a:r>
            <a:endParaRPr lang="en-US" sz="1200" spc="-1" dirty="0">
              <a:latin typeface="Arial"/>
            </a:endParaRPr>
          </a:p>
          <a:p>
            <a:pPr>
              <a:lnSpc>
                <a:spcPct val="100000"/>
              </a:lnSpc>
            </a:pPr>
            <a:r>
              <a:rPr lang="en-US" sz="1200" b="1" i="1" spc="-1" dirty="0">
                <a:solidFill>
                  <a:srgbClr val="FF0000"/>
                </a:solidFill>
                <a:latin typeface="Calibri"/>
                <a:ea typeface="DejaVu Sans"/>
              </a:rPr>
              <a:t>4   </a:t>
            </a:r>
            <a:r>
              <a:rPr lang="en-US" sz="1200" b="1" i="1" spc="-1" dirty="0">
                <a:solidFill>
                  <a:srgbClr val="3465A4"/>
                </a:solidFill>
                <a:latin typeface="Calibri"/>
                <a:ea typeface="DejaVu Sans"/>
              </a:rPr>
              <a:t>Virginia Institute of Marine Science</a:t>
            </a:r>
            <a:endParaRPr lang="en-US" sz="1200" spc="-1" dirty="0">
              <a:latin typeface="Arial"/>
            </a:endParaRPr>
          </a:p>
          <a:p>
            <a:pPr>
              <a:lnSpc>
                <a:spcPct val="100000"/>
              </a:lnSpc>
            </a:pPr>
            <a:r>
              <a:rPr lang="en-US" sz="1200" b="1" i="1" spc="-1" dirty="0">
                <a:solidFill>
                  <a:srgbClr val="FF0000"/>
                </a:solidFill>
                <a:latin typeface="Calibri"/>
                <a:ea typeface="DejaVu Sans"/>
              </a:rPr>
              <a:t>5</a:t>
            </a:r>
            <a:r>
              <a:rPr lang="en-US" sz="1200" b="1" i="1" spc="-1" dirty="0">
                <a:solidFill>
                  <a:srgbClr val="3465A4"/>
                </a:solidFill>
                <a:latin typeface="Calibri"/>
                <a:ea typeface="DejaVu Sans"/>
              </a:rPr>
              <a:t>   Helmholtz-Zentrum Hereon</a:t>
            </a:r>
            <a:endParaRPr lang="en-US" sz="1200" spc="-1" dirty="0">
              <a:latin typeface="Arial"/>
            </a:endParaRPr>
          </a:p>
        </p:txBody>
      </p:sp>
      <p:sp>
        <p:nvSpPr>
          <p:cNvPr id="173" name="CustomShape 5"/>
          <p:cNvSpPr/>
          <p:nvPr/>
        </p:nvSpPr>
        <p:spPr>
          <a:xfrm>
            <a:off x="4297680" y="3749041"/>
            <a:ext cx="4388040" cy="102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1" i="1" spc="-1" dirty="0">
                <a:solidFill>
                  <a:srgbClr val="FF0000"/>
                </a:solidFill>
                <a:latin typeface="Calibri"/>
                <a:ea typeface="DejaVu Sans"/>
              </a:rPr>
              <a:t>6</a:t>
            </a:r>
            <a:r>
              <a:rPr lang="en-US" sz="1200" b="1" i="1" spc="-1" dirty="0">
                <a:solidFill>
                  <a:srgbClr val="3465A4"/>
                </a:solidFill>
                <a:latin typeface="Calibri"/>
                <a:ea typeface="DejaVu Sans"/>
              </a:rPr>
              <a:t>   University of Massachusetts – Dartmouth</a:t>
            </a:r>
            <a:endParaRPr lang="en-US" sz="1200" spc="-1" dirty="0">
              <a:latin typeface="Arial"/>
            </a:endParaRPr>
          </a:p>
          <a:p>
            <a:pPr>
              <a:lnSpc>
                <a:spcPct val="100000"/>
              </a:lnSpc>
            </a:pPr>
            <a:r>
              <a:rPr lang="en-US" sz="1200" b="1" i="1" spc="-1" dirty="0">
                <a:solidFill>
                  <a:srgbClr val="FF0000"/>
                </a:solidFill>
                <a:latin typeface="Calibri"/>
                <a:ea typeface="DejaVu Sans"/>
              </a:rPr>
              <a:t>7   </a:t>
            </a:r>
            <a:r>
              <a:rPr lang="en-US" sz="1200" b="1" i="1" spc="-1" dirty="0">
                <a:solidFill>
                  <a:srgbClr val="3465A4"/>
                </a:solidFill>
                <a:latin typeface="Calibri"/>
                <a:ea typeface="DejaVu Sans"/>
              </a:rPr>
              <a:t>Cooperative Institute for Great Lakes Research</a:t>
            </a:r>
            <a:endParaRPr lang="en-US" sz="1200" spc="-1" dirty="0">
              <a:latin typeface="Arial"/>
            </a:endParaRPr>
          </a:p>
          <a:p>
            <a:pPr>
              <a:lnSpc>
                <a:spcPct val="100000"/>
              </a:lnSpc>
            </a:pPr>
            <a:r>
              <a:rPr lang="en-US" sz="1200" b="1" i="1" spc="-1" dirty="0">
                <a:solidFill>
                  <a:srgbClr val="FF0000"/>
                </a:solidFill>
                <a:latin typeface="Calibri"/>
                <a:ea typeface="DejaVu Sans"/>
              </a:rPr>
              <a:t>8   </a:t>
            </a:r>
            <a:r>
              <a:rPr lang="en-US" sz="1200" b="1" i="1" spc="-1" dirty="0">
                <a:solidFill>
                  <a:srgbClr val="3465A4"/>
                </a:solidFill>
                <a:latin typeface="Calibri"/>
                <a:ea typeface="DejaVu Sans"/>
              </a:rPr>
              <a:t>NOAA/NWS National Water Center</a:t>
            </a:r>
            <a:endParaRPr lang="en-US" sz="1200" spc="-1" dirty="0">
              <a:latin typeface="Arial"/>
            </a:endParaRPr>
          </a:p>
          <a:p>
            <a:pPr>
              <a:lnSpc>
                <a:spcPct val="100000"/>
              </a:lnSpc>
            </a:pPr>
            <a:endParaRPr lang="en-US" sz="1200" spc="-1" dirty="0">
              <a:latin typeface="Arial"/>
            </a:endParaRPr>
          </a:p>
        </p:txBody>
      </p:sp>
      <p:sp>
        <p:nvSpPr>
          <p:cNvPr id="2" name="TextBox 1">
            <a:extLst>
              <a:ext uri="{FF2B5EF4-FFF2-40B4-BE49-F238E27FC236}">
                <a16:creationId xmlns:a16="http://schemas.microsoft.com/office/drawing/2014/main" id="{2B60A905-A35C-4F2B-A69B-54965C8D3AE2}"/>
              </a:ext>
            </a:extLst>
          </p:cNvPr>
          <p:cNvSpPr txBox="1"/>
          <p:nvPr/>
        </p:nvSpPr>
        <p:spPr>
          <a:xfrm>
            <a:off x="164592" y="599069"/>
            <a:ext cx="8521128" cy="369332"/>
          </a:xfrm>
          <a:prstGeom prst="rect">
            <a:avLst/>
          </a:prstGeom>
          <a:noFill/>
        </p:spPr>
        <p:txBody>
          <a:bodyPr wrap="none" lIns="0" tIns="0" rIns="0" bIns="0" rtlCol="0" anchor="ctr" anchorCtr="0">
            <a:noAutofit/>
          </a:bodyPr>
          <a:lstStyle/>
          <a:p>
            <a:r>
              <a:rPr lang="en-US" sz="2000" dirty="0">
                <a:solidFill>
                  <a:srgbClr val="C00000"/>
                </a:solidFill>
                <a:latin typeface="Calibri" panose="020F0502020204030204" pitchFamily="34" charset="0"/>
                <a:cs typeface="Calibri" panose="020F0502020204030204" pitchFamily="34" charset="0"/>
              </a:rPr>
              <a:t>The components highlighted in red are not implemented or fully functional</a:t>
            </a:r>
          </a:p>
        </p:txBody>
      </p:sp>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CoastalApp: Modeling and Data Components</a:t>
            </a:r>
            <a:endParaRPr lang="en-US" dirty="0"/>
          </a:p>
        </p:txBody>
      </p:sp>
      <p:graphicFrame>
        <p:nvGraphicFramePr>
          <p:cNvPr id="9" name="Google Shape;140;p14">
            <a:extLst>
              <a:ext uri="{FF2B5EF4-FFF2-40B4-BE49-F238E27FC236}">
                <a16:creationId xmlns:a16="http://schemas.microsoft.com/office/drawing/2014/main" id="{B60E2173-6AB9-4860-B17C-99D1C9894C21}"/>
              </a:ext>
            </a:extLst>
          </p:cNvPr>
          <p:cNvGraphicFramePr/>
          <p:nvPr>
            <p:extLst>
              <p:ext uri="{D42A27DB-BD31-4B8C-83A1-F6EECF244321}">
                <p14:modId xmlns:p14="http://schemas.microsoft.com/office/powerpoint/2010/main" val="2252088357"/>
              </p:ext>
            </p:extLst>
          </p:nvPr>
        </p:nvGraphicFramePr>
        <p:xfrm>
          <a:off x="182882" y="1042561"/>
          <a:ext cx="8229951" cy="2576351"/>
        </p:xfrm>
        <a:graphic>
          <a:graphicData uri="http://schemas.openxmlformats.org/drawingml/2006/table">
            <a:tbl>
              <a:tblPr>
                <a:noFill/>
              </a:tblPr>
              <a:tblGrid>
                <a:gridCol w="2741751">
                  <a:extLst>
                    <a:ext uri="{9D8B030D-6E8A-4147-A177-3AD203B41FA5}">
                      <a16:colId xmlns:a16="http://schemas.microsoft.com/office/drawing/2014/main" val="20000"/>
                    </a:ext>
                  </a:extLst>
                </a:gridCol>
                <a:gridCol w="2741751">
                  <a:extLst>
                    <a:ext uri="{9D8B030D-6E8A-4147-A177-3AD203B41FA5}">
                      <a16:colId xmlns:a16="http://schemas.microsoft.com/office/drawing/2014/main" val="20001"/>
                    </a:ext>
                  </a:extLst>
                </a:gridCol>
                <a:gridCol w="2746451">
                  <a:extLst>
                    <a:ext uri="{9D8B030D-6E8A-4147-A177-3AD203B41FA5}">
                      <a16:colId xmlns:a16="http://schemas.microsoft.com/office/drawing/2014/main" val="20002"/>
                    </a:ext>
                  </a:extLst>
                </a:gridCol>
              </a:tblGrid>
              <a:tr h="381011">
                <a:tc>
                  <a:txBody>
                    <a:bodyPr/>
                    <a:lstStyle/>
                    <a:p>
                      <a:pPr marL="0" marR="0" lvl="0" indent="0" algn="ctr" rtl="0">
                        <a:lnSpc>
                          <a:spcPct val="100000"/>
                        </a:lnSpc>
                        <a:spcBef>
                          <a:spcPts val="0"/>
                        </a:spcBef>
                        <a:spcAft>
                          <a:spcPts val="0"/>
                        </a:spcAft>
                        <a:buNone/>
                      </a:pPr>
                      <a:r>
                        <a:rPr lang="en-US" sz="1900" b="1" u="none" strike="noStrike" cap="none" dirty="0">
                          <a:solidFill>
                            <a:srgbClr val="000000"/>
                          </a:solidFill>
                          <a:latin typeface="Calibri"/>
                          <a:ea typeface="Calibri"/>
                          <a:cs typeface="Calibri"/>
                          <a:sym typeface="Calibri"/>
                        </a:rPr>
                        <a:t>Atmosphere</a:t>
                      </a:r>
                      <a:endParaRPr sz="19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900" b="1" u="none" strike="noStrike" cap="none" dirty="0">
                          <a:solidFill>
                            <a:srgbClr val="000000"/>
                          </a:solidFill>
                          <a:latin typeface="Calibri"/>
                          <a:ea typeface="Calibri"/>
                          <a:cs typeface="Calibri"/>
                          <a:sym typeface="Calibri"/>
                        </a:rPr>
                        <a:t>Ocean</a:t>
                      </a:r>
                      <a:endParaRPr sz="19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900" b="1" u="none" strike="noStrike" cap="none" dirty="0">
                          <a:solidFill>
                            <a:srgbClr val="000000"/>
                          </a:solidFill>
                          <a:latin typeface="Calibri"/>
                          <a:ea typeface="Calibri"/>
                          <a:cs typeface="Calibri"/>
                          <a:sym typeface="Calibri"/>
                        </a:rPr>
                        <a:t>Wave</a:t>
                      </a:r>
                      <a:endParaRPr sz="19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81251">
                <a:tc>
                  <a:txBody>
                    <a:bodyPr/>
                    <a:lstStyle/>
                    <a:p>
                      <a:pPr marL="0" marR="0" lvl="0" indent="0" algn="l" rtl="0">
                        <a:lnSpc>
                          <a:spcPct val="100000"/>
                        </a:lnSpc>
                        <a:spcBef>
                          <a:spcPts val="0"/>
                        </a:spcBef>
                        <a:spcAft>
                          <a:spcPts val="0"/>
                        </a:spcAft>
                        <a:buNone/>
                      </a:pPr>
                      <a:r>
                        <a:rPr lang="en-US" sz="1600" b="1" u="none" strike="noStrike" cap="none" dirty="0">
                          <a:solidFill>
                            <a:srgbClr val="3465A4"/>
                          </a:solidFill>
                          <a:latin typeface="Calibri"/>
                          <a:ea typeface="Calibri"/>
                          <a:cs typeface="Calibri"/>
                          <a:sym typeface="Calibri"/>
                        </a:rPr>
                        <a:t>ATMESH</a:t>
                      </a:r>
                      <a:r>
                        <a:rPr lang="en-US" sz="2100" b="1" u="none" strike="noStrike" cap="none" baseline="30000" dirty="0">
                          <a:solidFill>
                            <a:srgbClr val="FF0000"/>
                          </a:solidFill>
                          <a:latin typeface="Calibri"/>
                          <a:ea typeface="Calibri"/>
                          <a:cs typeface="Calibri"/>
                          <a:sym typeface="Calibri"/>
                        </a:rPr>
                        <a:t>1</a:t>
                      </a:r>
                      <a:r>
                        <a:rPr lang="en-US" sz="1600" b="1" u="none" strike="noStrike" cap="none" dirty="0">
                          <a:solidFill>
                            <a:srgbClr val="3465A4"/>
                          </a:solidFill>
                          <a:latin typeface="Calibri"/>
                          <a:ea typeface="Calibri"/>
                          <a:cs typeface="Calibri"/>
                          <a:sym typeface="Calibri"/>
                        </a:rPr>
                        <a:t>     </a:t>
                      </a:r>
                      <a:r>
                        <a:rPr lang="en-US" sz="1600" b="0" i="1" u="none" strike="noStrike" cap="none" dirty="0">
                          <a:solidFill>
                            <a:srgbClr val="000000"/>
                          </a:solidFill>
                          <a:latin typeface="Calibri"/>
                          <a:ea typeface="Calibri"/>
                          <a:cs typeface="Calibri"/>
                          <a:sym typeface="Calibri"/>
                        </a:rPr>
                        <a:t>(implemented)</a:t>
                      </a: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u="none" strike="noStrike" cap="none" dirty="0">
                          <a:solidFill>
                            <a:srgbClr val="3465A4"/>
                          </a:solidFill>
                          <a:latin typeface="Calibri"/>
                          <a:ea typeface="Calibri"/>
                          <a:cs typeface="Calibri"/>
                          <a:sym typeface="Calibri"/>
                        </a:rPr>
                        <a:t>ADCIRC</a:t>
                      </a:r>
                      <a:r>
                        <a:rPr lang="en-US" sz="2100" b="1" u="none" strike="noStrike" cap="none" baseline="30000" dirty="0">
                          <a:solidFill>
                            <a:srgbClr val="FF0000"/>
                          </a:solidFill>
                          <a:latin typeface="Calibri"/>
                          <a:ea typeface="Calibri"/>
                          <a:cs typeface="Calibri"/>
                          <a:sym typeface="Calibri"/>
                        </a:rPr>
                        <a:t>2</a:t>
                      </a:r>
                      <a:r>
                        <a:rPr lang="en-US" sz="1600" b="1" u="none" strike="noStrike" cap="none" dirty="0">
                          <a:solidFill>
                            <a:srgbClr val="3465A4"/>
                          </a:solidFill>
                          <a:latin typeface="Calibri"/>
                          <a:ea typeface="Calibri"/>
                          <a:cs typeface="Calibri"/>
                          <a:sym typeface="Calibri"/>
                        </a:rPr>
                        <a:t>        </a:t>
                      </a:r>
                      <a:r>
                        <a:rPr lang="en-US" sz="1600" b="0" i="1" u="none" strike="noStrike" cap="none" dirty="0">
                          <a:solidFill>
                            <a:srgbClr val="000000"/>
                          </a:solidFill>
                          <a:latin typeface="Calibri"/>
                          <a:ea typeface="Calibri"/>
                          <a:cs typeface="Calibri"/>
                          <a:sym typeface="Calibri"/>
                        </a:rPr>
                        <a:t>(implemented)</a:t>
                      </a: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u="none" strike="noStrike" cap="none" dirty="0">
                          <a:solidFill>
                            <a:srgbClr val="3465A4"/>
                          </a:solidFill>
                          <a:latin typeface="Calibri"/>
                          <a:ea typeface="Calibri"/>
                          <a:cs typeface="Calibri"/>
                          <a:sym typeface="Calibri"/>
                        </a:rPr>
                        <a:t>WW3DATA</a:t>
                      </a:r>
                      <a:r>
                        <a:rPr lang="en-US" sz="2100" b="1" u="none" strike="noStrike" cap="none" baseline="30000" dirty="0">
                          <a:solidFill>
                            <a:srgbClr val="FF0000"/>
                          </a:solidFill>
                          <a:latin typeface="Calibri"/>
                          <a:ea typeface="Calibri"/>
                          <a:cs typeface="Calibri"/>
                          <a:sym typeface="Calibri"/>
                        </a:rPr>
                        <a:t>1</a:t>
                      </a:r>
                      <a:r>
                        <a:rPr lang="en-US" sz="1600" b="1" u="none" strike="noStrike" cap="none" dirty="0">
                          <a:solidFill>
                            <a:srgbClr val="3465A4"/>
                          </a:solidFill>
                          <a:latin typeface="Calibri"/>
                          <a:ea typeface="Calibri"/>
                          <a:cs typeface="Calibri"/>
                          <a:sym typeface="Calibri"/>
                        </a:rPr>
                        <a:t>     </a:t>
                      </a:r>
                      <a:r>
                        <a:rPr lang="en-US" sz="1600" b="0" i="1" u="none" strike="noStrike" cap="none" dirty="0">
                          <a:solidFill>
                            <a:srgbClr val="000000"/>
                          </a:solidFill>
                          <a:latin typeface="Calibri"/>
                          <a:ea typeface="Calibri"/>
                          <a:cs typeface="Calibri"/>
                          <a:sym typeface="Calibri"/>
                        </a:rPr>
                        <a:t>(implemented)</a:t>
                      </a: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1251">
                <a:tc>
                  <a:txBody>
                    <a:bodyPr/>
                    <a:lstStyle/>
                    <a:p>
                      <a:pPr marL="0" marR="0" lvl="0" indent="0" algn="l" rtl="0">
                        <a:lnSpc>
                          <a:spcPct val="100000"/>
                        </a:lnSpc>
                        <a:spcBef>
                          <a:spcPts val="0"/>
                        </a:spcBef>
                        <a:spcAft>
                          <a:spcPts val="0"/>
                        </a:spcAft>
                        <a:buNone/>
                      </a:pPr>
                      <a:r>
                        <a:rPr lang="en-US" sz="1600" b="1" i="1" u="none" strike="noStrike" cap="none" dirty="0">
                          <a:solidFill>
                            <a:srgbClr val="3465A4"/>
                          </a:solidFill>
                          <a:latin typeface="Calibri"/>
                          <a:ea typeface="Calibri"/>
                          <a:cs typeface="Calibri"/>
                          <a:sym typeface="Calibri"/>
                        </a:rPr>
                        <a:t>PaHM</a:t>
                      </a:r>
                      <a:r>
                        <a:rPr lang="en-US" sz="2100" b="1" u="none" strike="noStrike" cap="none" baseline="30000" dirty="0">
                          <a:solidFill>
                            <a:srgbClr val="FF0000"/>
                          </a:solidFill>
                          <a:latin typeface="Calibri"/>
                          <a:ea typeface="Calibri"/>
                          <a:cs typeface="Calibri"/>
                          <a:sym typeface="Calibri"/>
                        </a:rPr>
                        <a:t>1</a:t>
                      </a:r>
                      <a:r>
                        <a:rPr lang="en-US" sz="1600" b="1" u="none" strike="noStrike" cap="none" dirty="0">
                          <a:solidFill>
                            <a:srgbClr val="3465A4"/>
                          </a:solidFill>
                          <a:latin typeface="Calibri"/>
                          <a:ea typeface="Calibri"/>
                          <a:cs typeface="Calibri"/>
                          <a:sym typeface="Calibri"/>
                        </a:rPr>
                        <a:t>         </a:t>
                      </a:r>
                      <a:r>
                        <a:rPr lang="en-US" sz="1600" b="0" i="1" u="none" strike="noStrike" cap="none" dirty="0">
                          <a:solidFill>
                            <a:srgbClr val="000000"/>
                          </a:solidFill>
                          <a:latin typeface="Calibri"/>
                          <a:ea typeface="Calibri"/>
                          <a:cs typeface="Calibri"/>
                          <a:sym typeface="Calibri"/>
                        </a:rPr>
                        <a:t>(implemented)</a:t>
                      </a: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u="none" strike="noStrike" cap="none" dirty="0">
                          <a:solidFill>
                            <a:srgbClr val="3465A4"/>
                          </a:solidFill>
                          <a:latin typeface="Calibri"/>
                          <a:ea typeface="Calibri"/>
                          <a:cs typeface="Calibri"/>
                          <a:sym typeface="Calibri"/>
                        </a:rPr>
                        <a:t>SCHISM</a:t>
                      </a:r>
                      <a:r>
                        <a:rPr lang="en-US" sz="2100" b="1" u="none" strike="noStrike" cap="none" baseline="30000" dirty="0">
                          <a:solidFill>
                            <a:srgbClr val="FF0000"/>
                          </a:solidFill>
                          <a:latin typeface="Calibri"/>
                          <a:ea typeface="Calibri"/>
                          <a:cs typeface="Calibri"/>
                          <a:sym typeface="Calibri"/>
                        </a:rPr>
                        <a:t>4,5</a:t>
                      </a:r>
                      <a:r>
                        <a:rPr lang="en-US" sz="1600" b="1" u="none" strike="noStrike" cap="none" dirty="0">
                          <a:solidFill>
                            <a:srgbClr val="3465A4"/>
                          </a:solidFill>
                          <a:latin typeface="Calibri"/>
                          <a:ea typeface="Calibri"/>
                          <a:cs typeface="Calibri"/>
                          <a:sym typeface="Calibri"/>
                        </a:rPr>
                        <a:t>     </a:t>
                      </a:r>
                      <a:r>
                        <a:rPr lang="en-US" sz="1600" b="0" i="1" u="none" strike="noStrike" cap="none" dirty="0">
                          <a:solidFill>
                            <a:srgbClr val="000000"/>
                          </a:solidFill>
                          <a:latin typeface="Calibri"/>
                          <a:ea typeface="Calibri"/>
                          <a:cs typeface="Calibri"/>
                          <a:sym typeface="Calibri"/>
                        </a:rPr>
                        <a:t>(implemented)</a:t>
                      </a: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u="none" strike="noStrike" cap="none" dirty="0">
                          <a:solidFill>
                            <a:srgbClr val="3465A4"/>
                          </a:solidFill>
                          <a:latin typeface="Calibri"/>
                          <a:ea typeface="Calibri"/>
                          <a:cs typeface="Calibri"/>
                          <a:sym typeface="Calibri"/>
                        </a:rPr>
                        <a:t>WW3</a:t>
                      </a:r>
                      <a:r>
                        <a:rPr lang="en-US" sz="2100" b="1" u="none" strike="noStrike" cap="none" baseline="30000" dirty="0">
                          <a:solidFill>
                            <a:srgbClr val="FF0000"/>
                          </a:solidFill>
                          <a:latin typeface="Calibri"/>
                          <a:ea typeface="Calibri"/>
                          <a:cs typeface="Calibri"/>
                          <a:sym typeface="Calibri"/>
                        </a:rPr>
                        <a:t>3</a:t>
                      </a:r>
                      <a:r>
                        <a:rPr lang="en-US" sz="1600" b="1" u="none" strike="noStrike" cap="none" dirty="0">
                          <a:solidFill>
                            <a:srgbClr val="3465A4"/>
                          </a:solidFill>
                          <a:latin typeface="Calibri"/>
                          <a:ea typeface="Calibri"/>
                          <a:cs typeface="Calibri"/>
                          <a:sym typeface="Calibri"/>
                        </a:rPr>
                        <a:t>              </a:t>
                      </a:r>
                      <a:r>
                        <a:rPr lang="en-US" sz="1600" b="0" i="1" u="none" strike="noStrike" cap="none" dirty="0">
                          <a:solidFill>
                            <a:srgbClr val="000000"/>
                          </a:solidFill>
                          <a:latin typeface="Calibri"/>
                          <a:ea typeface="Calibri"/>
                          <a:cs typeface="Calibri"/>
                          <a:sym typeface="Calibri"/>
                        </a:rPr>
                        <a:t>(implemented)</a:t>
                      </a: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81251">
                <a:tc>
                  <a:txBody>
                    <a:bodyPr/>
                    <a:lstStyle/>
                    <a:p>
                      <a:pPr marL="0" marR="0" lvl="0" indent="0" algn="l" rtl="0">
                        <a:lnSpc>
                          <a:spcPct val="100000"/>
                        </a:lnSpc>
                        <a:spcBef>
                          <a:spcPts val="0"/>
                        </a:spcBef>
                        <a:spcAft>
                          <a:spcPts val="0"/>
                        </a:spcAft>
                        <a:buNone/>
                      </a:pPr>
                      <a:r>
                        <a:rPr lang="en-US" sz="1600" b="1" u="none" strike="noStrike" cap="none" dirty="0">
                          <a:solidFill>
                            <a:srgbClr val="FF0000"/>
                          </a:solidFill>
                          <a:latin typeface="Calibri"/>
                          <a:ea typeface="Calibri"/>
                          <a:cs typeface="Calibri"/>
                          <a:sym typeface="Calibri"/>
                        </a:rPr>
                        <a:t>Atm. Model  </a:t>
                      </a:r>
                      <a:r>
                        <a:rPr lang="en-US" sz="1600" b="0" i="1" u="none" strike="noStrike" cap="none" dirty="0">
                          <a:solidFill>
                            <a:srgbClr val="000000"/>
                          </a:solidFill>
                          <a:latin typeface="Calibri"/>
                          <a:ea typeface="Calibri"/>
                          <a:cs typeface="Calibri"/>
                          <a:sym typeface="Calibri"/>
                        </a:rPr>
                        <a:t>(in development)</a:t>
                      </a: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u="none" strike="noStrike" cap="none" dirty="0">
                          <a:solidFill>
                            <a:srgbClr val="3465A4"/>
                          </a:solidFill>
                          <a:latin typeface="Calibri"/>
                          <a:ea typeface="Calibri"/>
                          <a:cs typeface="Calibri"/>
                          <a:sym typeface="Calibri"/>
                        </a:rPr>
                        <a:t>FVCOM</a:t>
                      </a:r>
                      <a:r>
                        <a:rPr lang="en-US" sz="2100" b="1" u="none" strike="noStrike" cap="none" baseline="30000" dirty="0">
                          <a:solidFill>
                            <a:srgbClr val="FF0000"/>
                          </a:solidFill>
                          <a:latin typeface="Calibri"/>
                          <a:ea typeface="Calibri"/>
                          <a:cs typeface="Calibri"/>
                          <a:sym typeface="Calibri"/>
                        </a:rPr>
                        <a:t>6</a:t>
                      </a:r>
                      <a:r>
                        <a:rPr lang="en-US" sz="1600" b="1" u="none" strike="noStrike" cap="none" dirty="0">
                          <a:solidFill>
                            <a:srgbClr val="3465A4"/>
                          </a:solidFill>
                          <a:latin typeface="Calibri"/>
                          <a:ea typeface="Calibri"/>
                          <a:cs typeface="Calibri"/>
                          <a:sym typeface="Calibri"/>
                        </a:rPr>
                        <a:t>        </a:t>
                      </a:r>
                      <a:r>
                        <a:rPr lang="en-US" sz="1600" b="0" i="1" u="none" strike="noStrike" cap="none" dirty="0">
                          <a:solidFill>
                            <a:srgbClr val="000000"/>
                          </a:solidFill>
                          <a:latin typeface="Calibri"/>
                          <a:ea typeface="Calibri"/>
                          <a:cs typeface="Calibri"/>
                          <a:sym typeface="Calibri"/>
                        </a:rPr>
                        <a:t>(implemented)</a:t>
                      </a: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500" u="none" strike="noStrike" cap="none" dirty="0"/>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35291">
                <a:tc>
                  <a:txBody>
                    <a:bodyPr/>
                    <a:lstStyle/>
                    <a:p>
                      <a:pPr marL="0" marR="0" lvl="0" indent="0" algn="l" rtl="0">
                        <a:lnSpc>
                          <a:spcPct val="100000"/>
                        </a:lnSpc>
                        <a:spcBef>
                          <a:spcPts val="0"/>
                        </a:spcBef>
                        <a:spcAft>
                          <a:spcPts val="0"/>
                        </a:spcAft>
                        <a:buNone/>
                      </a:pP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C00000"/>
                        </a:buClr>
                        <a:buSzPts val="1600"/>
                        <a:buFont typeface="Arial"/>
                        <a:buNone/>
                      </a:pPr>
                      <a:r>
                        <a:rPr lang="en-US" sz="1600" b="1" u="none" strike="noStrike" cap="none" dirty="0">
                          <a:solidFill>
                            <a:srgbClr val="3465A4"/>
                          </a:solidFill>
                          <a:latin typeface="Calibri"/>
                          <a:ea typeface="Calibri"/>
                          <a:cs typeface="Calibri"/>
                          <a:sym typeface="Calibri"/>
                        </a:rPr>
                        <a:t>BARDATA</a:t>
                      </a:r>
                      <a:r>
                        <a:rPr lang="en-US" sz="1600" b="1" u="none" strike="noStrike" cap="none" baseline="30000" dirty="0">
                          <a:solidFill>
                            <a:srgbClr val="FF0000"/>
                          </a:solidFill>
                          <a:latin typeface="Calibri"/>
                          <a:ea typeface="Calibri"/>
                          <a:cs typeface="Calibri"/>
                          <a:sym typeface="Calibri"/>
                        </a:rPr>
                        <a:t>1</a:t>
                      </a:r>
                      <a:r>
                        <a:rPr lang="en-US" sz="1600" b="1" u="none" strike="noStrike" cap="none" dirty="0">
                          <a:solidFill>
                            <a:srgbClr val="3465A4"/>
                          </a:solidFill>
                          <a:latin typeface="Calibri"/>
                          <a:ea typeface="Calibri"/>
                          <a:cs typeface="Calibri"/>
                          <a:sym typeface="Calibri"/>
                        </a:rPr>
                        <a:t>     </a:t>
                      </a:r>
                      <a:r>
                        <a:rPr lang="en-US" sz="1600" b="0" i="1" u="none" strike="noStrike" cap="none" dirty="0">
                          <a:solidFill>
                            <a:srgbClr val="000000"/>
                          </a:solidFill>
                          <a:latin typeface="Calibri"/>
                          <a:ea typeface="Calibri"/>
                          <a:cs typeface="Calibri"/>
                          <a:sym typeface="Calibri"/>
                        </a:rPr>
                        <a:t>(implemented)</a:t>
                      </a: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500" u="none" strike="noStrike" cap="none" dirty="0"/>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81011">
                <a:tc>
                  <a:txBody>
                    <a:bodyPr/>
                    <a:lstStyle/>
                    <a:p>
                      <a:pPr marL="0" marR="0" lvl="0" indent="0" algn="l" rtl="0">
                        <a:lnSpc>
                          <a:spcPct val="100000"/>
                        </a:lnSpc>
                        <a:spcBef>
                          <a:spcPts val="0"/>
                        </a:spcBef>
                        <a:spcAft>
                          <a:spcPts val="0"/>
                        </a:spcAft>
                        <a:buNone/>
                      </a:pPr>
                      <a:endParaRPr sz="16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gridSpan="2">
                  <a:txBody>
                    <a:bodyPr/>
                    <a:lstStyle/>
                    <a:p>
                      <a:pPr marL="0" marR="0" lvl="0" indent="0" algn="ctr" rtl="0">
                        <a:lnSpc>
                          <a:spcPct val="100000"/>
                        </a:lnSpc>
                        <a:spcBef>
                          <a:spcPts val="0"/>
                        </a:spcBef>
                        <a:spcAft>
                          <a:spcPts val="0"/>
                        </a:spcAft>
                        <a:buNone/>
                      </a:pPr>
                      <a:r>
                        <a:rPr lang="en-US" sz="1900" b="1" u="none" strike="noStrike" cap="none" dirty="0">
                          <a:solidFill>
                            <a:srgbClr val="C00000"/>
                          </a:solidFill>
                          <a:latin typeface="Calibri"/>
                          <a:ea typeface="Calibri"/>
                          <a:cs typeface="Calibri"/>
                          <a:sym typeface="Calibri"/>
                        </a:rPr>
                        <a:t>CICE</a:t>
                      </a:r>
                      <a:r>
                        <a:rPr lang="en-US" sz="1900" b="1" u="none" strike="noStrike" cap="none" baseline="30000" dirty="0">
                          <a:solidFill>
                            <a:srgbClr val="FF0000"/>
                          </a:solidFill>
                          <a:latin typeface="Calibri"/>
                          <a:ea typeface="Calibri"/>
                          <a:cs typeface="Calibri"/>
                          <a:sym typeface="Calibri"/>
                        </a:rPr>
                        <a:t>7</a:t>
                      </a:r>
                      <a:r>
                        <a:rPr lang="en-US" sz="1900" b="1" u="none" strike="noStrike" cap="none" dirty="0">
                          <a:solidFill>
                            <a:srgbClr val="3465A4"/>
                          </a:solidFill>
                          <a:latin typeface="Calibri"/>
                          <a:ea typeface="Calibri"/>
                          <a:cs typeface="Calibri"/>
                          <a:sym typeface="Calibri"/>
                        </a:rPr>
                        <a:t>             </a:t>
                      </a:r>
                      <a:r>
                        <a:rPr lang="en-US" sz="1900" b="0" i="1" u="none" strike="noStrike" cap="none" dirty="0">
                          <a:solidFill>
                            <a:srgbClr val="000000"/>
                          </a:solidFill>
                          <a:latin typeface="Calibri"/>
                          <a:ea typeface="Calibri"/>
                          <a:cs typeface="Calibri"/>
                          <a:sym typeface="Calibri"/>
                        </a:rPr>
                        <a:t>(in development)</a:t>
                      </a:r>
                      <a:endParaRPr sz="19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5"/>
                  </a:ext>
                </a:extLst>
              </a:tr>
              <a:tr h="381011">
                <a:tc gridSpan="2">
                  <a:txBody>
                    <a:bodyPr/>
                    <a:lstStyle/>
                    <a:p>
                      <a:pPr marL="0" marR="0" lvl="0" indent="0" algn="ctr" rtl="0">
                        <a:lnSpc>
                          <a:spcPct val="100000"/>
                        </a:lnSpc>
                        <a:spcBef>
                          <a:spcPts val="0"/>
                        </a:spcBef>
                        <a:spcAft>
                          <a:spcPts val="0"/>
                        </a:spcAft>
                        <a:buNone/>
                      </a:pPr>
                      <a:r>
                        <a:rPr lang="en-US" sz="1900" b="1" u="none" strike="noStrike" cap="none" dirty="0">
                          <a:solidFill>
                            <a:srgbClr val="C00000"/>
                          </a:solidFill>
                          <a:latin typeface="Calibri"/>
                          <a:ea typeface="Calibri"/>
                          <a:cs typeface="Calibri"/>
                          <a:sym typeface="Calibri"/>
                        </a:rPr>
                        <a:t>NWM</a:t>
                      </a:r>
                      <a:r>
                        <a:rPr lang="en-US" sz="1900" b="1" u="none" strike="noStrike" cap="none" baseline="30000" dirty="0">
                          <a:solidFill>
                            <a:srgbClr val="FF0000"/>
                          </a:solidFill>
                          <a:latin typeface="Calibri"/>
                          <a:ea typeface="Calibri"/>
                          <a:cs typeface="Calibri"/>
                          <a:sym typeface="Calibri"/>
                        </a:rPr>
                        <a:t>8</a:t>
                      </a:r>
                      <a:r>
                        <a:rPr lang="en-US" sz="1900" b="1" u="none" strike="noStrike" cap="none" dirty="0">
                          <a:solidFill>
                            <a:srgbClr val="3465A4"/>
                          </a:solidFill>
                          <a:latin typeface="Calibri"/>
                          <a:ea typeface="Calibri"/>
                          <a:cs typeface="Calibri"/>
                          <a:sym typeface="Calibri"/>
                        </a:rPr>
                        <a:t>             </a:t>
                      </a:r>
                      <a:r>
                        <a:rPr lang="en-US" sz="1900" b="0" i="1" u="none" strike="noStrike" cap="none" dirty="0">
                          <a:solidFill>
                            <a:srgbClr val="000000"/>
                          </a:solidFill>
                          <a:latin typeface="Calibri"/>
                          <a:ea typeface="Calibri"/>
                          <a:cs typeface="Calibri"/>
                          <a:sym typeface="Calibri"/>
                        </a:rPr>
                        <a:t>(in development)</a:t>
                      </a:r>
                      <a:endParaRPr sz="1900" b="0" u="none" strike="noStrike" cap="none" dirty="0">
                        <a:latin typeface="Arial"/>
                        <a:ea typeface="Arial"/>
                        <a:cs typeface="Arial"/>
                        <a:sym typeface="Arial"/>
                      </a:endParaRPr>
                    </a:p>
                  </a:txBody>
                  <a:tcPr marL="91451" marR="91451"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500" u="none" strike="noStrike" cap="none" dirty="0"/>
                    </a:p>
                  </a:txBody>
                  <a:tcPr marL="90000" marR="90000" marT="45725" marB="45725">
                    <a:lnL w="12225" cap="flat" cmpd="sng">
                      <a:solidFill>
                        <a:srgbClr val="000000"/>
                      </a:solidFill>
                      <a:prstDash val="solid"/>
                      <a:round/>
                      <a:headEnd type="none" w="sm" len="sm"/>
                      <a:tailEnd type="none" w="sm" len="sm"/>
                    </a:lnL>
                    <a:lnR w="122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4" name="Google Shape;120;p11">
            <a:extLst>
              <a:ext uri="{FF2B5EF4-FFF2-40B4-BE49-F238E27FC236}">
                <a16:creationId xmlns:a16="http://schemas.microsoft.com/office/drawing/2014/main" id="{CD23C52E-7AFA-68E1-D3B2-31367DFDA787}"/>
              </a:ext>
            </a:extLst>
          </p:cNvPr>
          <p:cNvSpPr txBox="1"/>
          <p:nvPr/>
        </p:nvSpPr>
        <p:spPr>
          <a:xfrm>
            <a:off x="4846320" y="164596"/>
            <a:ext cx="4572000"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https://github.com/noaa-ocs-modeling/CoastalApp</a:t>
            </a:r>
            <a:endParaRPr sz="1400" dirty="0">
              <a:solidFill>
                <a:srgbClr val="0000FF"/>
              </a:solidFill>
              <a:latin typeface="Calibri"/>
              <a:ea typeface="Calibri"/>
              <a:cs typeface="Calibri"/>
              <a:sym typeface="Calibri"/>
            </a:endParaRPr>
          </a:p>
        </p:txBody>
      </p:sp>
    </p:spTree>
    <p:extLst>
      <p:ext uri="{BB962C8B-B14F-4D97-AF65-F5344CB8AC3E}">
        <p14:creationId xmlns:p14="http://schemas.microsoft.com/office/powerpoint/2010/main" val="387087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CoastalApp: Directory Tree</a:t>
            </a:r>
            <a:endParaRPr lang="en-US" dirty="0"/>
          </a:p>
        </p:txBody>
      </p:sp>
      <p:grpSp>
        <p:nvGrpSpPr>
          <p:cNvPr id="20" name="Group 19">
            <a:extLst>
              <a:ext uri="{FF2B5EF4-FFF2-40B4-BE49-F238E27FC236}">
                <a16:creationId xmlns:a16="http://schemas.microsoft.com/office/drawing/2014/main" id="{01DCDD3E-D76E-BCE6-6B76-D4C6B2673A56}"/>
              </a:ext>
            </a:extLst>
          </p:cNvPr>
          <p:cNvGrpSpPr/>
          <p:nvPr/>
        </p:nvGrpSpPr>
        <p:grpSpPr>
          <a:xfrm>
            <a:off x="1920240" y="618632"/>
            <a:ext cx="3752381" cy="923809"/>
            <a:chOff x="3009317" y="499136"/>
            <a:chExt cx="3752381" cy="923809"/>
          </a:xfrm>
        </p:grpSpPr>
        <p:pic>
          <p:nvPicPr>
            <p:cNvPr id="5" name="Picture 4" descr="A close up of a number&#10;&#10;Description automatically generated">
              <a:extLst>
                <a:ext uri="{FF2B5EF4-FFF2-40B4-BE49-F238E27FC236}">
                  <a16:creationId xmlns:a16="http://schemas.microsoft.com/office/drawing/2014/main" id="{1C120DAD-50F5-A36A-35FF-453391ABB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317" y="499136"/>
              <a:ext cx="3752381" cy="476190"/>
            </a:xfrm>
            <a:prstGeom prst="rect">
              <a:avLst/>
            </a:prstGeom>
          </p:spPr>
        </p:pic>
        <p:pic>
          <p:nvPicPr>
            <p:cNvPr id="7" name="Picture 6">
              <a:extLst>
                <a:ext uri="{FF2B5EF4-FFF2-40B4-BE49-F238E27FC236}">
                  <a16:creationId xmlns:a16="http://schemas.microsoft.com/office/drawing/2014/main" id="{11E07685-BDBE-C2A3-6B93-BFDA312C3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317" y="975326"/>
              <a:ext cx="3752381" cy="447619"/>
            </a:xfrm>
            <a:prstGeom prst="rect">
              <a:avLst/>
            </a:prstGeom>
          </p:spPr>
        </p:pic>
      </p:grpSp>
      <p:pic>
        <p:nvPicPr>
          <p:cNvPr id="10" name="Picture 9" descr="A screenshot of a computer&#10;&#10;Description automatically generated">
            <a:extLst>
              <a:ext uri="{FF2B5EF4-FFF2-40B4-BE49-F238E27FC236}">
                <a16:creationId xmlns:a16="http://schemas.microsoft.com/office/drawing/2014/main" id="{F51F00A0-72BA-77FF-B4F1-D4E71B7219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32" y="618629"/>
            <a:ext cx="1579339" cy="4206240"/>
          </a:xfrm>
          <a:prstGeom prst="rect">
            <a:avLst/>
          </a:prstGeom>
        </p:spPr>
      </p:pic>
      <p:pic>
        <p:nvPicPr>
          <p:cNvPr id="12" name="Picture 11" descr="A screenshot of a phone&#10;&#10;Description automatically generated">
            <a:extLst>
              <a:ext uri="{FF2B5EF4-FFF2-40B4-BE49-F238E27FC236}">
                <a16:creationId xmlns:a16="http://schemas.microsoft.com/office/drawing/2014/main" id="{D89A821F-00F5-913E-2929-201B97115E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570" y="2286001"/>
            <a:ext cx="1422401" cy="640080"/>
          </a:xfrm>
          <a:prstGeom prst="rect">
            <a:avLst/>
          </a:prstGeom>
        </p:spPr>
      </p:pic>
      <p:pic>
        <p:nvPicPr>
          <p:cNvPr id="14" name="Picture 13" descr="A close up of a logo&#10;&#10;Description automatically generated">
            <a:extLst>
              <a:ext uri="{FF2B5EF4-FFF2-40B4-BE49-F238E27FC236}">
                <a16:creationId xmlns:a16="http://schemas.microsoft.com/office/drawing/2014/main" id="{81F6BAD5-9AAD-ABD5-A7AA-0F5C6F2D32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8635" y="3996917"/>
            <a:ext cx="1656271" cy="365760"/>
          </a:xfrm>
          <a:prstGeom prst="rect">
            <a:avLst/>
          </a:prstGeom>
        </p:spPr>
      </p:pic>
      <p:cxnSp>
        <p:nvCxnSpPr>
          <p:cNvPr id="18" name="Straight Arrow Connector 17">
            <a:extLst>
              <a:ext uri="{FF2B5EF4-FFF2-40B4-BE49-F238E27FC236}">
                <a16:creationId xmlns:a16="http://schemas.microsoft.com/office/drawing/2014/main" id="{E6F9A73D-493C-753C-C788-0F450C5FB0CC}"/>
              </a:ext>
            </a:extLst>
          </p:cNvPr>
          <p:cNvCxnSpPr>
            <a:cxnSpLocks/>
          </p:cNvCxnSpPr>
          <p:nvPr/>
        </p:nvCxnSpPr>
        <p:spPr>
          <a:xfrm>
            <a:off x="1097280" y="2490653"/>
            <a:ext cx="10058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7FDEBE-3BD0-9E9B-892E-B9A4F71DF4AA}"/>
              </a:ext>
            </a:extLst>
          </p:cNvPr>
          <p:cNvCxnSpPr>
            <a:cxnSpLocks/>
          </p:cNvCxnSpPr>
          <p:nvPr/>
        </p:nvCxnSpPr>
        <p:spPr>
          <a:xfrm>
            <a:off x="1097280" y="4179797"/>
            <a:ext cx="10058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025DD65-B9AA-14C5-F564-5C739D7D0ABB}"/>
              </a:ext>
            </a:extLst>
          </p:cNvPr>
          <p:cNvSpPr txBox="1"/>
          <p:nvPr/>
        </p:nvSpPr>
        <p:spPr>
          <a:xfrm>
            <a:off x="1737363" y="1737362"/>
            <a:ext cx="6467091" cy="307777"/>
          </a:xfrm>
          <a:prstGeom prst="rect">
            <a:avLst/>
          </a:prstGeom>
          <a:noFill/>
        </p:spPr>
        <p:txBody>
          <a:bodyPr wrap="none" rtlCol="0">
            <a:spAutoFit/>
          </a:bodyPr>
          <a:lstStyle/>
          <a:p>
            <a:r>
              <a:rPr lang="en-US" sz="1400" dirty="0">
                <a:solidFill>
                  <a:srgbClr val="116C00"/>
                </a:solidFill>
                <a:latin typeface="Calibri"/>
                <a:ea typeface="Calibri"/>
                <a:cs typeface="Calibri"/>
                <a:sym typeface="Calibri"/>
              </a:rPr>
              <a:t>git clone --recurse-submodules https://github.com/noaa-ocs-modeling/CoastalApp.git</a:t>
            </a:r>
          </a:p>
        </p:txBody>
      </p:sp>
      <p:pic>
        <p:nvPicPr>
          <p:cNvPr id="24" name="Picture 23" descr="A close up of a logo&#10;&#10;Description automatically generated">
            <a:extLst>
              <a:ext uri="{FF2B5EF4-FFF2-40B4-BE49-F238E27FC236}">
                <a16:creationId xmlns:a16="http://schemas.microsoft.com/office/drawing/2014/main" id="{99469A4D-F0C0-6B68-46A1-D4666D41A4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02" y="618629"/>
            <a:ext cx="2270892" cy="731520"/>
          </a:xfrm>
          <a:prstGeom prst="rect">
            <a:avLst/>
          </a:prstGeom>
        </p:spPr>
      </p:pic>
      <p:sp>
        <p:nvSpPr>
          <p:cNvPr id="25" name="Google Shape;120;p11">
            <a:extLst>
              <a:ext uri="{FF2B5EF4-FFF2-40B4-BE49-F238E27FC236}">
                <a16:creationId xmlns:a16="http://schemas.microsoft.com/office/drawing/2014/main" id="{A255A7C2-69F0-FE7A-A120-EF3C53C6EFB8}"/>
              </a:ext>
            </a:extLst>
          </p:cNvPr>
          <p:cNvSpPr txBox="1"/>
          <p:nvPr/>
        </p:nvSpPr>
        <p:spPr>
          <a:xfrm>
            <a:off x="4846320" y="164596"/>
            <a:ext cx="4572000"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https://github.com/noaa-ocs-modeling/CoastalApp</a:t>
            </a:r>
            <a:endParaRPr sz="1400" dirty="0">
              <a:solidFill>
                <a:srgbClr val="0000FF"/>
              </a:solidFill>
              <a:latin typeface="Calibri"/>
              <a:ea typeface="Calibri"/>
              <a:cs typeface="Calibri"/>
              <a:sym typeface="Calibri"/>
            </a:endParaRPr>
          </a:p>
        </p:txBody>
      </p:sp>
      <p:sp>
        <p:nvSpPr>
          <p:cNvPr id="2" name="TextBox 1">
            <a:extLst>
              <a:ext uri="{FF2B5EF4-FFF2-40B4-BE49-F238E27FC236}">
                <a16:creationId xmlns:a16="http://schemas.microsoft.com/office/drawing/2014/main" id="{2186A2E8-8148-387A-5CE8-BCEA37183193}"/>
              </a:ext>
            </a:extLst>
          </p:cNvPr>
          <p:cNvSpPr txBox="1"/>
          <p:nvPr/>
        </p:nvSpPr>
        <p:spPr>
          <a:xfrm>
            <a:off x="4572000" y="2194561"/>
            <a:ext cx="3657600" cy="2103120"/>
          </a:xfrm>
          <a:prstGeom prst="rect">
            <a:avLst/>
          </a:prstGeom>
          <a:noFill/>
        </p:spPr>
        <p:txBody>
          <a:bodyPr wrap="square" rtlCol="0">
            <a:noAutofit/>
          </a:bodyPr>
          <a:lstStyle/>
          <a:p>
            <a:pPr algn="ctr">
              <a:spcAft>
                <a:spcPts val="600"/>
              </a:spcAft>
            </a:pPr>
            <a:r>
              <a:rPr lang="en-US" dirty="0">
                <a:solidFill>
                  <a:srgbClr val="FF0000"/>
                </a:solidFill>
                <a:latin typeface="Calibri" panose="020F0502020204030204" pitchFamily="34" charset="0"/>
                <a:cs typeface="Calibri" panose="020F0502020204030204" pitchFamily="34" charset="0"/>
              </a:rPr>
              <a:t>Support Matrix</a:t>
            </a:r>
          </a:p>
          <a:p>
            <a:pPr marL="285737" indent="-285737">
              <a:buClr>
                <a:schemeClr val="tx1"/>
              </a:buClr>
              <a:buFont typeface="Arial" panose="020B0604020202020204" pitchFamily="34" charset="0"/>
              <a:buChar char="•"/>
            </a:pPr>
            <a:r>
              <a:rPr lang="en-US" sz="1600" b="1" i="1" dirty="0">
                <a:solidFill>
                  <a:srgbClr val="116C00"/>
                </a:solidFill>
                <a:latin typeface="Calibri" panose="020F0502020204030204" pitchFamily="34" charset="0"/>
                <a:cs typeface="Calibri" panose="020F0502020204030204" pitchFamily="34" charset="0"/>
              </a:rPr>
              <a:t>Compute Platforms:</a:t>
            </a:r>
            <a:r>
              <a:rPr lang="en-US" sz="1600" dirty="0">
                <a:solidFill>
                  <a:srgbClr val="116C00"/>
                </a:solidFill>
                <a:latin typeface="Calibri" panose="020F0502020204030204" pitchFamily="34" charset="0"/>
                <a:cs typeface="Calibri" panose="020F0502020204030204" pitchFamily="34" charset="0"/>
              </a:rPr>
              <a:t> </a:t>
            </a:r>
            <a:r>
              <a:rPr lang="en-US" sz="1400" dirty="0">
                <a:solidFill>
                  <a:srgbClr val="116C00"/>
                </a:solidFill>
                <a:latin typeface="Calibri" panose="020F0502020204030204" pitchFamily="34" charset="0"/>
                <a:cs typeface="Calibri" panose="020F0502020204030204" pitchFamily="34" charset="0"/>
              </a:rPr>
              <a:t>HPC clusters, personal desktops and cloud compute resources</a:t>
            </a:r>
          </a:p>
          <a:p>
            <a:pPr marL="285737" indent="-285737">
              <a:buClr>
                <a:schemeClr val="tx1"/>
              </a:buClr>
              <a:buFont typeface="Arial" panose="020B0604020202020204" pitchFamily="34" charset="0"/>
              <a:buChar char="•"/>
            </a:pPr>
            <a:r>
              <a:rPr lang="en-US" sz="1600" b="1" i="1" dirty="0">
                <a:solidFill>
                  <a:srgbClr val="116C00"/>
                </a:solidFill>
                <a:latin typeface="Calibri" panose="020F0502020204030204" pitchFamily="34" charset="0"/>
                <a:cs typeface="Calibri" panose="020F0502020204030204" pitchFamily="34" charset="0"/>
              </a:rPr>
              <a:t>Operating Systems:</a:t>
            </a:r>
            <a:r>
              <a:rPr lang="en-US" sz="1400" dirty="0">
                <a:solidFill>
                  <a:srgbClr val="116C00"/>
                </a:solidFill>
                <a:latin typeface="Calibri" panose="020F0502020204030204" pitchFamily="34" charset="0"/>
                <a:cs typeface="Calibri" panose="020F0502020204030204" pitchFamily="34" charset="0"/>
              </a:rPr>
              <a:t> Unix/Linux, MacOSX</a:t>
            </a:r>
          </a:p>
          <a:p>
            <a:pPr marL="285737" indent="-285737">
              <a:buClr>
                <a:schemeClr val="tx1"/>
              </a:buClr>
              <a:buFont typeface="Arial" panose="020B0604020202020204" pitchFamily="34" charset="0"/>
              <a:buChar char="•"/>
            </a:pPr>
            <a:r>
              <a:rPr lang="en-US" sz="1600" b="1" i="1" dirty="0">
                <a:solidFill>
                  <a:srgbClr val="116C00"/>
                </a:solidFill>
                <a:latin typeface="Calibri" panose="020F0502020204030204" pitchFamily="34" charset="0"/>
                <a:cs typeface="Calibri" panose="020F0502020204030204" pitchFamily="34" charset="0"/>
              </a:rPr>
              <a:t>Build System:</a:t>
            </a:r>
            <a:r>
              <a:rPr lang="en-US" sz="1400" dirty="0">
                <a:solidFill>
                  <a:srgbClr val="116C00"/>
                </a:solidFill>
                <a:latin typeface="Calibri" panose="020F0502020204030204" pitchFamily="34" charset="0"/>
                <a:cs typeface="Calibri" panose="020F0502020204030204" pitchFamily="34" charset="0"/>
              </a:rPr>
              <a:t> Bash, Module environment(s), Capabilities for building OS missing libraries</a:t>
            </a:r>
          </a:p>
        </p:txBody>
      </p:sp>
    </p:spTree>
    <p:extLst>
      <p:ext uri="{BB962C8B-B14F-4D97-AF65-F5344CB8AC3E}">
        <p14:creationId xmlns:p14="http://schemas.microsoft.com/office/powerpoint/2010/main" val="1103043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D0342B7-CD35-2C8D-3915-2F05FF9A54EE}"/>
              </a:ext>
            </a:extLst>
          </p:cNvPr>
          <p:cNvGrpSpPr>
            <a:grpSpLocks noChangeAspect="1"/>
          </p:cNvGrpSpPr>
          <p:nvPr/>
        </p:nvGrpSpPr>
        <p:grpSpPr>
          <a:xfrm>
            <a:off x="182880" y="1097282"/>
            <a:ext cx="2651760" cy="702173"/>
            <a:chOff x="1794541" y="1596113"/>
            <a:chExt cx="3561905" cy="943175"/>
          </a:xfrm>
        </p:grpSpPr>
        <p:pic>
          <p:nvPicPr>
            <p:cNvPr id="33" name="Picture 32">
              <a:extLst>
                <a:ext uri="{FF2B5EF4-FFF2-40B4-BE49-F238E27FC236}">
                  <a16:creationId xmlns:a16="http://schemas.microsoft.com/office/drawing/2014/main" id="{CCDDE09B-D7B2-C46C-3B29-6C84AA0D5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541" y="1596113"/>
              <a:ext cx="1390476" cy="304762"/>
            </a:xfrm>
            <a:prstGeom prst="rect">
              <a:avLst/>
            </a:prstGeom>
          </p:spPr>
        </p:pic>
        <p:pic>
          <p:nvPicPr>
            <p:cNvPr id="35" name="Picture 34" descr="A close-up of a logo&#10;&#10;Description automatically generated">
              <a:extLst>
                <a:ext uri="{FF2B5EF4-FFF2-40B4-BE49-F238E27FC236}">
                  <a16:creationId xmlns:a16="http://schemas.microsoft.com/office/drawing/2014/main" id="{298CC25A-9BB9-2B2D-57A8-C89FEF785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541" y="1920240"/>
              <a:ext cx="3561905" cy="619048"/>
            </a:xfrm>
            <a:prstGeom prst="rect">
              <a:avLst/>
            </a:prstGeom>
          </p:spPr>
        </p:pic>
      </p:grpSp>
      <p:pic>
        <p:nvPicPr>
          <p:cNvPr id="37" name="Picture 36" descr="A close up of a logo&#10;&#10;Description automatically generated">
            <a:extLst>
              <a:ext uri="{FF2B5EF4-FFF2-40B4-BE49-F238E27FC236}">
                <a16:creationId xmlns:a16="http://schemas.microsoft.com/office/drawing/2014/main" id="{6EED0377-BB22-20BF-1073-DBF3BC77DE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1" y="1181702"/>
            <a:ext cx="2047619" cy="533333"/>
          </a:xfrm>
          <a:prstGeom prst="rect">
            <a:avLst/>
          </a:prstGeom>
        </p:spPr>
      </p:pic>
      <p:pic>
        <p:nvPicPr>
          <p:cNvPr id="40" name="Picture 39">
            <a:extLst>
              <a:ext uri="{FF2B5EF4-FFF2-40B4-BE49-F238E27FC236}">
                <a16:creationId xmlns:a16="http://schemas.microsoft.com/office/drawing/2014/main" id="{CC5BAB8D-B0D1-143B-30E1-4277600854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2651762"/>
            <a:ext cx="4572000" cy="2198085"/>
          </a:xfrm>
          <a:prstGeom prst="rect">
            <a:avLst/>
          </a:prstGeom>
        </p:spPr>
      </p:pic>
      <p:sp>
        <p:nvSpPr>
          <p:cNvPr id="7" name="TextBox 6">
            <a:extLst>
              <a:ext uri="{FF2B5EF4-FFF2-40B4-BE49-F238E27FC236}">
                <a16:creationId xmlns:a16="http://schemas.microsoft.com/office/drawing/2014/main" id="{F4B7675C-7EE7-0AD1-37C8-4393D18565DE}"/>
              </a:ext>
            </a:extLst>
          </p:cNvPr>
          <p:cNvSpPr txBox="1"/>
          <p:nvPr/>
        </p:nvSpPr>
        <p:spPr>
          <a:xfrm>
            <a:off x="909782" y="91443"/>
            <a:ext cx="7324441" cy="492443"/>
          </a:xfrm>
          <a:prstGeom prst="rect">
            <a:avLst/>
          </a:prstGeom>
          <a:noFill/>
        </p:spPr>
        <p:txBody>
          <a:bodyPr wrap="none" lIns="0" tIns="0" rIns="0" bIns="0" rtlCol="0" anchor="ctr" anchorCtr="1">
            <a:spAutoFit/>
          </a:bodyPr>
          <a:lstStyle/>
          <a:p>
            <a:pPr algn="ctr"/>
            <a:r>
              <a:rPr lang="en-US" sz="3200" b="1" dirty="0">
                <a:solidFill>
                  <a:srgbClr val="3465A4"/>
                </a:solidFill>
                <a:latin typeface="Calibri" panose="020F0502020204030204" pitchFamily="34" charset="0"/>
                <a:cs typeface="Calibri" panose="020F0502020204030204" pitchFamily="34" charset="0"/>
              </a:rPr>
              <a:t>CoastalApp-testsuite (Tests for CoastalApp)</a:t>
            </a:r>
          </a:p>
        </p:txBody>
      </p:sp>
      <p:grpSp>
        <p:nvGrpSpPr>
          <p:cNvPr id="8" name="Group 7">
            <a:extLst>
              <a:ext uri="{FF2B5EF4-FFF2-40B4-BE49-F238E27FC236}">
                <a16:creationId xmlns:a16="http://schemas.microsoft.com/office/drawing/2014/main" id="{2CCDCAAE-151F-3A07-4561-E4EC99F7ECE7}"/>
              </a:ext>
            </a:extLst>
          </p:cNvPr>
          <p:cNvGrpSpPr/>
          <p:nvPr/>
        </p:nvGrpSpPr>
        <p:grpSpPr>
          <a:xfrm>
            <a:off x="1401132" y="640083"/>
            <a:ext cx="6341743" cy="365758"/>
            <a:chOff x="1401130" y="594360"/>
            <a:chExt cx="6341741" cy="365760"/>
          </a:xfrm>
        </p:grpSpPr>
        <p:sp>
          <p:nvSpPr>
            <p:cNvPr id="9" name="TextBox 8">
              <a:extLst>
                <a:ext uri="{FF2B5EF4-FFF2-40B4-BE49-F238E27FC236}">
                  <a16:creationId xmlns:a16="http://schemas.microsoft.com/office/drawing/2014/main" id="{366C2813-CA66-B716-70BE-78A9567ED1E3}"/>
                </a:ext>
              </a:extLst>
            </p:cNvPr>
            <p:cNvSpPr txBox="1"/>
            <p:nvPr/>
          </p:nvSpPr>
          <p:spPr>
            <a:xfrm>
              <a:off x="3076658" y="623352"/>
              <a:ext cx="4666213" cy="307778"/>
            </a:xfrm>
            <a:prstGeom prst="rect">
              <a:avLst/>
            </a:prstGeom>
            <a:noFill/>
          </p:spPr>
          <p:txBody>
            <a:bodyPr wrap="none" rtlCol="0">
              <a:spAutoFit/>
            </a:bodyPr>
            <a:lstStyle/>
            <a:p>
              <a:r>
                <a:rPr lang="en-US" sz="1400" dirty="0">
                  <a:solidFill>
                    <a:srgbClr val="0000FF"/>
                  </a:solidFill>
                  <a:latin typeface="Calibri" panose="020F0502020204030204" pitchFamily="34" charset="0"/>
                  <a:cs typeface="Calibri" panose="020F0502020204030204" pitchFamily="34" charset="0"/>
                  <a:hlinkClick r:id="rId6"/>
                </a:rPr>
                <a:t>https://github.com/noaa-ocs-modeling/CoastalApp-testsuite </a:t>
              </a:r>
              <a:endParaRPr lang="en-US" sz="1400" dirty="0">
                <a:solidFill>
                  <a:srgbClr val="0000FF"/>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C65CE084-F442-1159-A314-0EC4030587DF}"/>
                </a:ext>
              </a:extLst>
            </p:cNvPr>
            <p:cNvGrpSpPr>
              <a:grpSpLocks noChangeAspect="1"/>
            </p:cNvGrpSpPr>
            <p:nvPr/>
          </p:nvGrpSpPr>
          <p:grpSpPr>
            <a:xfrm>
              <a:off x="1401130" y="594360"/>
              <a:ext cx="1597151" cy="365760"/>
              <a:chOff x="1255703" y="3325693"/>
              <a:chExt cx="1996439" cy="457200"/>
            </a:xfrm>
          </p:grpSpPr>
          <p:pic>
            <p:nvPicPr>
              <p:cNvPr id="11" name="Picture 10" descr="A screenshot of a computer&#10;&#10;Description automatically generated">
                <a:extLst>
                  <a:ext uri="{FF2B5EF4-FFF2-40B4-BE49-F238E27FC236}">
                    <a16:creationId xmlns:a16="http://schemas.microsoft.com/office/drawing/2014/main" id="{FC51150E-7301-8A68-3749-52808C7187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1668" y="3325693"/>
                <a:ext cx="1540474" cy="457200"/>
              </a:xfrm>
              <a:prstGeom prst="rect">
                <a:avLst/>
              </a:prstGeom>
            </p:spPr>
          </p:pic>
          <p:pic>
            <p:nvPicPr>
              <p:cNvPr id="12" name="Picture 11" descr="A logo of a cat&#10;&#10;Description automatically generated">
                <a:extLst>
                  <a:ext uri="{FF2B5EF4-FFF2-40B4-BE49-F238E27FC236}">
                    <a16:creationId xmlns:a16="http://schemas.microsoft.com/office/drawing/2014/main" id="{1C0CA8D2-9F3E-134F-C4F2-033E865246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5703" y="3348553"/>
                <a:ext cx="455965" cy="411480"/>
              </a:xfrm>
              <a:prstGeom prst="rect">
                <a:avLst/>
              </a:prstGeom>
            </p:spPr>
          </p:pic>
        </p:grpSp>
      </p:grpSp>
      <p:sp>
        <p:nvSpPr>
          <p:cNvPr id="13" name="TextBox 12">
            <a:extLst>
              <a:ext uri="{FF2B5EF4-FFF2-40B4-BE49-F238E27FC236}">
                <a16:creationId xmlns:a16="http://schemas.microsoft.com/office/drawing/2014/main" id="{25054E79-A533-6D6E-6143-630B9F1D5B9B}"/>
              </a:ext>
            </a:extLst>
          </p:cNvPr>
          <p:cNvSpPr txBox="1"/>
          <p:nvPr/>
        </p:nvSpPr>
        <p:spPr>
          <a:xfrm>
            <a:off x="182880" y="1828801"/>
            <a:ext cx="3474720" cy="731520"/>
          </a:xfrm>
          <a:prstGeom prst="rect">
            <a:avLst/>
          </a:prstGeom>
          <a:noFill/>
        </p:spPr>
        <p:txBody>
          <a:bodyPr wrap="square" rtlCol="0" anchor="ctr" anchorCtr="1">
            <a:noAutofit/>
          </a:bodyPr>
          <a:lstStyle/>
          <a:p>
            <a:r>
              <a:rPr lang="en-US" dirty="0">
                <a:solidFill>
                  <a:srgbClr val="FF0000"/>
                </a:solidFill>
                <a:latin typeface="Calibri" panose="020F0502020204030204" pitchFamily="34" charset="0"/>
                <a:cs typeface="Calibri" panose="020F0502020204030204" pitchFamily="34" charset="0"/>
              </a:rPr>
              <a:t>Regression tests for both </a:t>
            </a:r>
            <a:r>
              <a:rPr lang="en-US" b="1" i="1" dirty="0">
                <a:solidFill>
                  <a:srgbClr val="3465A4"/>
                </a:solidFill>
                <a:latin typeface="Calibri" panose="020F0502020204030204" pitchFamily="34" charset="0"/>
                <a:cs typeface="Calibri" panose="020F0502020204030204" pitchFamily="34" charset="0"/>
              </a:rPr>
              <a:t>CoastalApp</a:t>
            </a:r>
            <a:r>
              <a:rPr lang="en-US" dirty="0">
                <a:solidFill>
                  <a:srgbClr val="FF0000"/>
                </a:solidFill>
                <a:latin typeface="Calibri" panose="020F0502020204030204" pitchFamily="34" charset="0"/>
                <a:cs typeface="Calibri" panose="020F0502020204030204" pitchFamily="34" charset="0"/>
              </a:rPr>
              <a:t> and </a:t>
            </a:r>
            <a:r>
              <a:rPr lang="en-US" b="1" i="1" dirty="0">
                <a:solidFill>
                  <a:srgbClr val="3465A4"/>
                </a:solidFill>
                <a:latin typeface="Calibri" panose="020F0502020204030204" pitchFamily="34" charset="0"/>
                <a:cs typeface="Calibri" panose="020F0502020204030204" pitchFamily="34" charset="0"/>
              </a:rPr>
              <a:t>UFS-Coastal</a:t>
            </a:r>
          </a:p>
        </p:txBody>
      </p:sp>
      <p:pic>
        <p:nvPicPr>
          <p:cNvPr id="30" name="Picture 29">
            <a:extLst>
              <a:ext uri="{FF2B5EF4-FFF2-40B4-BE49-F238E27FC236}">
                <a16:creationId xmlns:a16="http://schemas.microsoft.com/office/drawing/2014/main" id="{0BD79A93-D378-7A40-6C68-65E50802CC0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114800" y="1691641"/>
            <a:ext cx="5029200" cy="1439500"/>
          </a:xfrm>
          <a:prstGeom prst="rect">
            <a:avLst/>
          </a:prstGeom>
        </p:spPr>
      </p:pic>
      <p:sp>
        <p:nvSpPr>
          <p:cNvPr id="22" name="TextBox 21">
            <a:extLst>
              <a:ext uri="{FF2B5EF4-FFF2-40B4-BE49-F238E27FC236}">
                <a16:creationId xmlns:a16="http://schemas.microsoft.com/office/drawing/2014/main" id="{A513B6AD-C73F-18F2-8075-F27FFB0E7224}"/>
              </a:ext>
            </a:extLst>
          </p:cNvPr>
          <p:cNvSpPr txBox="1"/>
          <p:nvPr/>
        </p:nvSpPr>
        <p:spPr>
          <a:xfrm>
            <a:off x="4663440" y="3205851"/>
            <a:ext cx="4389120" cy="1280160"/>
          </a:xfrm>
          <a:prstGeom prst="rect">
            <a:avLst/>
          </a:prstGeom>
          <a:noFill/>
        </p:spPr>
        <p:txBody>
          <a:bodyPr wrap="square" rtlCol="0" anchor="t" anchorCtr="0">
            <a:noAutofit/>
          </a:bodyPr>
          <a:lstStyle/>
          <a:p>
            <a:pPr algn="ctr"/>
            <a:r>
              <a:rPr lang="en-US" dirty="0">
                <a:solidFill>
                  <a:srgbClr val="FF0000"/>
                </a:solidFill>
                <a:latin typeface="Calibri" panose="020F0502020204030204" pitchFamily="34" charset="0"/>
                <a:cs typeface="Calibri" panose="020F0502020204030204" pitchFamily="34" charset="0"/>
              </a:rPr>
              <a:t>Job Submission Managers</a:t>
            </a:r>
          </a:p>
          <a:p>
            <a:pPr marL="285737" indent="-285737">
              <a:buClr>
                <a:schemeClr val="tx1"/>
              </a:buClr>
              <a:buFont typeface="Arial" panose="020B0604020202020204" pitchFamily="34" charset="0"/>
              <a:buChar char="•"/>
            </a:pPr>
            <a:r>
              <a:rPr lang="en-US" b="1" dirty="0">
                <a:solidFill>
                  <a:srgbClr val="3465A4"/>
                </a:solidFill>
                <a:latin typeface="Calibri" panose="020F0502020204030204" pitchFamily="34" charset="0"/>
                <a:cs typeface="Calibri" panose="020F0502020204030204" pitchFamily="34" charset="0"/>
              </a:rPr>
              <a:t>SLURM</a:t>
            </a:r>
            <a:r>
              <a:rPr lang="en-US" dirty="0">
                <a:solidFill>
                  <a:srgbClr val="3465A4"/>
                </a:solidFill>
                <a:latin typeface="Calibri" panose="020F0502020204030204" pitchFamily="34" charset="0"/>
                <a:cs typeface="Calibri" panose="020F0502020204030204" pitchFamily="34" charset="0"/>
              </a:rPr>
              <a:t> </a:t>
            </a:r>
            <a:r>
              <a:rPr lang="en-US" sz="1400" dirty="0">
                <a:solidFill>
                  <a:srgbClr val="3465A4"/>
                </a:solidFill>
                <a:latin typeface="Calibri" panose="020F0502020204030204" pitchFamily="34" charset="0"/>
                <a:cs typeface="Calibri" panose="020F0502020204030204" pitchFamily="34" charset="0"/>
              </a:rPr>
              <a:t>with user supplied options</a:t>
            </a:r>
          </a:p>
          <a:p>
            <a:pPr marL="285737" indent="-285737">
              <a:buClr>
                <a:schemeClr val="tx1"/>
              </a:buClr>
              <a:buFont typeface="Arial" panose="020B0604020202020204" pitchFamily="34" charset="0"/>
              <a:buChar char="•"/>
            </a:pPr>
            <a:r>
              <a:rPr lang="en-US" b="1" dirty="0">
                <a:solidFill>
                  <a:srgbClr val="3465A4"/>
                </a:solidFill>
                <a:latin typeface="Calibri" panose="020F0502020204030204" pitchFamily="34" charset="0"/>
                <a:cs typeface="Calibri" panose="020F0502020204030204" pitchFamily="34" charset="0"/>
              </a:rPr>
              <a:t>PBS</a:t>
            </a:r>
            <a:r>
              <a:rPr lang="en-US" sz="1400" dirty="0">
                <a:solidFill>
                  <a:srgbClr val="3465A4"/>
                </a:solidFill>
                <a:latin typeface="Calibri" panose="020F0502020204030204" pitchFamily="34" charset="0"/>
                <a:cs typeface="Calibri" panose="020F0502020204030204" pitchFamily="34" charset="0"/>
              </a:rPr>
              <a:t> with user supplied options</a:t>
            </a:r>
          </a:p>
          <a:p>
            <a:pPr marL="285737" indent="-285737">
              <a:buClr>
                <a:schemeClr val="tx1"/>
              </a:buClr>
              <a:buFont typeface="Arial" panose="020B0604020202020204" pitchFamily="34" charset="0"/>
              <a:buChar char="•"/>
            </a:pPr>
            <a:r>
              <a:rPr lang="en-US" b="1" dirty="0">
                <a:solidFill>
                  <a:srgbClr val="3465A4"/>
                </a:solidFill>
                <a:latin typeface="Calibri" panose="020F0502020204030204" pitchFamily="34" charset="0"/>
                <a:cs typeface="Calibri" panose="020F0502020204030204" pitchFamily="34" charset="0"/>
              </a:rPr>
              <a:t>mpirun/mpiexec</a:t>
            </a:r>
            <a:r>
              <a:rPr lang="en-US" dirty="0">
                <a:solidFill>
                  <a:srgbClr val="3465A4"/>
                </a:solidFill>
                <a:latin typeface="Calibri" panose="020F0502020204030204" pitchFamily="34" charset="0"/>
                <a:cs typeface="Calibri" panose="020F0502020204030204" pitchFamily="34" charset="0"/>
              </a:rPr>
              <a:t> </a:t>
            </a:r>
            <a:r>
              <a:rPr lang="en-US" sz="1400" dirty="0">
                <a:solidFill>
                  <a:srgbClr val="3465A4"/>
                </a:solidFill>
                <a:latin typeface="Calibri" panose="020F0502020204030204" pitchFamily="34" charset="0"/>
                <a:cs typeface="Calibri" panose="020F0502020204030204" pitchFamily="34" charset="0"/>
              </a:rPr>
              <a:t>with user supplied options</a:t>
            </a:r>
          </a:p>
          <a:p>
            <a:pPr marL="285737" indent="-285737">
              <a:buClr>
                <a:schemeClr val="tx1"/>
              </a:buClr>
              <a:buFont typeface="Arial" panose="020B0604020202020204" pitchFamily="34" charset="0"/>
              <a:buChar char="•"/>
            </a:pPr>
            <a:endParaRPr lang="en-US" sz="1400" dirty="0">
              <a:solidFill>
                <a:srgbClr val="FF0000"/>
              </a:solidFill>
            </a:endParaRPr>
          </a:p>
        </p:txBody>
      </p:sp>
    </p:spTree>
    <p:extLst>
      <p:ext uri="{BB962C8B-B14F-4D97-AF65-F5344CB8AC3E}">
        <p14:creationId xmlns:p14="http://schemas.microsoft.com/office/powerpoint/2010/main" val="284564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AE751-575D-4D37-AC74-EFED8295B8A8}"/>
              </a:ext>
            </a:extLst>
          </p:cNvPr>
          <p:cNvSpPr>
            <a:spLocks noGrp="1"/>
          </p:cNvSpPr>
          <p:nvPr>
            <p:ph type="title"/>
          </p:nvPr>
        </p:nvSpPr>
        <p:spPr/>
        <p:txBody>
          <a:bodyPr/>
          <a:lstStyle/>
          <a:p>
            <a:r>
              <a:rPr lang="en-US" spc="-1" dirty="0">
                <a:ea typeface="Calibri"/>
              </a:rPr>
              <a:t>CoastalApp-testsuite: Directory Tree</a:t>
            </a:r>
            <a:endParaRPr lang="en-US" dirty="0"/>
          </a:p>
        </p:txBody>
      </p:sp>
      <p:pic>
        <p:nvPicPr>
          <p:cNvPr id="10" name="Picture 9">
            <a:extLst>
              <a:ext uri="{FF2B5EF4-FFF2-40B4-BE49-F238E27FC236}">
                <a16:creationId xmlns:a16="http://schemas.microsoft.com/office/drawing/2014/main" id="{F51F00A0-72BA-77FF-B4F1-D4E71B7219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8229" y="618629"/>
            <a:ext cx="2105521" cy="4114800"/>
          </a:xfrm>
          <a:prstGeom prst="rect">
            <a:avLst/>
          </a:prstGeom>
        </p:spPr>
      </p:pic>
      <p:sp>
        <p:nvSpPr>
          <p:cNvPr id="21" name="TextBox 20">
            <a:extLst>
              <a:ext uri="{FF2B5EF4-FFF2-40B4-BE49-F238E27FC236}">
                <a16:creationId xmlns:a16="http://schemas.microsoft.com/office/drawing/2014/main" id="{9025DD65-B9AA-14C5-F564-5C739D7D0ABB}"/>
              </a:ext>
            </a:extLst>
          </p:cNvPr>
          <p:cNvSpPr txBox="1"/>
          <p:nvPr/>
        </p:nvSpPr>
        <p:spPr>
          <a:xfrm>
            <a:off x="2542905" y="1508763"/>
            <a:ext cx="5524141" cy="307777"/>
          </a:xfrm>
          <a:prstGeom prst="rect">
            <a:avLst/>
          </a:prstGeom>
          <a:noFill/>
        </p:spPr>
        <p:txBody>
          <a:bodyPr wrap="none" rtlCol="0">
            <a:spAutoFit/>
          </a:bodyPr>
          <a:lstStyle/>
          <a:p>
            <a:r>
              <a:rPr lang="en-US" sz="1400" dirty="0">
                <a:solidFill>
                  <a:srgbClr val="116C00"/>
                </a:solidFill>
                <a:latin typeface="Calibri"/>
                <a:ea typeface="Calibri"/>
                <a:cs typeface="Calibri"/>
                <a:sym typeface="Calibri"/>
              </a:rPr>
              <a:t>git clone https://github.com/noaa-ocs-modeling/CoastalApp-testsuite.git</a:t>
            </a:r>
          </a:p>
        </p:txBody>
      </p:sp>
      <p:pic>
        <p:nvPicPr>
          <p:cNvPr id="24" name="Picture 23" descr="A close up of a logo&#10;&#10;Description automatically generated">
            <a:extLst>
              <a:ext uri="{FF2B5EF4-FFF2-40B4-BE49-F238E27FC236}">
                <a16:creationId xmlns:a16="http://schemas.microsoft.com/office/drawing/2014/main" id="{99469A4D-F0C0-6B68-46A1-D4666D41A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2" y="618629"/>
            <a:ext cx="2270892" cy="731520"/>
          </a:xfrm>
          <a:prstGeom prst="rect">
            <a:avLst/>
          </a:prstGeom>
        </p:spPr>
      </p:pic>
      <p:sp>
        <p:nvSpPr>
          <p:cNvPr id="25" name="Google Shape;120;p11">
            <a:extLst>
              <a:ext uri="{FF2B5EF4-FFF2-40B4-BE49-F238E27FC236}">
                <a16:creationId xmlns:a16="http://schemas.microsoft.com/office/drawing/2014/main" id="{A255A7C2-69F0-FE7A-A120-EF3C53C6EFB8}"/>
              </a:ext>
            </a:extLst>
          </p:cNvPr>
          <p:cNvSpPr txBox="1"/>
          <p:nvPr/>
        </p:nvSpPr>
        <p:spPr>
          <a:xfrm>
            <a:off x="4114800" y="164596"/>
            <a:ext cx="4663440" cy="307736"/>
          </a:xfrm>
          <a:prstGeom prst="rect">
            <a:avLst/>
          </a:prstGeom>
          <a:noFill/>
          <a:ln>
            <a:noFill/>
          </a:ln>
        </p:spPr>
        <p:txBody>
          <a:bodyPr spcFirstLastPara="1" wrap="square" lIns="91425" tIns="45700" rIns="91425" bIns="45700" anchor="t" anchorCtr="0">
            <a:spAutoFit/>
          </a:bodyPr>
          <a:lstStyle/>
          <a:p>
            <a:r>
              <a:rPr lang="en-US" sz="1400" u="sng" dirty="0">
                <a:solidFill>
                  <a:srgbClr val="0000FF"/>
                </a:solidFill>
                <a:latin typeface="Calibri"/>
                <a:ea typeface="Calibri"/>
                <a:cs typeface="Calibri"/>
                <a:sym typeface="Calibri"/>
              </a:rPr>
              <a:t>https://github.com/noaa-ocs-modeling/CoastalApp-testsuite </a:t>
            </a:r>
          </a:p>
        </p:txBody>
      </p:sp>
      <p:pic>
        <p:nvPicPr>
          <p:cNvPr id="4" name="Picture 3" descr="A screenshot of a chat&#10;&#10;Description automatically generated">
            <a:extLst>
              <a:ext uri="{FF2B5EF4-FFF2-40B4-BE49-F238E27FC236}">
                <a16:creationId xmlns:a16="http://schemas.microsoft.com/office/drawing/2014/main" id="{7A964502-CB3D-1261-33F8-2FD501B25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3661" y="1920243"/>
            <a:ext cx="2103120" cy="1712545"/>
          </a:xfrm>
          <a:prstGeom prst="rect">
            <a:avLst/>
          </a:prstGeom>
        </p:spPr>
      </p:pic>
      <p:grpSp>
        <p:nvGrpSpPr>
          <p:cNvPr id="23" name="Group 22">
            <a:extLst>
              <a:ext uri="{FF2B5EF4-FFF2-40B4-BE49-F238E27FC236}">
                <a16:creationId xmlns:a16="http://schemas.microsoft.com/office/drawing/2014/main" id="{F4D09E5B-4982-6D41-4131-8FE2E3B47A98}"/>
              </a:ext>
            </a:extLst>
          </p:cNvPr>
          <p:cNvGrpSpPr/>
          <p:nvPr/>
        </p:nvGrpSpPr>
        <p:grpSpPr>
          <a:xfrm>
            <a:off x="2542904" y="618632"/>
            <a:ext cx="3571429" cy="891817"/>
            <a:chOff x="2542903" y="700327"/>
            <a:chExt cx="3571429" cy="891817"/>
          </a:xfrm>
        </p:grpSpPr>
        <p:pic>
          <p:nvPicPr>
            <p:cNvPr id="11" name="Picture 10">
              <a:extLst>
                <a:ext uri="{FF2B5EF4-FFF2-40B4-BE49-F238E27FC236}">
                  <a16:creationId xmlns:a16="http://schemas.microsoft.com/office/drawing/2014/main" id="{B01F11B6-8191-B404-2C64-DAF5C566E3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2903" y="700327"/>
              <a:ext cx="3571429" cy="400000"/>
            </a:xfrm>
            <a:prstGeom prst="rect">
              <a:avLst/>
            </a:prstGeom>
          </p:spPr>
        </p:pic>
        <p:pic>
          <p:nvPicPr>
            <p:cNvPr id="15" name="Picture 14" descr="A black and grey text&#10;&#10;Description automatically generated">
              <a:extLst>
                <a:ext uri="{FF2B5EF4-FFF2-40B4-BE49-F238E27FC236}">
                  <a16:creationId xmlns:a16="http://schemas.microsoft.com/office/drawing/2014/main" id="{EB3B7DA8-C90A-19CC-1381-23001386AC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2903" y="1115954"/>
              <a:ext cx="3571429" cy="476190"/>
            </a:xfrm>
            <a:prstGeom prst="rect">
              <a:avLst/>
            </a:prstGeom>
          </p:spPr>
        </p:pic>
      </p:grpSp>
      <p:pic>
        <p:nvPicPr>
          <p:cNvPr id="17" name="Picture 16">
            <a:extLst>
              <a:ext uri="{FF2B5EF4-FFF2-40B4-BE49-F238E27FC236}">
                <a16:creationId xmlns:a16="http://schemas.microsoft.com/office/drawing/2014/main" id="{6D2BDDAD-6D6A-9C12-0D99-67D69881A02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303520" y="1828802"/>
            <a:ext cx="3657600" cy="1757363"/>
          </a:xfrm>
          <a:prstGeom prst="rect">
            <a:avLst/>
          </a:prstGeom>
        </p:spPr>
      </p:pic>
      <p:sp>
        <p:nvSpPr>
          <p:cNvPr id="7" name="TextBox 6">
            <a:extLst>
              <a:ext uri="{FF2B5EF4-FFF2-40B4-BE49-F238E27FC236}">
                <a16:creationId xmlns:a16="http://schemas.microsoft.com/office/drawing/2014/main" id="{B9F0A279-35D4-2DA6-CB79-0F0323C505F6}"/>
              </a:ext>
            </a:extLst>
          </p:cNvPr>
          <p:cNvSpPr txBox="1"/>
          <p:nvPr/>
        </p:nvSpPr>
        <p:spPr>
          <a:xfrm>
            <a:off x="4023362" y="3631475"/>
            <a:ext cx="3734933" cy="1169551"/>
          </a:xfrm>
          <a:prstGeom prst="rect">
            <a:avLst/>
          </a:prstGeom>
          <a:noFill/>
        </p:spPr>
        <p:txBody>
          <a:bodyPr wrap="none" rtlCol="0">
            <a:spAutoFit/>
          </a:bodyPr>
          <a:lstStyle/>
          <a:p>
            <a:r>
              <a:rPr lang="en-US" sz="1400" dirty="0">
                <a:solidFill>
                  <a:srgbClr val="FF0000"/>
                </a:solidFill>
                <a:latin typeface="Calibri" panose="020F0502020204030204" pitchFamily="34" charset="0"/>
                <a:cs typeface="Calibri" panose="020F0502020204030204" pitchFamily="34" charset="0"/>
              </a:rPr>
              <a:t>Multiple “testbed” platforms are supported:</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NOAA RDHPCS (hera)</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TACC (Frontera, Stampede)</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Mississippi State University (Orion, Hercules)</a:t>
            </a:r>
          </a:p>
          <a:p>
            <a:pPr marL="285737" indent="-285737">
              <a:buFont typeface="Arial" panose="020B0604020202020204" pitchFamily="34" charset="0"/>
              <a:buChar char="•"/>
            </a:pPr>
            <a:r>
              <a:rPr lang="en-US" sz="1400" dirty="0">
                <a:solidFill>
                  <a:srgbClr val="116C00"/>
                </a:solidFill>
                <a:latin typeface="Calibri" panose="020F0502020204030204" pitchFamily="34" charset="0"/>
                <a:cs typeface="Calibri" panose="020F0502020204030204" pitchFamily="34" charset="0"/>
              </a:rPr>
              <a:t>Cloud (Parallel Works)</a:t>
            </a:r>
          </a:p>
        </p:txBody>
      </p:sp>
      <p:cxnSp>
        <p:nvCxnSpPr>
          <p:cNvPr id="12" name="Connector: Curved 11">
            <a:extLst>
              <a:ext uri="{FF2B5EF4-FFF2-40B4-BE49-F238E27FC236}">
                <a16:creationId xmlns:a16="http://schemas.microsoft.com/office/drawing/2014/main" id="{878F0932-565E-E363-4EA8-A3B1F1C52A1F}"/>
              </a:ext>
            </a:extLst>
          </p:cNvPr>
          <p:cNvCxnSpPr>
            <a:cxnSpLocks/>
          </p:cNvCxnSpPr>
          <p:nvPr/>
        </p:nvCxnSpPr>
        <p:spPr>
          <a:xfrm flipV="1">
            <a:off x="1250987" y="3690769"/>
            <a:ext cx="2162775" cy="1058288"/>
          </a:xfrm>
          <a:prstGeom prst="curvedConnector3">
            <a:avLst>
              <a:gd name="adj1" fmla="val 9992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F78C5A5-320C-45B8-CB3F-44F19141699E}"/>
              </a:ext>
            </a:extLst>
          </p:cNvPr>
          <p:cNvCxnSpPr/>
          <p:nvPr/>
        </p:nvCxnSpPr>
        <p:spPr>
          <a:xfrm flipH="1">
            <a:off x="4572000" y="2838994"/>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59861"/>
      </p:ext>
    </p:extLst>
  </p:cSld>
  <p:clrMapOvr>
    <a:masterClrMapping/>
  </p:clrMapOvr>
</p:sld>
</file>

<file path=ppt/theme/theme1.xml><?xml version="1.0" encoding="utf-8"?>
<a:theme xmlns:a="http://schemas.openxmlformats.org/drawingml/2006/main" name="CSDL Theme">
  <a:themeElements>
    <a:clrScheme name="Custom 1">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00FF"/>
      </a:hlink>
      <a:folHlink>
        <a:srgbClr val="00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DL Theme Blank">
  <a:themeElements>
    <a:clrScheme name="Custom 1">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00FF"/>
      </a:hlink>
      <a:folHlink>
        <a:srgbClr val="00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7164</TotalTime>
  <Words>1973</Words>
  <Application>Microsoft Office PowerPoint</Application>
  <PresentationFormat>On-screen Show (16:9)</PresentationFormat>
  <Paragraphs>300</Paragraphs>
  <Slides>22</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Courier New</vt:lpstr>
      <vt:lpstr>Helvetica Neue</vt:lpstr>
      <vt:lpstr>Proxima Nova</vt:lpstr>
      <vt:lpstr>Source Code Pro</vt:lpstr>
      <vt:lpstr>Times New Roman</vt:lpstr>
      <vt:lpstr>Wingdings</vt:lpstr>
      <vt:lpstr>CSDL Theme</vt:lpstr>
      <vt:lpstr>CSDL Theme Blank</vt:lpstr>
      <vt:lpstr>PowerPoint Presentation</vt:lpstr>
      <vt:lpstr>It takes a village to raise a child …</vt:lpstr>
      <vt:lpstr>PowerPoint Presentation</vt:lpstr>
      <vt:lpstr>PowerPoint Presentation</vt:lpstr>
      <vt:lpstr>CoastalApp: System Workflow</vt:lpstr>
      <vt:lpstr>CoastalApp: Modeling and Data Components</vt:lpstr>
      <vt:lpstr>CoastalApp: Directory Tree</vt:lpstr>
      <vt:lpstr>PowerPoint Presentation</vt:lpstr>
      <vt:lpstr>CoastalApp-testsuite: Directory Tree</vt:lpstr>
      <vt:lpstr>PowerPoint Presentation</vt:lpstr>
      <vt:lpstr>UFS-Coastal: Directory Tree</vt:lpstr>
      <vt:lpstr>UFS-Coastal: Current Status</vt:lpstr>
      <vt:lpstr>UFS-Coastal: Current Status (cont’d)</vt:lpstr>
      <vt:lpstr>UFS-Coastal: Issues</vt:lpstr>
      <vt:lpstr>UFS-Coastal: Plans</vt:lpstr>
      <vt:lpstr>PowerPoint Presentation</vt:lpstr>
      <vt:lpstr>PowerPoint Presentation</vt:lpstr>
      <vt:lpstr>CoastalApp: System Layout and Usage</vt:lpstr>
      <vt:lpstr>CoastalApp: ModuleFiles</vt:lpstr>
      <vt:lpstr>CoastalApp: Build Workflow</vt:lpstr>
      <vt:lpstr>UFS-Coastal: Generic NUOPC Driver</vt:lpstr>
      <vt:lpstr>UFS-Coastal: Testing NUOPC Components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panagiotis.velissariou@noaa.gov</dc:creator>
  <dc:description/>
  <cp:lastModifiedBy>Panagiotis Velissariou</cp:lastModifiedBy>
  <cp:revision>1027</cp:revision>
  <dcterms:modified xsi:type="dcterms:W3CDTF">2023-07-19T03:06:33Z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ies>
</file>