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9LBEKbB9LY/D701DiibNbthyH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14f8d82d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314f8d82d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14f8d82d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314f8d82d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14f8d82d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314f8d82d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7e4d880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37e4d880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14f8d82d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314f8d82d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314f8d82d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314f8d82d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a779cb94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5a779cb94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ae6f3bb2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5ae6f3bb2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314f8d82d2_0_1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g2314f8d82d2_0_1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" name="Google Shape;17;g2314f8d82d2_0_1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2314f8d82d2_0_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g2314f8d82d2_0_131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" name="Google Shape;20;g2314f8d82d2_0_131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g2314f8d82d2_0_1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g2314f8d82d2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2314f8d82d2_0_20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86" name="Google Shape;86;g2314f8d82d2_0_2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2314f8d82d2_0_2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2314f8d82d2_0_201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g2314f8d82d2_0_2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g2314f8d82d2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2314f8d82d2_0_20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93" name="Google Shape;93;g2314f8d82d2_0_20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14f8d82d2_0_20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g2314f8d82d2_0_208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2314f8d82d2_0_20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314f8d82d2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14f8d82d2_0_2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2314f8d82d2_0_21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01" name="Google Shape;101;g2314f8d82d2_0_2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2314f8d82d2_0_2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g2314f8d82d2_0_21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04" name="Google Shape;104;g2314f8d82d2_0_21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g2314f8d82d2_0_21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6" name="Google Shape;106;g2314f8d82d2_0_21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314f8d82d2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14f8d82d2_0_2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g2314f8d82d2_0_2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1" name="Google Shape;111;g2314f8d82d2_0_2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314f8d82d2_0_2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314f8d82d2_0_22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14" name="Google Shape;114;g2314f8d82d2_0_22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g2314f8d82d2_0_22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6" name="Google Shape;116;g2314f8d82d2_0_2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g2314f8d82d2_0_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14f8d82d2_0_235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20" name="Google Shape;120;g2314f8d82d2_0_23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g2314f8d82d2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14f8d82d2_0_2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g2314f8d82d2_0_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e6f3bb28_0_12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g25ae6f3bb28_0_12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33" name="Google Shape;133;g25ae6f3bb28_0_1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5ae6f3bb28_0_1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g25ae6f3bb28_0_129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6" name="Google Shape;136;g25ae6f3bb28_0_129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g25ae6f3bb28_0_12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g25ae6f3bb28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25ae6f3bb28_0_13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1" name="Google Shape;141;g25ae6f3bb28_0_1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25ae6f3bb28_0_1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g25ae6f3bb28_0_13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g25ae6f3bb28_0_13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5ae6f3bb28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ae6f3bb28_0_14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g25ae6f3bb28_0_14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9" name="Google Shape;149;g25ae6f3bb28_0_1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5ae6f3bb28_0_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5ae6f3bb28_0_145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52" name="Google Shape;152;g25ae6f3bb28_0_145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53" name="Google Shape;153;g25ae6f3bb28_0_14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g25ae6f3bb28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ae6f3bb28_0_1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57" name="Google Shape;157;g25ae6f3bb28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2314f8d82d2_0_1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5" name="Google Shape;25;g2314f8d82d2_0_1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2314f8d82d2_0_1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g2314f8d82d2_0_140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g2314f8d82d2_0_1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g2314f8d82d2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e6f3bb28_0_15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g25ae6f3bb28_0_15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1" name="Google Shape;161;g25ae6f3bb28_0_1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5ae6f3bb28_0_1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g25ae6f3bb28_0_15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4" name="Google Shape;164;g25ae6f3bb28_0_15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5" name="Google Shape;165;g25ae6f3bb28_0_15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g25ae6f3bb28_0_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ae6f3bb28_0_16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g25ae6f3bb28_0_16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0" name="Google Shape;170;g25ae6f3bb28_0_16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5ae6f3bb28_0_16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g25ae6f3bb28_0_16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73" name="Google Shape;173;g25ae6f3bb28_0_166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4" name="Google Shape;174;g25ae6f3bb28_0_166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5" name="Google Shape;175;g25ae6f3bb28_0_16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g25ae6f3bb28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ae6f3bb28_0_17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g25ae6f3bb28_0_17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80" name="Google Shape;180;g25ae6f3bb28_0_17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5ae6f3bb28_0_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g25ae6f3bb28_0_17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83" name="Google Shape;183;g25ae6f3bb28_0_17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g25ae6f3bb28_0_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ae6f3bb28_0_184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g25ae6f3bb28_0_184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8" name="Google Shape;188;g25ae6f3bb28_0_184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25ae6f3bb28_0_18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5ae6f3bb28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ae6f3bb28_0_19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g25ae6f3bb28_0_19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4" name="Google Shape;194;g25ae6f3bb28_0_19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5ae6f3bb28_0_19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g25ae6f3bb28_0_190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97" name="Google Shape;197;g25ae6f3bb28_0_190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8" name="Google Shape;198;g25ae6f3bb28_0_19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25ae6f3bb28_0_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25ae6f3bb28_0_19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2" name="Google Shape;202;g25ae6f3bb28_0_19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5ae6f3bb28_0_19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g25ae6f3bb28_0_199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g25ae6f3bb28_0_19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g25ae6f3bb28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g25ae6f3bb28_0_206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209" name="Google Shape;209;g25ae6f3bb28_0_20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25ae6f3bb28_0_20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g25ae6f3bb28_0_206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g25ae6f3bb28_0_20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g25ae6f3bb28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e6f3bb28_0_21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g25ae6f3bb28_0_21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17" name="Google Shape;217;g25ae6f3bb28_0_2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5ae6f3bb28_0_2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g25ae6f3bb28_0_21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20" name="Google Shape;220;g25ae6f3bb28_0_21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1" name="Google Shape;221;g25ae6f3bb28_0_21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2" name="Google Shape;222;g25ae6f3bb28_0_2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g25ae6f3bb28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ae6f3bb28_0_22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g25ae6f3bb28_0_22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27" name="Google Shape;227;g25ae6f3bb28_0_2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5ae6f3bb28_0_2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g25ae6f3bb28_0_22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30" name="Google Shape;230;g25ae6f3bb28_0_223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g25ae6f3bb28_0_223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32" name="Google Shape;232;g25ae6f3bb28_0_22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g25ae6f3bb28_0_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ae6f3bb28_0_233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236" name="Google Shape;236;g25ae6f3bb28_0_23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g25ae6f3bb28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314f8d82d2_0_14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g2314f8d82d2_0_14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3" name="Google Shape;33;g2314f8d82d2_0_1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2314f8d82d2_0_1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g2314f8d82d2_0_14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6" name="Google Shape;36;g2314f8d82d2_0_14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7" name="Google Shape;37;g2314f8d82d2_0_14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314f8d82d2_0_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ae6f3bb28_0_23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g25ae6f3bb28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314f8d82d2_0_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41" name="Google Shape;41;g2314f8d82d2_0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314f8d82d2_0_15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314f8d82d2_0_15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314f8d82d2_0_1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314f8d82d2_0_1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314f8d82d2_0_159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8" name="Google Shape;48;g2314f8d82d2_0_159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314f8d82d2_0_15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2314f8d82d2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14f8d82d2_0_16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314f8d82d2_0_16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314f8d82d2_0_1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314f8d82d2_0_1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314f8d82d2_0_16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g2314f8d82d2_0_168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g2314f8d82d2_0_168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9" name="Google Shape;59;g2314f8d82d2_0_16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g2314f8d82d2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14f8d82d2_0_1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g2314f8d82d2_0_1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g2314f8d82d2_0_1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2314f8d82d2_0_1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g2314f8d82d2_0_17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g2314f8d82d2_0_1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g2314f8d82d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14f8d82d2_0_186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2314f8d82d2_0_186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g2314f8d82d2_0_186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g2314f8d82d2_0_18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2314f8d82d2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14f8d82d2_0_19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g2314f8d82d2_0_19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8" name="Google Shape;78;g2314f8d82d2_0_19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2314f8d82d2_0_19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g2314f8d82d2_0_192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81" name="Google Shape;81;g2314f8d82d2_0_192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" name="Google Shape;82;g2314f8d82d2_0_1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314f8d82d2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314f8d82d2_0_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314f8d82d2_0_1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Google Shape;12;g2314f8d82d2_0_126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g2314f8d82d2_0_1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ae6f3bb28_0_1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5ae6f3bb28_0_1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8" name="Google Shape;128;g25ae6f3bb28_0_124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Google Shape;129;g25ae6f3bb28_0_12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14f8d82d2_0_121"/>
          <p:cNvSpPr txBox="1"/>
          <p:nvPr>
            <p:ph idx="1" type="subTitle"/>
          </p:nvPr>
        </p:nvSpPr>
        <p:spPr>
          <a:xfrm>
            <a:off x="530762" y="5505233"/>
            <a:ext cx="102507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700"/>
              <a:t>Center Green Auditorium, Boulder, CO</a:t>
            </a:r>
            <a:endParaRPr sz="2700"/>
          </a:p>
          <a:p>
            <a:pPr indent="0" lvl="0" marL="0" rtl="0" algn="l">
              <a:lnSpc>
                <a:spcPct val="80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US" sz="2700"/>
              <a:t>July 24-28, 2023</a:t>
            </a:r>
            <a:endParaRPr sz="2700"/>
          </a:p>
        </p:txBody>
      </p:sp>
      <p:sp>
        <p:nvSpPr>
          <p:cNvPr id="246" name="Google Shape;246;g2314f8d82d2_0_121"/>
          <p:cNvSpPr txBox="1"/>
          <p:nvPr/>
        </p:nvSpPr>
        <p:spPr>
          <a:xfrm>
            <a:off x="530750" y="1810100"/>
            <a:ext cx="114828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Unifying Innovations in Forecasting Capabilities Workshop</a:t>
            </a:r>
            <a:endParaRPr b="0" i="0" sz="5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g2314f8d82d2_0_121"/>
          <p:cNvSpPr txBox="1"/>
          <p:nvPr>
            <p:ph idx="1" type="subTitle"/>
          </p:nvPr>
        </p:nvSpPr>
        <p:spPr>
          <a:xfrm>
            <a:off x="1524000" y="345701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i="1" lang="en-US" sz="2600"/>
              <a:t>A Unified Forecast System (UFS) Collaboration Powered by the Earth Prediction Innovation Center (EPIC)</a:t>
            </a:r>
            <a:endParaRPr i="1"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JULY 27th, 2023</a:t>
            </a:r>
            <a:endParaRPr b="1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314f8d82d2_0_245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Today’s Moderator</a:t>
            </a:r>
            <a:endParaRPr/>
          </a:p>
        </p:txBody>
      </p:sp>
      <p:sp>
        <p:nvSpPr>
          <p:cNvPr id="253" name="Google Shape;253;g2314f8d82d2_0_245"/>
          <p:cNvSpPr txBox="1"/>
          <p:nvPr>
            <p:ph idx="4294967295" type="body"/>
          </p:nvPr>
        </p:nvSpPr>
        <p:spPr>
          <a:xfrm>
            <a:off x="4583700" y="2467125"/>
            <a:ext cx="7001100" cy="27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/>
              <a:t>Claudia Womble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000">
                <a:solidFill>
                  <a:srgbClr val="000000"/>
                </a:solidFill>
                <a:highlight>
                  <a:schemeClr val="lt1"/>
                </a:highlight>
              </a:rPr>
              <a:t>Management and Program Analyst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000">
                <a:solidFill>
                  <a:srgbClr val="000000"/>
                </a:solidFill>
                <a:highlight>
                  <a:schemeClr val="lt1"/>
                </a:highlight>
              </a:rPr>
              <a:t>Contracting Officer Representative III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3000">
                <a:solidFill>
                  <a:srgbClr val="000000"/>
                </a:solidFill>
                <a:highlight>
                  <a:schemeClr val="lt1"/>
                </a:highlight>
              </a:rPr>
              <a:t>Weather Program Office (WPO)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4" name="Google Shape;254;g2314f8d82d2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94200"/>
            <a:ext cx="3197550" cy="41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14f8d82d2_0_254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Thursday, July 27th</a:t>
            </a:r>
            <a:endParaRPr/>
          </a:p>
        </p:txBody>
      </p:sp>
      <p:sp>
        <p:nvSpPr>
          <p:cNvPr id="260" name="Google Shape;260;g2314f8d82d2_0_254"/>
          <p:cNvSpPr txBox="1"/>
          <p:nvPr>
            <p:ph idx="4294967295" type="body"/>
          </p:nvPr>
        </p:nvSpPr>
        <p:spPr>
          <a:xfrm>
            <a:off x="494575" y="1825625"/>
            <a:ext cx="11697300" cy="3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Two changes to today’s agenda: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9:45 AM - Kris Booker will be presenting for Keven Blackman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4:30 PM - Emerging Technologies: Cloud Computing session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   ** Ali Abdolali’s presentation - redacted ** 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7e4d880e4_0_0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Thursday, July 27th</a:t>
            </a:r>
            <a:endParaRPr/>
          </a:p>
        </p:txBody>
      </p:sp>
      <p:sp>
        <p:nvSpPr>
          <p:cNvPr id="266" name="Google Shape;266;g237e4d880e4_0_0"/>
          <p:cNvSpPr txBox="1"/>
          <p:nvPr>
            <p:ph idx="4294967295" type="body"/>
          </p:nvPr>
        </p:nvSpPr>
        <p:spPr>
          <a:xfrm>
            <a:off x="494575" y="1825625"/>
            <a:ext cx="11697300" cy="3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9:00 – 9:15       –  Welcome and Kickoff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9:15 – 9:45       –  Unified Model Practices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9:45 – 11:00    –  R2O and O2R Process with Q&amp;A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11:00 – 11:30 –  BREAK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11:30 – 12:0 0 – Keynote: Seeking Portability and Productivity for NWP Model Code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12:00 – 1:00     – LUNCH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14f8d82d2_0_261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Thursday, July 27th</a:t>
            </a:r>
            <a:endParaRPr/>
          </a:p>
        </p:txBody>
      </p:sp>
      <p:sp>
        <p:nvSpPr>
          <p:cNvPr id="272" name="Google Shape;272;g2314f8d82d2_0_261"/>
          <p:cNvSpPr txBox="1"/>
          <p:nvPr>
            <p:ph idx="4294967295" type="body"/>
          </p:nvPr>
        </p:nvSpPr>
        <p:spPr>
          <a:xfrm>
            <a:off x="494700" y="1902100"/>
            <a:ext cx="11697300" cy="3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1:00 – 2:00 – Panel Discussion on Open Computing and Shaping the Future of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                 Computing for Modeling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2:00 – 2:15 – BREAK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2:15 – 3:15 – Parallel Sessions on Emerging Applications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3:15 – 3:30 – BREAK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3:30 – 4:00 – UFS as a Decision Tool: A Private Industry Perspective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4:00 – 4:30 – Emerging Technologies: AI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4:30 – 5:00 – Emerging Technologies: Cloud Computing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5:00 – 6:30 – Poster Session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14f8d82d2_0_266"/>
          <p:cNvSpPr txBox="1"/>
          <p:nvPr>
            <p:ph idx="4294967295" type="title"/>
          </p:nvPr>
        </p:nvSpPr>
        <p:spPr>
          <a:xfrm>
            <a:off x="8382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Live Streaming Announcement</a:t>
            </a:r>
            <a:endParaRPr/>
          </a:p>
        </p:txBody>
      </p:sp>
      <p:sp>
        <p:nvSpPr>
          <p:cNvPr id="278" name="Google Shape;278;g2314f8d82d2_0_266"/>
          <p:cNvSpPr txBox="1"/>
          <p:nvPr>
            <p:ph idx="4294967295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We are livestreaming the event, so please be aware of hot mics and video recording.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If you would like to be further from the microphone, we suggest sitting in the back of the room. 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a779cb94a_0_124"/>
          <p:cNvSpPr txBox="1"/>
          <p:nvPr>
            <p:ph idx="4294967295" type="title"/>
          </p:nvPr>
        </p:nvSpPr>
        <p:spPr>
          <a:xfrm>
            <a:off x="838200" y="82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Connect with us!</a:t>
            </a:r>
            <a:endParaRPr/>
          </a:p>
        </p:txBody>
      </p:sp>
      <p:sp>
        <p:nvSpPr>
          <p:cNvPr id="284" name="Google Shape;284;g25a779cb94a_0_124"/>
          <p:cNvSpPr txBox="1"/>
          <p:nvPr>
            <p:ph idx="4294967295" type="body"/>
          </p:nvPr>
        </p:nvSpPr>
        <p:spPr>
          <a:xfrm>
            <a:off x="344900" y="1865725"/>
            <a:ext cx="7416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Connect with us on Twitter and Instagram with </a:t>
            </a:r>
            <a:r>
              <a:rPr b="1" lang="en-US" sz="3200"/>
              <a:t>#UIFCW23</a:t>
            </a:r>
            <a:r>
              <a:rPr lang="en-US" sz="3200"/>
              <a:t>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Twitter: </a:t>
            </a:r>
            <a:r>
              <a:rPr b="1" lang="en-US" sz="3000"/>
              <a:t>@NOAAEPIC</a:t>
            </a:r>
            <a:r>
              <a:rPr lang="en-US" sz="3000"/>
              <a:t>  &amp; </a:t>
            </a:r>
            <a:r>
              <a:rPr b="1" lang="en-US" sz="3000"/>
              <a:t>@ufs_community</a:t>
            </a:r>
            <a:endParaRPr b="1" sz="30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Instagram: </a:t>
            </a:r>
            <a:r>
              <a:rPr b="1" lang="en-US" sz="3000"/>
              <a:t>@NOAAEPIC</a:t>
            </a:r>
            <a:endParaRPr b="1" sz="3000"/>
          </a:p>
        </p:txBody>
      </p:sp>
      <p:pic>
        <p:nvPicPr>
          <p:cNvPr id="285" name="Google Shape;285;g25a779cb94a_0_124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9231025" y="1014800"/>
            <a:ext cx="21227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5a779cb94a_0_124"/>
          <p:cNvSpPr txBox="1"/>
          <p:nvPr/>
        </p:nvSpPr>
        <p:spPr>
          <a:xfrm>
            <a:off x="1367575" y="5648125"/>
            <a:ext cx="4755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Wi-Fi: UCAR Visitor</a:t>
            </a:r>
            <a:endParaRPr b="1" i="0" sz="3700" u="none" cap="none" strike="noStrike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7" name="Google Shape;287;g25a779cb94a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3225" y="3269250"/>
            <a:ext cx="1738376" cy="17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25ae6f3bb28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150" y="304800"/>
            <a:ext cx="561779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