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70" r:id="rId13"/>
    <p:sldId id="267" r:id="rId14"/>
    <p:sldId id="266" r:id="rId15"/>
    <p:sldId id="268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iXrQ4ayIbdsmw2FeuNpVIxsIuq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835612-D903-4351-B5F3-F415444705B5}">
  <a:tblStyle styleId="{DF835612-D903-4351-B5F3-F415444705B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5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96" autoAdjust="0"/>
  </p:normalViewPr>
  <p:slideViewPr>
    <p:cSldViewPr snapToGrid="0">
      <p:cViewPr varScale="1">
        <p:scale>
          <a:sx n="75" d="100"/>
          <a:sy n="75" d="100"/>
        </p:scale>
        <p:origin x="30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a75d91f2cf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g1a75d91f2c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8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6210381" y="217120"/>
            <a:ext cx="5972652" cy="60238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8"/>
          <p:cNvSpPr txBox="1">
            <a:spLocks noGrp="1"/>
          </p:cNvSpPr>
          <p:nvPr>
            <p:ph type="ctrTitle"/>
          </p:nvPr>
        </p:nvSpPr>
        <p:spPr>
          <a:xfrm>
            <a:off x="-1" y="2321859"/>
            <a:ext cx="12183033" cy="1797708"/>
          </a:xfrm>
          <a:prstGeom prst="rect">
            <a:avLst/>
          </a:prstGeom>
          <a:solidFill>
            <a:srgbClr val="D8E2F3">
              <a:alpha val="75294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subTitle" idx="1"/>
          </p:nvPr>
        </p:nvSpPr>
        <p:spPr>
          <a:xfrm>
            <a:off x="1524000" y="42116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" name="Google Shape;2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90" y="34105"/>
            <a:ext cx="1061319" cy="105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86" y="5758633"/>
            <a:ext cx="1065480" cy="1065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7" name="Google Shape;117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05" y="-21195"/>
            <a:ext cx="12192000" cy="690038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"/>
          <p:cNvSpPr txBox="1">
            <a:spLocks noGrp="1"/>
          </p:cNvSpPr>
          <p:nvPr>
            <p:ph type="ctrTitle"/>
          </p:nvPr>
        </p:nvSpPr>
        <p:spPr>
          <a:xfrm>
            <a:off x="0" y="1355088"/>
            <a:ext cx="12183033" cy="1503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 sz="32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Simulating Radiative Effect of Smoke and Dust Aerosols Using NOAA's Next-Generation Storm-Scale Numerical Weather</a:t>
            </a:r>
            <a:br>
              <a:rPr lang="en-US" sz="32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2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Prediction Model</a:t>
            </a:r>
            <a:br>
              <a:rPr lang="en-US" sz="32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200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(preliminary results)</a:t>
            </a:r>
            <a:br>
              <a:rPr lang="en-US" sz="32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-US" sz="2400" b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-US" sz="6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dirty="0"/>
          </a:p>
        </p:txBody>
      </p:sp>
      <p:sp>
        <p:nvSpPr>
          <p:cNvPr id="158" name="Google Shape;158;p3"/>
          <p:cNvSpPr txBox="1">
            <a:spLocks noGrp="1"/>
          </p:cNvSpPr>
          <p:nvPr>
            <p:ph type="subTitle" idx="1"/>
          </p:nvPr>
        </p:nvSpPr>
        <p:spPr>
          <a:xfrm>
            <a:off x="137244" y="3513880"/>
            <a:ext cx="11898502" cy="397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Ravan Ahmadov</a:t>
            </a:r>
            <a:r>
              <a:rPr lang="en-US" sz="2000" b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Haiqin</a:t>
            </a:r>
            <a:r>
              <a:rPr lang="en-US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Li</a:t>
            </a:r>
            <a:r>
              <a:rPr lang="en-US" sz="2000" b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1,2</a:t>
            </a:r>
            <a:r>
              <a:rPr lang="en-US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Johana Remero-Alvarez</a:t>
            </a:r>
            <a:r>
              <a:rPr lang="en-US" sz="2000" b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1,2</a:t>
            </a:r>
            <a:r>
              <a:rPr lang="en-US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Eric James</a:t>
            </a:r>
            <a:r>
              <a:rPr lang="en-US" sz="2000" b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1,2</a:t>
            </a:r>
            <a:r>
              <a:rPr lang="en-US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Georg A. Grell</a:t>
            </a:r>
            <a:r>
              <a:rPr lang="en-US" sz="2000" b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Jordan Schnell</a:t>
            </a:r>
            <a:r>
              <a:rPr lang="en-US" sz="2000" b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1,2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2000" b="1" baseline="300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2000" b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NOAA/Global Systems Laboratory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20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2000" b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Cooperative Institute for Research in Environmental Sciences  at the University of Colorado Boulder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20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61" name="Google Shape;161;p3"/>
          <p:cNvSpPr txBox="1"/>
          <p:nvPr/>
        </p:nvSpPr>
        <p:spPr>
          <a:xfrm>
            <a:off x="10570143" y="6349876"/>
            <a:ext cx="30608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UIFCW 2023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0333" y="550332"/>
            <a:ext cx="8517467" cy="63076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1;p22">
            <a:extLst>
              <a:ext uri="{FF2B5EF4-FFF2-40B4-BE49-F238E27FC236}">
                <a16:creationId xmlns:a16="http://schemas.microsoft.com/office/drawing/2014/main" id="{FE49CD1D-60E0-46F1-8070-19C5EAB8F0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4615"/>
            <a:ext cx="12192000" cy="625102"/>
          </a:xfrm>
          <a:prstGeom prst="rect">
            <a:avLst/>
          </a:prstGeom>
          <a:solidFill>
            <a:srgbClr val="D8E2F3">
              <a:alpha val="7529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RRFS-Smoke simulation on the 3km res. NA domain</a:t>
            </a:r>
            <a:endParaRPr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B08AE-100E-4D08-B5B7-C4B7971FF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AFC6B-CD42-4516-BB30-598D16D26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3280B-543C-49FF-B037-1DB88BCDC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312"/>
            <a:ext cx="12192000" cy="5881688"/>
          </a:xfrm>
          <a:prstGeom prst="rect">
            <a:avLst/>
          </a:prstGeom>
        </p:spPr>
      </p:pic>
      <p:sp>
        <p:nvSpPr>
          <p:cNvPr id="6" name="Google Shape;191;p22">
            <a:extLst>
              <a:ext uri="{FF2B5EF4-FFF2-40B4-BE49-F238E27FC236}">
                <a16:creationId xmlns:a16="http://schemas.microsoft.com/office/drawing/2014/main" id="{C8F4AA92-C7B0-456F-A170-98937D5F3A1F}"/>
              </a:ext>
            </a:extLst>
          </p:cNvPr>
          <p:cNvSpPr txBox="1">
            <a:spLocks/>
          </p:cNvSpPr>
          <p:nvPr/>
        </p:nvSpPr>
        <p:spPr>
          <a:xfrm>
            <a:off x="0" y="98689"/>
            <a:ext cx="12192000" cy="751946"/>
          </a:xfrm>
          <a:prstGeom prst="rect">
            <a:avLst/>
          </a:prstGeom>
          <a:solidFill>
            <a:srgbClr val="D8E2F3">
              <a:alpha val="7529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  <a:buFont typeface="Arial"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Verification of the RRFS-Smoke simulation on the 3km res. North American domain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FAE06-939A-494E-95C7-817DA38A333E}"/>
              </a:ext>
            </a:extLst>
          </p:cNvPr>
          <p:cNvSpPr txBox="1"/>
          <p:nvPr/>
        </p:nvSpPr>
        <p:spPr>
          <a:xfrm>
            <a:off x="1532467" y="1709738"/>
            <a:ext cx="3212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Mean bias:   </a:t>
            </a:r>
            <a:r>
              <a:rPr lang="en-US" sz="1600" b="1" dirty="0">
                <a:solidFill>
                  <a:srgbClr val="FF0000"/>
                </a:solidFill>
              </a:rPr>
              <a:t>-32.1, </a:t>
            </a:r>
            <a:r>
              <a:rPr lang="en-US" sz="1600" b="1" dirty="0">
                <a:solidFill>
                  <a:schemeClr val="accent1"/>
                </a:solidFill>
              </a:rPr>
              <a:t>-37.5 (ug/m3)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      r2:</a:t>
            </a:r>
            <a:r>
              <a:rPr lang="en-US" sz="1600" b="1" dirty="0">
                <a:solidFill>
                  <a:schemeClr val="accent1"/>
                </a:solidFill>
              </a:rPr>
              <a:t>   </a:t>
            </a:r>
            <a:r>
              <a:rPr lang="en-US" sz="1600" dirty="0">
                <a:solidFill>
                  <a:srgbClr val="FF0000"/>
                </a:solidFill>
              </a:rPr>
              <a:t>0.31</a:t>
            </a:r>
            <a:r>
              <a:rPr lang="en-US" sz="1600" dirty="0"/>
              <a:t>  </a:t>
            </a:r>
            <a:r>
              <a:rPr lang="en-US" sz="1600" b="1" dirty="0">
                <a:solidFill>
                  <a:schemeClr val="accent1"/>
                </a:solidFill>
              </a:rPr>
              <a:t>0.27</a:t>
            </a:r>
          </a:p>
        </p:txBody>
      </p:sp>
    </p:spTree>
    <p:extLst>
      <p:ext uri="{BB962C8B-B14F-4D97-AF65-F5344CB8AC3E}">
        <p14:creationId xmlns:p14="http://schemas.microsoft.com/office/powerpoint/2010/main" val="1273674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6"/>
          <p:cNvSpPr txBox="1">
            <a:spLocks noGrp="1"/>
          </p:cNvSpPr>
          <p:nvPr>
            <p:ph type="body" idx="1"/>
          </p:nvPr>
        </p:nvSpPr>
        <p:spPr>
          <a:xfrm>
            <a:off x="0" y="664466"/>
            <a:ext cx="12082409" cy="6056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RRFS-Smoke simulations are conducted for September, 2020 during the extreme fire season in the western US.</a:t>
            </a: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Smoke simulations are conducted on the 3km resolution domains covering the CONUS and NA regions, with and without radiative feedback of smoke. </a:t>
            </a: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Incorporating smoke direct feedback into RRFS helps to improve the weather forecast skill of the model noticeably. </a:t>
            </a: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Next step is to conduct RRFS-Smoke simulations on the NA3km domain with meteorological and aerosol data assimilation. 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283" name="Google Shape;283;p26"/>
          <p:cNvSpPr txBox="1"/>
          <p:nvPr/>
        </p:nvSpPr>
        <p:spPr>
          <a:xfrm>
            <a:off x="8166" y="0"/>
            <a:ext cx="12192000" cy="625102"/>
          </a:xfrm>
          <a:prstGeom prst="rect">
            <a:avLst/>
          </a:prstGeom>
          <a:solidFill>
            <a:srgbClr val="D8E2F3">
              <a:alpha val="7529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600" b="1" i="1" u="none" strike="noStrike" cap="none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 and future plans</a:t>
            </a:r>
            <a:endParaRPr sz="3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275" name="Google Shape;275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  <p:pic>
        <p:nvPicPr>
          <p:cNvPr id="276" name="Google Shape;27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8625" y="0"/>
            <a:ext cx="879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2F6BA-1FF7-4A4A-9DC3-584DD6AD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F92F2-1BC3-4938-93D1-EB7BEF259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DF8276-636A-492D-94EF-312721F46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174"/>
            <a:ext cx="12192000" cy="628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74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>
            <a:spLocks noGrp="1"/>
          </p:cNvSpPr>
          <p:nvPr>
            <p:ph type="title"/>
          </p:nvPr>
        </p:nvSpPr>
        <p:spPr>
          <a:xfrm>
            <a:off x="0" y="-4616"/>
            <a:ext cx="12192000" cy="495683"/>
          </a:xfrm>
          <a:prstGeom prst="rect">
            <a:avLst/>
          </a:prstGeom>
          <a:solidFill>
            <a:srgbClr val="D8E2F3">
              <a:alpha val="7529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2400" b="1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3.1 An introduction to the Rapid Refresh Forecast System - Smoke and Dust (RRFS-SD)</a:t>
            </a:r>
            <a:endParaRPr sz="2400"/>
          </a:p>
        </p:txBody>
      </p:sp>
      <p:sp>
        <p:nvSpPr>
          <p:cNvPr id="167" name="Google Shape;167;p20"/>
          <p:cNvSpPr txBox="1">
            <a:spLocks noGrp="1"/>
          </p:cNvSpPr>
          <p:nvPr>
            <p:ph type="body" idx="1"/>
          </p:nvPr>
        </p:nvSpPr>
        <p:spPr>
          <a:xfrm>
            <a:off x="59569" y="491066"/>
            <a:ext cx="11912298" cy="623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1946"/>
              <a:buChar char="•"/>
            </a:pPr>
            <a:r>
              <a:rPr lang="en-US" sz="1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host model: Rapid Refresh Forecast System (RRFS)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31"/>
              <a:buNone/>
            </a:pPr>
            <a:r>
              <a:rPr lang="en-US" sz="16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-- dynamics core: Finite Volume Cubed-Sphere (FV3)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31"/>
              <a:buNone/>
            </a:pPr>
            <a:r>
              <a:rPr lang="en-US" sz="16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-- physics: Common Community Physics Package (CCPP) FV3 HRRR physics suite (MYNN PBL, Thompson microphysics, RUC LSM)</a:t>
            </a:r>
            <a:endParaRPr sz="16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445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1946"/>
              <a:buChar char="•"/>
            </a:pPr>
            <a:r>
              <a:rPr lang="en-US" sz="18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Coupling smoke and dust modules into RRFS through CCPP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19"/>
              <a:buFont typeface="Arial"/>
              <a:buNone/>
            </a:pPr>
            <a:r>
              <a:rPr lang="en-US" sz="1600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-- Plume rising: 1D cloud model is used to calculate injection heights and plume rise emission rates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19"/>
              <a:buFont typeface="Arial"/>
              <a:buNone/>
            </a:pPr>
            <a:r>
              <a:rPr lang="en-US" sz="1600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-- Fire Emission: hourly Advanced Baseline Imager and Visible Infrared Imaging Radiometer Suite Emissions (RAVE)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19"/>
              <a:buFont typeface="Arial"/>
              <a:buNone/>
            </a:pPr>
            <a:r>
              <a:rPr lang="en-US" sz="1600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-- Dust: FENGSHA dust scheme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19"/>
              <a:buFont typeface="Arial"/>
              <a:buNone/>
            </a:pPr>
            <a:r>
              <a:rPr lang="en-US" sz="1600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-- Sea-salt: NASA GEOS-5 GOCART sea salt scheme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19"/>
              <a:buFont typeface="Arial"/>
              <a:buNone/>
            </a:pPr>
            <a:r>
              <a:rPr lang="en-US" sz="1600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-- Fire Weather Index: Hourly Wildfire Potential diagnostic output</a:t>
            </a:r>
            <a:endParaRPr sz="1600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445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1946"/>
              <a:buChar char="•"/>
            </a:pPr>
            <a:r>
              <a:rPr lang="en-US" sz="1800" b="1">
                <a:solidFill>
                  <a:schemeClr val="accent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This is a simple aerosol model with 3 tracers of smoke, fine dust and coarsepm.  Anthropogenic and biogenic emissions, gas or aerosol chemistry are NOT included.</a:t>
            </a:r>
            <a:endParaRPr/>
          </a:p>
          <a:p>
            <a:pPr marL="444500" lvl="0" indent="-219332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1946"/>
              <a:buNone/>
            </a:pPr>
            <a:endParaRPr sz="1800" b="1">
              <a:solidFill>
                <a:srgbClr val="7030A0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16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1946"/>
              <a:buNone/>
            </a:pPr>
            <a:endParaRPr sz="1800" b="1">
              <a:solidFill>
                <a:srgbClr val="7030A0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the global and regional scale NOAA United Forecast System (UFS) Weather Models, the MERRA2 climatology (2003-2013) is used as the background aerosols for the radiation process.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b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add the smoke and dust from RRFS-SD on top of the MERRA2 climatology for radiation.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b="1">
                <a:solidFill>
                  <a:srgbClr val="BF9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same approach of aerosol indirect feedback in global modeling is also applied in RRFS-SD.</a:t>
            </a:r>
            <a:endParaRPr sz="1800">
              <a:solidFill>
                <a:srgbClr val="BF9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69" name="Google Shape;169;p20"/>
          <p:cNvSpPr txBox="1"/>
          <p:nvPr/>
        </p:nvSpPr>
        <p:spPr>
          <a:xfrm>
            <a:off x="0" y="4787517"/>
            <a:ext cx="12192000" cy="495683"/>
          </a:xfrm>
          <a:prstGeom prst="rect">
            <a:avLst/>
          </a:prstGeom>
          <a:solidFill>
            <a:srgbClr val="D8E2F3">
              <a:alpha val="7529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2400" b="1" i="1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3.2 The method of direct and indirect feedback in RRFS-SD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0" y="-4615"/>
            <a:ext cx="12192000" cy="625102"/>
          </a:xfrm>
          <a:prstGeom prst="rect">
            <a:avLst/>
          </a:prstGeom>
          <a:solidFill>
            <a:srgbClr val="D8E2F3">
              <a:alpha val="7529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3000" b="1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3.3 Experimental design of aerosol direct/indirect feedback in RRFS-SD</a:t>
            </a:r>
            <a:endParaRPr sz="3000"/>
          </a:p>
        </p:txBody>
      </p:sp>
      <p:sp>
        <p:nvSpPr>
          <p:cNvPr id="175" name="Google Shape;17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6" name="Google Shape;176;p21"/>
          <p:cNvGraphicFramePr/>
          <p:nvPr/>
        </p:nvGraphicFramePr>
        <p:xfrm>
          <a:off x="627376" y="741230"/>
          <a:ext cx="10410000" cy="5980220"/>
        </p:xfrm>
        <a:graphic>
          <a:graphicData uri="http://schemas.openxmlformats.org/drawingml/2006/table">
            <a:tbl>
              <a:tblPr firstRow="1" bandRow="1">
                <a:gradFill>
                  <a:gsLst>
                    <a:gs pos="0">
                      <a:srgbClr val="9BCDFF"/>
                    </a:gs>
                    <a:gs pos="35000">
                      <a:srgbClr val="B8DCFF"/>
                    </a:gs>
                    <a:gs pos="100000">
                      <a:srgbClr val="E2F0FF"/>
                    </a:gs>
                  </a:gsLst>
                  <a:lin ang="16200000" scaled="0"/>
                </a:gradFill>
                <a:tableStyleId>{DF835612-D903-4351-B5F3-F415444705B5}</a:tableStyleId>
              </a:tblPr>
              <a:tblGrid>
                <a:gridCol w="260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2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C00000"/>
                          </a:solidFill>
                        </a:rPr>
                        <a:t>CTL</a:t>
                      </a:r>
                      <a:endParaRPr sz="1400" b="1" u="none" strike="noStrike" cap="non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385623"/>
                          </a:solidFill>
                        </a:rPr>
                        <a:t>fdb_dir</a:t>
                      </a:r>
                      <a:endParaRPr sz="1400" b="1" u="none" strike="noStrike" cap="none">
                        <a:solidFill>
                          <a:srgbClr val="38562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030A0"/>
                          </a:solidFill>
                        </a:rPr>
                        <a:t>fdb_indir</a:t>
                      </a:r>
                      <a:endParaRPr sz="1400" b="1" u="none" strike="noStrike" cap="none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Smoke/dust direct feedback to radiation</a:t>
                      </a:r>
                      <a:endParaRPr sz="14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C00000"/>
                          </a:solidFill>
                        </a:rPr>
                        <a:t>NO</a:t>
                      </a:r>
                      <a:endParaRPr sz="1400" b="1" u="none" strike="noStrike" cap="non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385623"/>
                          </a:solidFill>
                        </a:rPr>
                        <a:t>YES</a:t>
                      </a:r>
                      <a:endParaRPr sz="1400" b="1" u="none" strike="noStrike" cap="none">
                        <a:solidFill>
                          <a:srgbClr val="38562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030A0"/>
                          </a:solidFill>
                        </a:rPr>
                        <a:t>NO</a:t>
                      </a:r>
                      <a:endParaRPr sz="1400" b="1" u="none" strike="noStrike" cap="none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Smoke/dust indirect feedback to cloud physics</a:t>
                      </a:r>
                      <a:endParaRPr sz="14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C00000"/>
                          </a:solidFill>
                        </a:rPr>
                        <a:t>NO</a:t>
                      </a:r>
                      <a:endParaRPr sz="1400" b="1" u="none" strike="noStrike" cap="non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385623"/>
                          </a:solidFill>
                        </a:rPr>
                        <a:t>NO</a:t>
                      </a:r>
                      <a:endParaRPr sz="1400" b="1" u="none" strike="noStrike" cap="none">
                        <a:solidFill>
                          <a:srgbClr val="38562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030A0"/>
                          </a:solidFill>
                        </a:rPr>
                        <a:t>YES</a:t>
                      </a:r>
                      <a:endParaRPr sz="1400" b="1" u="none" strike="noStrike" cap="none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physics</a:t>
                      </a:r>
                      <a:endParaRPr sz="14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C00000"/>
                          </a:solidFill>
                        </a:rPr>
                        <a:t>FV3 HRRR physics suite</a:t>
                      </a:r>
                      <a:endParaRPr sz="1400" b="1" u="none" strike="noStrike" cap="non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385623"/>
                          </a:solidFill>
                        </a:rPr>
                        <a:t>FV3 HRRR physics suite</a:t>
                      </a:r>
                      <a:endParaRPr sz="1400" b="1" u="none" strike="noStrike" cap="none">
                        <a:solidFill>
                          <a:srgbClr val="38562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030A0"/>
                          </a:solidFill>
                        </a:rPr>
                        <a:t>FV3 HRRR physics suite</a:t>
                      </a:r>
                      <a:endParaRPr sz="1400" b="1" u="none" strike="noStrike" cap="none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RRFS Initial/Boundary Conditions</a:t>
                      </a:r>
                      <a:endParaRPr sz="14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C00000"/>
                          </a:solidFill>
                        </a:rPr>
                        <a:t>Rapid Refresh (RAP) Analysis</a:t>
                      </a:r>
                      <a:endParaRPr sz="1200" b="1" u="none" strike="noStrike" cap="none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C00000"/>
                          </a:solidFill>
                        </a:rPr>
                        <a:t>(2020090100~2020091523)</a:t>
                      </a:r>
                      <a:endParaRPr sz="1200" b="1" u="none" strike="noStrike" cap="non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385623"/>
                          </a:solidFill>
                        </a:rPr>
                        <a:t>Rapid Refresh (RAP) Analysis</a:t>
                      </a:r>
                      <a:endParaRPr sz="1200" b="1" u="none" strike="noStrike" cap="none">
                        <a:solidFill>
                          <a:srgbClr val="385623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385623"/>
                          </a:solidFill>
                        </a:rPr>
                        <a:t>(2020090100~2020091523)</a:t>
                      </a:r>
                      <a:endParaRPr sz="1200" b="1" u="none" strike="noStrike" cap="none">
                        <a:solidFill>
                          <a:srgbClr val="38562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7030A0"/>
                          </a:solidFill>
                        </a:rPr>
                        <a:t>Rapid Refresh (RAP) Analysis</a:t>
                      </a:r>
                      <a:endParaRPr sz="1200" b="1" u="none" strike="noStrike" cap="none">
                        <a:solidFill>
                          <a:srgbClr val="7030A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7030A0"/>
                          </a:solidFill>
                        </a:rPr>
                        <a:t>(2020090100~2020091523)</a:t>
                      </a:r>
                      <a:endParaRPr sz="1200" b="1" u="none" strike="noStrike" cap="none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RRFS domain</a:t>
                      </a:r>
                      <a:endParaRPr sz="14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C00000"/>
                          </a:solidFill>
                        </a:rPr>
                        <a:t>Contiguous United States (CONUS)</a:t>
                      </a:r>
                      <a:endParaRPr sz="1400" b="1" u="none" strike="noStrike" cap="non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385623"/>
                          </a:solidFill>
                        </a:rPr>
                        <a:t>Contiguous United States (CONUS)</a:t>
                      </a:r>
                      <a:endParaRPr sz="1400" b="1" u="none" strike="noStrike" cap="none">
                        <a:solidFill>
                          <a:srgbClr val="38562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030A0"/>
                          </a:solidFill>
                        </a:rPr>
                        <a:t>Contiguous United States (CONUS)</a:t>
                      </a:r>
                      <a:endParaRPr sz="1400" b="1" u="none" strike="noStrike" cap="none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Horizontal resolution</a:t>
                      </a:r>
                      <a:endParaRPr sz="14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C00000"/>
                          </a:solidFill>
                        </a:rPr>
                        <a:t>3km</a:t>
                      </a:r>
                      <a:endParaRPr sz="1400" b="1" u="none" strike="noStrike" cap="non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385623"/>
                          </a:solidFill>
                        </a:rPr>
                        <a:t>3km</a:t>
                      </a:r>
                      <a:endParaRPr sz="1400" b="1" u="none" strike="noStrike" cap="none">
                        <a:solidFill>
                          <a:srgbClr val="38562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030A0"/>
                          </a:solidFill>
                        </a:rPr>
                        <a:t>3km</a:t>
                      </a:r>
                      <a:endParaRPr sz="1400" b="1" u="none" strike="noStrike" cap="none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6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Vertical resolution</a:t>
                      </a:r>
                      <a:endParaRPr sz="14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C00000"/>
                          </a:solidFill>
                        </a:rPr>
                        <a:t>64 layers</a:t>
                      </a:r>
                      <a:endParaRPr sz="1400" b="1" u="none" strike="noStrike" cap="non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385623"/>
                          </a:solidFill>
                        </a:rPr>
                        <a:t>64 layers</a:t>
                      </a:r>
                      <a:endParaRPr sz="1400" b="1" u="none" strike="noStrike" cap="none">
                        <a:solidFill>
                          <a:srgbClr val="38562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030A0"/>
                          </a:solidFill>
                        </a:rPr>
                        <a:t>64 layers</a:t>
                      </a:r>
                      <a:endParaRPr sz="1400" b="1" u="none" strike="noStrike" cap="none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6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Integration length</a:t>
                      </a:r>
                      <a:endParaRPr sz="14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C00000"/>
                          </a:solidFill>
                        </a:rPr>
                        <a:t>24h with hourly output</a:t>
                      </a:r>
                      <a:endParaRPr sz="1400" b="1" u="none" strike="noStrike" cap="non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385623"/>
                          </a:solidFill>
                        </a:rPr>
                        <a:t>24h with hourly output</a:t>
                      </a:r>
                      <a:endParaRPr sz="1400" b="1" u="none" strike="noStrike" cap="none">
                        <a:solidFill>
                          <a:srgbClr val="38562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030A0"/>
                          </a:solidFill>
                        </a:rPr>
                        <a:t>24h with hourly output</a:t>
                      </a:r>
                      <a:endParaRPr sz="1400" b="1" u="none" strike="noStrike" cap="none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6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Smoke/dust start</a:t>
                      </a:r>
                      <a:endParaRPr sz="14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C00000"/>
                          </a:solidFill>
                        </a:rPr>
                        <a:t>Cold-start cycling</a:t>
                      </a:r>
                      <a:endParaRPr sz="1400" b="1" u="none" strike="noStrike" cap="none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C00000"/>
                          </a:solidFill>
                        </a:rPr>
                        <a:t>(smoke &amp; dust are cycled)</a:t>
                      </a:r>
                      <a:endParaRPr sz="1400" b="1" u="none" strike="noStrike" cap="non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385623"/>
                          </a:solidFill>
                        </a:rPr>
                        <a:t>Cold-start cycling</a:t>
                      </a:r>
                      <a:endParaRPr sz="1400" b="1" u="none" strike="noStrike" cap="none">
                        <a:solidFill>
                          <a:srgbClr val="385623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385623"/>
                          </a:solidFill>
                        </a:rPr>
                        <a:t>(smoke &amp; dust are cycled)</a:t>
                      </a:r>
                      <a:endParaRPr sz="1400" b="1" u="none" strike="noStrike" cap="none">
                        <a:solidFill>
                          <a:srgbClr val="38562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030A0"/>
                          </a:solidFill>
                        </a:rPr>
                        <a:t>Cold-start cycling</a:t>
                      </a:r>
                      <a:endParaRPr sz="1400" b="1" u="none" strike="noStrike" cap="none">
                        <a:solidFill>
                          <a:srgbClr val="7030A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030A0"/>
                          </a:solidFill>
                        </a:rPr>
                        <a:t>(smoke &amp; dust are cycled)</a:t>
                      </a:r>
                      <a:endParaRPr sz="1400" b="1" u="none" strike="noStrike" cap="none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>
            <a:spLocks noGrp="1"/>
          </p:cNvSpPr>
          <p:nvPr>
            <p:ph type="title"/>
          </p:nvPr>
        </p:nvSpPr>
        <p:spPr>
          <a:xfrm>
            <a:off x="0" y="-4615"/>
            <a:ext cx="12192000" cy="625102"/>
          </a:xfrm>
          <a:prstGeom prst="rect">
            <a:avLst/>
          </a:prstGeom>
          <a:solidFill>
            <a:srgbClr val="D8E2F3">
              <a:alpha val="7529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RRFS-Smoke simulation on the 3km resolution CONUS domain</a:t>
            </a:r>
            <a:endParaRPr sz="3200" dirty="0"/>
          </a:p>
        </p:txBody>
      </p:sp>
      <p:sp>
        <p:nvSpPr>
          <p:cNvPr id="192" name="Google Shape;192;p22"/>
          <p:cNvSpPr txBox="1"/>
          <p:nvPr/>
        </p:nvSpPr>
        <p:spPr>
          <a:xfrm>
            <a:off x="3371925" y="1045393"/>
            <a:ext cx="49575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en-US" sz="2510" b="1" i="0" u="none" strike="noStrike" cap="none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September 10, 2020</a:t>
            </a:r>
            <a:endParaRPr sz="2510" b="1" i="0" u="none" strike="noStrike" cap="none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3" name="Google Shape;193;p22"/>
          <p:cNvSpPr txBox="1"/>
          <p:nvPr/>
        </p:nvSpPr>
        <p:spPr>
          <a:xfrm>
            <a:off x="775875" y="1602856"/>
            <a:ext cx="4172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Near-Surface Smoke (ug m</a:t>
            </a:r>
            <a:r>
              <a:rPr lang="en-US" sz="1800" b="1" i="0" u="none" strike="noStrike" cap="none" baseline="30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-3</a:t>
            </a:r>
            <a:r>
              <a:rPr lang="en-US"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568" y="2122247"/>
            <a:ext cx="5588879" cy="467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 txBox="1"/>
          <p:nvPr/>
        </p:nvSpPr>
        <p:spPr>
          <a:xfrm>
            <a:off x="6690900" y="1603600"/>
            <a:ext cx="41727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Vertically-Integrated Smoke (mg m</a:t>
            </a:r>
            <a:r>
              <a:rPr lang="en-US" sz="1800" b="1" i="0" u="none" strike="noStrike" cap="none" baseline="30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-2</a:t>
            </a:r>
            <a:r>
              <a:rPr lang="en-US"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6" name="Google Shape;1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7451" y="2099776"/>
            <a:ext cx="5578426" cy="467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1a75d91f2cf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08" y="2122396"/>
            <a:ext cx="4632278" cy="29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a75d91f2cf_0_9"/>
          <p:cNvSpPr txBox="1"/>
          <p:nvPr/>
        </p:nvSpPr>
        <p:spPr>
          <a:xfrm>
            <a:off x="134401" y="572325"/>
            <a:ext cx="4437599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4C11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of the RRFS-Smoke simulations using the </a:t>
            </a:r>
            <a:r>
              <a:rPr lang="en-US" sz="1800" b="1" i="0" u="none" strike="noStrike" cap="none" dirty="0" err="1">
                <a:solidFill>
                  <a:srgbClr val="4C11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AirNow</a:t>
            </a:r>
            <a:r>
              <a:rPr lang="en-US" sz="1800" b="1" i="0" u="none" strike="noStrike" cap="none" dirty="0">
                <a:solidFill>
                  <a:srgbClr val="4C11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PM2.5 observations for September, 2020</a:t>
            </a:r>
            <a:endParaRPr sz="1800" b="1" i="0" u="none" strike="noStrike" cap="none" dirty="0">
              <a:solidFill>
                <a:srgbClr val="4C11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3" name="Google Shape;183;g1a75d91f2cf_0_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7686" y="0"/>
            <a:ext cx="7394876" cy="401746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1a75d91f2cf_0_9"/>
          <p:cNvSpPr txBox="1">
            <a:spLocks noGrp="1"/>
          </p:cNvSpPr>
          <p:nvPr>
            <p:ph type="sldNum" idx="12"/>
          </p:nvPr>
        </p:nvSpPr>
        <p:spPr>
          <a:xfrm>
            <a:off x="1254131" y="646216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85" name="Google Shape;185;g1a75d91f2cf_0_9"/>
          <p:cNvSpPr txBox="1"/>
          <p:nvPr/>
        </p:nvSpPr>
        <p:spPr>
          <a:xfrm>
            <a:off x="2530579" y="2049801"/>
            <a:ext cx="160126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4C11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EPA Regions</a:t>
            </a:r>
            <a:endParaRPr sz="1800" b="1" i="0" u="none" strike="noStrike" cap="none" dirty="0">
              <a:solidFill>
                <a:srgbClr val="4C11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6" name="Google Shape;186;g1a75d91f2cf_0_9" descr="A graph showing the number of companie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7533" y="3192517"/>
            <a:ext cx="7325029" cy="3665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788" y="484890"/>
            <a:ext cx="4261000" cy="263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36" y="3317962"/>
            <a:ext cx="4309864" cy="354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73955" y="3241964"/>
            <a:ext cx="4398865" cy="361604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"/>
          <p:cNvSpPr txBox="1"/>
          <p:nvPr/>
        </p:nvSpPr>
        <p:spPr>
          <a:xfrm>
            <a:off x="9982200" y="890976"/>
            <a:ext cx="12651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7F6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ECMWF</a:t>
            </a:r>
            <a:endParaRPr sz="1600" b="1" i="0" u="none" strike="noStrike" cap="none" dirty="0">
              <a:solidFill>
                <a:srgbClr val="7F6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7F6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Aerosol analysis</a:t>
            </a:r>
            <a:endParaRPr sz="1600" b="1" i="0" u="none" strike="noStrike" cap="none" dirty="0">
              <a:solidFill>
                <a:srgbClr val="7F6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2"/>
          <p:cNvSpPr txBox="1"/>
          <p:nvPr/>
        </p:nvSpPr>
        <p:spPr>
          <a:xfrm>
            <a:off x="4354876" y="3916180"/>
            <a:ext cx="13872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7F6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 </a:t>
            </a:r>
            <a:r>
              <a:rPr lang="en-US" sz="1600" b="1" i="0" u="none" strike="noStrike" cap="none" dirty="0">
                <a:solidFill>
                  <a:srgbClr val="7F6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AOD</a:t>
            </a:r>
            <a:endParaRPr sz="1600" b="1" i="0" u="none" strike="noStrike" cap="none" dirty="0">
              <a:solidFill>
                <a:srgbClr val="7F6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7F6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Climatological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b="1" dirty="0">
                <a:solidFill>
                  <a:srgbClr val="7F6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Aerosols only</a:t>
            </a:r>
            <a:endParaRPr sz="1400" b="1" i="0" u="none" strike="noStrike" cap="none" dirty="0">
              <a:solidFill>
                <a:srgbClr val="7F6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7" name="Google Shape;207;p2"/>
          <p:cNvSpPr txBox="1"/>
          <p:nvPr/>
        </p:nvSpPr>
        <p:spPr>
          <a:xfrm>
            <a:off x="4338781" y="890976"/>
            <a:ext cx="12651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b="1" i="0" u="none" strike="noStrike" cap="none">
                <a:solidFill>
                  <a:srgbClr val="7F6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NOAA-20</a:t>
            </a:r>
            <a:endParaRPr sz="1600" b="1" i="0" u="none" strike="noStrike" cap="none">
              <a:solidFill>
                <a:srgbClr val="7F6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b="1" i="0" u="none" strike="noStrike" cap="none">
                <a:solidFill>
                  <a:srgbClr val="7F6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satellite</a:t>
            </a:r>
            <a:endParaRPr sz="1600" b="1" i="0" u="none" strike="noStrike" cap="none">
              <a:solidFill>
                <a:srgbClr val="7F6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p2"/>
          <p:cNvSpPr txBox="1"/>
          <p:nvPr/>
        </p:nvSpPr>
        <p:spPr>
          <a:xfrm>
            <a:off x="10068242" y="3827473"/>
            <a:ext cx="18918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7F6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 AOD</a:t>
            </a:r>
            <a:endParaRPr sz="1600" b="1" i="0" u="none" strike="noStrike" cap="none" dirty="0">
              <a:solidFill>
                <a:srgbClr val="7F6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7F6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smoke+climatological</a:t>
            </a:r>
            <a:endParaRPr lang="en-US" sz="1400" b="1" i="0" u="none" strike="noStrike" cap="none" dirty="0">
              <a:solidFill>
                <a:srgbClr val="7F6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b="1" dirty="0">
                <a:solidFill>
                  <a:srgbClr val="7F6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aerosols</a:t>
            </a:r>
            <a:endParaRPr sz="1400" b="1" i="0" u="none" strike="noStrike" cap="none" dirty="0">
              <a:solidFill>
                <a:srgbClr val="7F6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9" name="Google Shape;20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94551" y="424304"/>
            <a:ext cx="4505164" cy="300469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"/>
          <p:cNvSpPr txBox="1"/>
          <p:nvPr/>
        </p:nvSpPr>
        <p:spPr>
          <a:xfrm>
            <a:off x="2387600" y="0"/>
            <a:ext cx="748453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Aerosol Optical Depth (AOD) valid 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September 10, 2020</a:t>
            </a:r>
            <a:endParaRPr sz="2000" b="1" i="0" u="none" strike="noStrike" cap="none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1050" y="1937900"/>
            <a:ext cx="5983151" cy="380101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"/>
          <p:cNvSpPr txBox="1"/>
          <p:nvPr/>
        </p:nvSpPr>
        <p:spPr>
          <a:xfrm>
            <a:off x="2694025" y="238200"/>
            <a:ext cx="78042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-US" sz="2400" b="1" i="0" u="none" strike="noStrike" cap="none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urface downward shortwave radiation flux (W/m</a:t>
            </a:r>
            <a:r>
              <a:rPr lang="en-US" sz="2400" b="1" i="0" u="none" strike="noStrike" cap="none" baseline="3000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400" b="1" i="0" u="none" strike="noStrike" cap="none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endParaRPr sz="2400" b="1" i="0" u="none" strike="noStrike" cap="none" dirty="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" name="Google Shape;218;p4"/>
          <p:cNvSpPr txBox="1"/>
          <p:nvPr/>
        </p:nvSpPr>
        <p:spPr>
          <a:xfrm>
            <a:off x="1299225" y="1047625"/>
            <a:ext cx="3414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20200910 daily mean </a:t>
            </a:r>
            <a:endParaRPr sz="1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CTL .minus. CERES Observation</a:t>
            </a:r>
            <a:endParaRPr sz="1600" b="1" i="0" u="none" strike="noStrike" cap="non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9" name="Google Shape;219;p4"/>
          <p:cNvSpPr txBox="1"/>
          <p:nvPr/>
        </p:nvSpPr>
        <p:spPr>
          <a:xfrm>
            <a:off x="7375175" y="1047625"/>
            <a:ext cx="3414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20200910 daily mean</a:t>
            </a:r>
            <a:endParaRPr sz="1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fdb_dir .minus. CTL</a:t>
            </a:r>
            <a:endParaRPr sz="1600" b="1" i="0" u="none" strike="noStrike" cap="non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0" name="Google Shape;22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50" y="1909525"/>
            <a:ext cx="5983151" cy="383143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"/>
          <p:cNvSpPr txBox="1"/>
          <p:nvPr/>
        </p:nvSpPr>
        <p:spPr>
          <a:xfrm>
            <a:off x="352817" y="2084711"/>
            <a:ext cx="50343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(a)</a:t>
            </a:r>
            <a:endParaRPr/>
          </a:p>
        </p:txBody>
      </p:sp>
      <p:sp>
        <p:nvSpPr>
          <p:cNvPr id="222" name="Google Shape;222;p4"/>
          <p:cNvSpPr txBox="1"/>
          <p:nvPr/>
        </p:nvSpPr>
        <p:spPr>
          <a:xfrm>
            <a:off x="6335968" y="2084711"/>
            <a:ext cx="50343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(b)</a:t>
            </a:r>
            <a:endParaRPr/>
          </a:p>
        </p:txBody>
      </p:sp>
      <p:sp>
        <p:nvSpPr>
          <p:cNvPr id="223" name="Google Shape;223;p4"/>
          <p:cNvSpPr txBox="1"/>
          <p:nvPr/>
        </p:nvSpPr>
        <p:spPr>
          <a:xfrm>
            <a:off x="3047495" y="3276626"/>
            <a:ext cx="60949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/>
          <p:nvPr/>
        </p:nvSpPr>
        <p:spPr>
          <a:xfrm>
            <a:off x="631800" y="-25075"/>
            <a:ext cx="10928400" cy="46163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462" b="-810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801958"/>
            <a:ext cx="4810550" cy="305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11675"/>
            <a:ext cx="4810549" cy="301523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8"/>
          <p:cNvSpPr txBox="1"/>
          <p:nvPr/>
        </p:nvSpPr>
        <p:spPr>
          <a:xfrm>
            <a:off x="228635" y="2665832"/>
            <a:ext cx="17064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20200910 03Z UTC</a:t>
            </a:r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p18"/>
          <p:cNvSpPr txBox="1"/>
          <p:nvPr/>
        </p:nvSpPr>
        <p:spPr>
          <a:xfrm>
            <a:off x="220322" y="5911090"/>
            <a:ext cx="17064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20200910 21Z UTC</a:t>
            </a:r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3" name="Google Shape;233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99691" y="442960"/>
            <a:ext cx="4906109" cy="278905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8"/>
          <p:cNvSpPr txBox="1"/>
          <p:nvPr/>
        </p:nvSpPr>
        <p:spPr>
          <a:xfrm>
            <a:off x="6367549" y="3232049"/>
            <a:ext cx="48731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18               21            00             03             06            09            12             15            18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Sept 10, 2020          local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32658" y="3636200"/>
            <a:ext cx="4873143" cy="276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8"/>
          <p:cNvSpPr txBox="1"/>
          <p:nvPr/>
        </p:nvSpPr>
        <p:spPr>
          <a:xfrm>
            <a:off x="6367549" y="6374438"/>
            <a:ext cx="48731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18               21            00             03             06            09            12             15            18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Sept 10, 2020          local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8"/>
          <p:cNvSpPr txBox="1"/>
          <p:nvPr/>
        </p:nvSpPr>
        <p:spPr>
          <a:xfrm>
            <a:off x="7938305" y="611675"/>
            <a:ext cx="121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 Observation</a:t>
            </a:r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 CTL</a:t>
            </a:r>
            <a:endParaRPr sz="12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 fdb_dir</a:t>
            </a:r>
            <a:endParaRPr sz="1200" b="1" i="0" u="none" strike="noStrike" cap="none">
              <a:solidFill>
                <a:srgbClr val="00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7938305" y="3728415"/>
            <a:ext cx="121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 Observation</a:t>
            </a:r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 CTL</a:t>
            </a:r>
            <a:endParaRPr sz="12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 fdb_dir</a:t>
            </a:r>
            <a:endParaRPr sz="1200" b="1" i="0" u="none" strike="noStrike" cap="none">
              <a:solidFill>
                <a:srgbClr val="00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" name="Google Shape;239;p18"/>
          <p:cNvSpPr txBox="1"/>
          <p:nvPr/>
        </p:nvSpPr>
        <p:spPr>
          <a:xfrm>
            <a:off x="6517902" y="2777426"/>
            <a:ext cx="170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Corvallis, OR</a:t>
            </a:r>
            <a:endParaRPr sz="1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0" name="Google Shape;240;p18"/>
          <p:cNvSpPr txBox="1"/>
          <p:nvPr/>
        </p:nvSpPr>
        <p:spPr>
          <a:xfrm>
            <a:off x="6517902" y="5972245"/>
            <a:ext cx="170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Merced, CA</a:t>
            </a:r>
            <a:endParaRPr sz="1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1" name="Google Shape;241;p18"/>
          <p:cNvSpPr txBox="1"/>
          <p:nvPr/>
        </p:nvSpPr>
        <p:spPr>
          <a:xfrm>
            <a:off x="9652553" y="1632192"/>
            <a:ext cx="1660205" cy="4002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8"/>
          <p:cNvSpPr txBox="1"/>
          <p:nvPr/>
        </p:nvSpPr>
        <p:spPr>
          <a:xfrm>
            <a:off x="5951913" y="1498500"/>
            <a:ext cx="415636" cy="362984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8"/>
          <p:cNvSpPr txBox="1"/>
          <p:nvPr/>
        </p:nvSpPr>
        <p:spPr>
          <a:xfrm>
            <a:off x="5959343" y="4542208"/>
            <a:ext cx="415636" cy="362984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8"/>
          <p:cNvSpPr txBox="1"/>
          <p:nvPr/>
        </p:nvSpPr>
        <p:spPr>
          <a:xfrm>
            <a:off x="4387545" y="3247508"/>
            <a:ext cx="415636" cy="362984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8"/>
          <p:cNvSpPr txBox="1"/>
          <p:nvPr/>
        </p:nvSpPr>
        <p:spPr>
          <a:xfrm>
            <a:off x="4401622" y="6473119"/>
            <a:ext cx="415636" cy="362984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8"/>
          <p:cNvSpPr txBox="1">
            <a:spLocks noGrp="1"/>
          </p:cNvSpPr>
          <p:nvPr>
            <p:ph type="sldNum" idx="12"/>
          </p:nvPr>
        </p:nvSpPr>
        <p:spPr>
          <a:xfrm>
            <a:off x="9156305" y="640124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47" name="Google Shape;247;p18"/>
          <p:cNvSpPr txBox="1"/>
          <p:nvPr/>
        </p:nvSpPr>
        <p:spPr>
          <a:xfrm>
            <a:off x="9694419" y="4926027"/>
            <a:ext cx="1660205" cy="400200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3"/>
          <p:cNvSpPr txBox="1"/>
          <p:nvPr/>
        </p:nvSpPr>
        <p:spPr>
          <a:xfrm>
            <a:off x="631800" y="48702"/>
            <a:ext cx="109284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dirty="0">
                <a:latin typeface="Times New Roman"/>
                <a:ea typeface="Times New Roman"/>
                <a:cs typeface="Times New Roman"/>
                <a:sym typeface="Times New Roman"/>
              </a:rPr>
              <a:t>RRFS-Smoke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verification over the northwestern CONUS region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53" name="Google Shape;253;p23"/>
          <p:cNvGrpSpPr/>
          <p:nvPr/>
        </p:nvGrpSpPr>
        <p:grpSpPr>
          <a:xfrm>
            <a:off x="1278384" y="635982"/>
            <a:ext cx="9330431" cy="6155621"/>
            <a:chOff x="594804" y="955105"/>
            <a:chExt cx="9004120" cy="5790132"/>
          </a:xfrm>
        </p:grpSpPr>
        <p:pic>
          <p:nvPicPr>
            <p:cNvPr id="254" name="Google Shape;254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2556" y="3695234"/>
              <a:ext cx="4559867" cy="3050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39057" y="3695234"/>
              <a:ext cx="4559867" cy="3050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4804" y="957863"/>
              <a:ext cx="4567619" cy="3050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39056" y="955105"/>
              <a:ext cx="4559867" cy="3052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23"/>
            <p:cNvSpPr txBox="1"/>
            <p:nvPr/>
          </p:nvSpPr>
          <p:spPr>
            <a:xfrm>
              <a:off x="1064509" y="1372892"/>
              <a:ext cx="212257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(a) T2m bias</a:t>
              </a:r>
              <a:endParaRPr/>
            </a:p>
          </p:txBody>
        </p:sp>
        <p:sp>
          <p:nvSpPr>
            <p:cNvPr id="259" name="Google Shape;259;p23"/>
            <p:cNvSpPr txBox="1"/>
            <p:nvPr/>
          </p:nvSpPr>
          <p:spPr>
            <a:xfrm>
              <a:off x="1064509" y="4110263"/>
              <a:ext cx="1962775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(b) T2m RMSE</a:t>
              </a:r>
              <a:endParaRPr/>
            </a:p>
          </p:txBody>
        </p:sp>
        <p:sp>
          <p:nvSpPr>
            <p:cNvPr id="260" name="Google Shape;260;p23"/>
            <p:cNvSpPr txBox="1"/>
            <p:nvPr/>
          </p:nvSpPr>
          <p:spPr>
            <a:xfrm>
              <a:off x="5566580" y="1314307"/>
              <a:ext cx="28065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(c) 10m wind speed bias</a:t>
              </a:r>
              <a:endParaRPr/>
            </a:p>
          </p:txBody>
        </p:sp>
        <p:sp>
          <p:nvSpPr>
            <p:cNvPr id="261" name="Google Shape;261;p23"/>
            <p:cNvSpPr txBox="1"/>
            <p:nvPr/>
          </p:nvSpPr>
          <p:spPr>
            <a:xfrm>
              <a:off x="5566580" y="4110263"/>
              <a:ext cx="325782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(d) 10m wind speed RMSE</a:t>
              </a:r>
              <a:endParaRPr/>
            </a:p>
          </p:txBody>
        </p:sp>
      </p:grpSp>
      <p:sp>
        <p:nvSpPr>
          <p:cNvPr id="262" name="Google Shape;262;p23"/>
          <p:cNvSpPr txBox="1"/>
          <p:nvPr/>
        </p:nvSpPr>
        <p:spPr>
          <a:xfrm>
            <a:off x="9309075" y="5960408"/>
            <a:ext cx="9942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 CTL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 fdb_dir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811</Words>
  <Application>Microsoft Office PowerPoint</Application>
  <PresentationFormat>Widescreen</PresentationFormat>
  <Paragraphs>140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1_Office Theme</vt:lpstr>
      <vt:lpstr>Office Theme</vt:lpstr>
      <vt:lpstr>Simulating Radiative Effect of Smoke and Dust Aerosols Using NOAA's Next-Generation Storm-Scale Numerical Weather Prediction Model (preliminary results)   </vt:lpstr>
      <vt:lpstr>3.1 An introduction to the Rapid Refresh Forecast System - Smoke and Dust (RRFS-SD)</vt:lpstr>
      <vt:lpstr>3.3 Experimental design of aerosol direct/indirect feedback in RRFS-SD</vt:lpstr>
      <vt:lpstr>RRFS-Smoke simulation on the 3km resolution CONUS domain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RRFS-Smoke simulation on the 3km res. NA domain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Simulating Radiative Effect of Smoke and Dust Aerosols Using NOAA's Next-Generation Storm-Scale Numerical Weather Prediction Model  </dc:title>
  <dc:creator>Microsoft Office User</dc:creator>
  <cp:lastModifiedBy>Ravan Ahmadov</cp:lastModifiedBy>
  <cp:revision>45</cp:revision>
  <dcterms:created xsi:type="dcterms:W3CDTF">2022-11-21T17:19:50Z</dcterms:created>
  <dcterms:modified xsi:type="dcterms:W3CDTF">2023-07-26T23:16:41Z</dcterms:modified>
</cp:coreProperties>
</file>