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Roboto Thin"/>
      <p:regular r:id="rId32"/>
      <p:bold r:id="rId33"/>
      <p:italic r:id="rId34"/>
      <p:boldItalic r:id="rId35"/>
    </p:embeddedFont>
    <p:embeddedFont>
      <p:font typeface="Roboto"/>
      <p:regular r:id="rId36"/>
      <p:bold r:id="rId37"/>
      <p:italic r:id="rId38"/>
      <p:boldItalic r:id="rId39"/>
    </p:embeddedFont>
    <p:embeddedFont>
      <p:font typeface="Roboto Medium"/>
      <p:regular r:id="rId40"/>
      <p:bold r:id="rId41"/>
      <p:italic r:id="rId42"/>
      <p:boldItalic r:id="rId43"/>
    </p:embeddedFont>
    <p:embeddedFont>
      <p:font typeface="Lato"/>
      <p:regular r:id="rId44"/>
      <p:bold r:id="rId45"/>
      <p:italic r:id="rId46"/>
      <p:boldItalic r:id="rId47"/>
    </p:embeddedFont>
    <p:embeddedFont>
      <p:font typeface="Roboto Condensed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regular.fntdata"/><Relationship Id="rId42" Type="http://schemas.openxmlformats.org/officeDocument/2006/relationships/font" Target="fonts/RobotoMedium-italic.fntdata"/><Relationship Id="rId41" Type="http://schemas.openxmlformats.org/officeDocument/2006/relationships/font" Target="fonts/RobotoMedium-bold.fntdata"/><Relationship Id="rId44" Type="http://schemas.openxmlformats.org/officeDocument/2006/relationships/font" Target="fonts/Lato-regular.fntdata"/><Relationship Id="rId43" Type="http://schemas.openxmlformats.org/officeDocument/2006/relationships/font" Target="fonts/RobotoMedium-boldItalic.fntdata"/><Relationship Id="rId46" Type="http://schemas.openxmlformats.org/officeDocument/2006/relationships/font" Target="fonts/Lato-italic.fntdata"/><Relationship Id="rId45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Condensed-regular.fntdata"/><Relationship Id="rId47" Type="http://schemas.openxmlformats.org/officeDocument/2006/relationships/font" Target="fonts/Lato-boldItalic.fntdata"/><Relationship Id="rId49" Type="http://schemas.openxmlformats.org/officeDocument/2006/relationships/font" Target="fonts/RobotoCondense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33" Type="http://schemas.openxmlformats.org/officeDocument/2006/relationships/font" Target="fonts/RobotoThin-bold.fntdata"/><Relationship Id="rId32" Type="http://schemas.openxmlformats.org/officeDocument/2006/relationships/font" Target="fonts/RobotoThin-regular.fntdata"/><Relationship Id="rId35" Type="http://schemas.openxmlformats.org/officeDocument/2006/relationships/font" Target="fonts/RobotoThin-boldItalic.fntdata"/><Relationship Id="rId34" Type="http://schemas.openxmlformats.org/officeDocument/2006/relationships/font" Target="fonts/RobotoThin-italic.fntdata"/><Relationship Id="rId37" Type="http://schemas.openxmlformats.org/officeDocument/2006/relationships/font" Target="fonts/Roboto-bold.fntdata"/><Relationship Id="rId36" Type="http://schemas.openxmlformats.org/officeDocument/2006/relationships/font" Target="fonts/Roboto-regular.fntdata"/><Relationship Id="rId39" Type="http://schemas.openxmlformats.org/officeDocument/2006/relationships/font" Target="fonts/Roboto-boldItalic.fntdata"/><Relationship Id="rId38" Type="http://schemas.openxmlformats.org/officeDocument/2006/relationships/font" Target="fonts/Roboto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regular.fntdata"/><Relationship Id="rId27" Type="http://schemas.openxmlformats.org/officeDocument/2006/relationships/slide" Target="slides/slide22.xml"/><Relationship Id="rId29" Type="http://schemas.openxmlformats.org/officeDocument/2006/relationships/font" Target="fonts/Raleway-bold.fntdata"/><Relationship Id="rId51" Type="http://schemas.openxmlformats.org/officeDocument/2006/relationships/font" Target="fonts/RobotoCondensed-boldItalic.fntdata"/><Relationship Id="rId50" Type="http://schemas.openxmlformats.org/officeDocument/2006/relationships/font" Target="fonts/RobotoCondensed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9feff6c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9feff6c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9feff6c09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59feff6c09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WPO, metrics are needed to understand the benefit of funding innovative proposals. Separate metrics are needed to encourage innovation within the office and to track progress of the innovations.</a:t>
            </a:r>
            <a:endParaRPr b="1" sz="1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Put into bullets</a:t>
            </a:r>
            <a:endParaRPr b="1" sz="15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5a1d9b75d0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5a1d9b75d0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WPO, metrics are needed to understand the benefit of funding innovative proposals. Separate metrics are needed to encourage innovation within the office and to track progress of the innovations.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59feff6c09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59feff6c09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 of the responses I </a:t>
            </a:r>
            <a:r>
              <a:rPr lang="en"/>
              <a:t>received</a:t>
            </a:r>
            <a:r>
              <a:rPr lang="en"/>
              <a:t>, the suggestions and activities fell within these categories. Thats where it’s coming from. I included things I think could work based on what I heard.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a1d9b75d0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5a1d9b75d0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59feff6c09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59feff6c09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59feff6c09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59feff6c09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5a1d9b75d0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5a1d9b75d0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59feff6c09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59feff6c09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1d410c3dd8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1d410c3dd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59feff6c09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59feff6c09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d410c3dd8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1d410c3dd8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5a1d9b75d0_0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5a1d9b75d0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9feff6c0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59feff6c0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Ties into open innovation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59feff6c09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59feff6c09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d410c3dd8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d410c3dd8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UFS is an innovation because it’s a community modelling system, meaning anyone can use the code, you don’t have to be in NOAA, which was never done before.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a1d9b75d0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5a1d9b75d0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 how effective the competition was in fostering innovation, use the opportunity to use that as a starting point to develop these guidelines.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d410c3dd8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1d410c3dd8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1d410c3dd8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1d410c3dd8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9feff6c0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59feff6c0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Separate in bullet points. Should they be: brand new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59feff6c09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59feff6c09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Font size same through the bubbles. These are the differences, later I will talk about how we can </a:t>
            </a:r>
            <a:r>
              <a:rPr lang="en"/>
              <a:t>reconcile</a:t>
            </a:r>
            <a:r>
              <a:rPr lang="en"/>
              <a:t> these differences to make them work better together.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9feff6c09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59feff6c09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Although there are different </a:t>
            </a:r>
            <a:r>
              <a:rPr lang="en"/>
              <a:t>perspectives</a:t>
            </a:r>
            <a:r>
              <a:rPr lang="en"/>
              <a:t> in the weather </a:t>
            </a:r>
            <a:r>
              <a:rPr lang="en"/>
              <a:t>enterprise</a:t>
            </a:r>
            <a:r>
              <a:rPr lang="en"/>
              <a:t>, WPO provides a unique platform to </a:t>
            </a:r>
            <a:r>
              <a:rPr lang="en"/>
              <a:t>reconcile</a:t>
            </a:r>
            <a:r>
              <a:rPr lang="en"/>
              <a:t> the needs and interests of the 3 sectors.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what I learned from program managers/ leadership, covers low risk, understands the need for high risk. Shared ideas in WPO. The way WPO defines innovation, they in a good position to combine and bring the three sectors to work toegteher through funding and towards a common goal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65675" y="4347050"/>
            <a:ext cx="2332400" cy="889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>
            <a:off x="830392" y="847031"/>
            <a:ext cx="745763" cy="45826"/>
            <a:chOff x="4580561" y="2589004"/>
            <a:chExt cx="1064464" cy="25200"/>
          </a:xfrm>
        </p:grpSpPr>
        <p:sp>
          <p:nvSpPr>
            <p:cNvPr id="17" name="Google Shape;17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8" name="Google Shape;88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1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65675" y="4347050"/>
            <a:ext cx="2332400" cy="889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1"/>
          <p:cNvGrpSpPr/>
          <p:nvPr/>
        </p:nvGrpSpPr>
        <p:grpSpPr>
          <a:xfrm>
            <a:off x="830392" y="847031"/>
            <a:ext cx="745763" cy="45826"/>
            <a:chOff x="4580561" y="2589004"/>
            <a:chExt cx="1064464" cy="25200"/>
          </a:xfrm>
        </p:grpSpPr>
        <p:sp>
          <p:nvSpPr>
            <p:cNvPr id="94" name="Google Shape;94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8" name="Google Shape;98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Google Shape;100;p12"/>
          <p:cNvSpPr txBox="1"/>
          <p:nvPr>
            <p:ph type="title"/>
          </p:nvPr>
        </p:nvSpPr>
        <p:spPr>
          <a:xfrm>
            <a:off x="729450" y="117935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65675" y="4347050"/>
            <a:ext cx="2332400" cy="889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2"/>
          <p:cNvGrpSpPr/>
          <p:nvPr/>
        </p:nvGrpSpPr>
        <p:grpSpPr>
          <a:xfrm>
            <a:off x="830392" y="847031"/>
            <a:ext cx="745763" cy="45826"/>
            <a:chOff x="4580561" y="2589004"/>
            <a:chExt cx="1064464" cy="25200"/>
          </a:xfrm>
        </p:grpSpPr>
        <p:sp>
          <p:nvSpPr>
            <p:cNvPr id="104" name="Google Shape;104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9" name="Google Shape;109;p1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0" name="Google Shape;110;p1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65675" y="4347050"/>
            <a:ext cx="2332400" cy="889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3"/>
          <p:cNvGrpSpPr/>
          <p:nvPr/>
        </p:nvGrpSpPr>
        <p:grpSpPr>
          <a:xfrm>
            <a:off x="830392" y="847031"/>
            <a:ext cx="745763" cy="45826"/>
            <a:chOff x="4580561" y="2589004"/>
            <a:chExt cx="1064464" cy="25200"/>
          </a:xfrm>
        </p:grpSpPr>
        <p:sp>
          <p:nvSpPr>
            <p:cNvPr id="114" name="Google Shape;114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" name="Google Shape;118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9" name="Google Shape;119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1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2" name="Google Shape;122;p14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4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4" name="Google Shape;124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65675" y="4347050"/>
            <a:ext cx="2332400" cy="88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28" name="Google Shape;128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Google Shape;23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65675" y="4347050"/>
            <a:ext cx="2332400" cy="88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65675" y="4347050"/>
            <a:ext cx="2332400" cy="889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777992" y="1047806"/>
            <a:ext cx="745763" cy="45826"/>
            <a:chOff x="4580561" y="2589004"/>
            <a:chExt cx="1064464" cy="25200"/>
          </a:xfrm>
        </p:grpSpPr>
        <p:sp>
          <p:nvSpPr>
            <p:cNvPr id="33" name="Google Shape;33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65675" y="4347050"/>
            <a:ext cx="2332400" cy="889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5"/>
          <p:cNvGrpSpPr/>
          <p:nvPr/>
        </p:nvGrpSpPr>
        <p:grpSpPr>
          <a:xfrm>
            <a:off x="830392" y="847031"/>
            <a:ext cx="745763" cy="45826"/>
            <a:chOff x="4580561" y="2589004"/>
            <a:chExt cx="1064464" cy="25200"/>
          </a:xfrm>
        </p:grpSpPr>
        <p:sp>
          <p:nvSpPr>
            <p:cNvPr id="39" name="Google Shape;39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65675" y="4347050"/>
            <a:ext cx="2332400" cy="889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47;p6"/>
          <p:cNvGrpSpPr/>
          <p:nvPr/>
        </p:nvGrpSpPr>
        <p:grpSpPr>
          <a:xfrm>
            <a:off x="830392" y="847031"/>
            <a:ext cx="745763" cy="45826"/>
            <a:chOff x="4580561" y="2589004"/>
            <a:chExt cx="1064464" cy="25200"/>
          </a:xfrm>
        </p:grpSpPr>
        <p:sp>
          <p:nvSpPr>
            <p:cNvPr id="48" name="Google Shape;48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65675" y="4347050"/>
            <a:ext cx="2332400" cy="889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7"/>
          <p:cNvGrpSpPr/>
          <p:nvPr/>
        </p:nvGrpSpPr>
        <p:grpSpPr>
          <a:xfrm>
            <a:off x="846567" y="1047806"/>
            <a:ext cx="745763" cy="45826"/>
            <a:chOff x="4580561" y="2589004"/>
            <a:chExt cx="1064464" cy="25200"/>
          </a:xfrm>
        </p:grpSpPr>
        <p:sp>
          <p:nvSpPr>
            <p:cNvPr id="58" name="Google Shape;58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65675" y="4347050"/>
            <a:ext cx="2332400" cy="889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8"/>
          <p:cNvGrpSpPr/>
          <p:nvPr/>
        </p:nvGrpSpPr>
        <p:grpSpPr>
          <a:xfrm>
            <a:off x="830392" y="847031"/>
            <a:ext cx="745763" cy="45826"/>
            <a:chOff x="4580561" y="2589004"/>
            <a:chExt cx="1064464" cy="25200"/>
          </a:xfrm>
        </p:grpSpPr>
        <p:sp>
          <p:nvSpPr>
            <p:cNvPr id="66" name="Google Shape;6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>
            <p:ph idx="2" type="pic"/>
          </p:nvPr>
        </p:nvSpPr>
        <p:spPr>
          <a:xfrm>
            <a:off x="5070005" y="1014000"/>
            <a:ext cx="3497400" cy="34977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9"/>
          <p:cNvSpPr txBox="1"/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" type="subTitle"/>
          </p:nvPr>
        </p:nvSpPr>
        <p:spPr>
          <a:xfrm>
            <a:off x="492300" y="2490900"/>
            <a:ext cx="3916500" cy="20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65675" y="4347050"/>
            <a:ext cx="2332400" cy="889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Google Shape;74;p9"/>
          <p:cNvGrpSpPr/>
          <p:nvPr/>
        </p:nvGrpSpPr>
        <p:grpSpPr>
          <a:xfrm>
            <a:off x="798017" y="1057431"/>
            <a:ext cx="745763" cy="45826"/>
            <a:chOff x="4580561" y="2589004"/>
            <a:chExt cx="1064464" cy="25200"/>
          </a:xfrm>
        </p:grpSpPr>
        <p:sp>
          <p:nvSpPr>
            <p:cNvPr id="75" name="Google Shape;7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65675" y="4347050"/>
            <a:ext cx="2332400" cy="889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10"/>
          <p:cNvGrpSpPr/>
          <p:nvPr/>
        </p:nvGrpSpPr>
        <p:grpSpPr>
          <a:xfrm>
            <a:off x="830392" y="847031"/>
            <a:ext cx="745763" cy="45826"/>
            <a:chOff x="4580561" y="2589004"/>
            <a:chExt cx="1064464" cy="25200"/>
          </a:xfrm>
        </p:grpSpPr>
        <p:sp>
          <p:nvSpPr>
            <p:cNvPr id="84" name="Google Shape;8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/>
          <p:nvPr/>
        </p:nvSpPr>
        <p:spPr>
          <a:xfrm>
            <a:off x="100" y="0"/>
            <a:ext cx="9144000" cy="31647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89" y="519150"/>
            <a:ext cx="1601410" cy="2052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2535150" y="279075"/>
            <a:ext cx="6223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Developing Guidelines for Defining, Measuring, and Fostering Innovations in Earth Prediction Systems at NOAA's Weather Program Office</a:t>
            </a:r>
            <a:endParaRPr b="1" i="1"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" name="Google Shape;140;p17"/>
          <p:cNvCxnSpPr/>
          <p:nvPr/>
        </p:nvCxnSpPr>
        <p:spPr>
          <a:xfrm>
            <a:off x="2323600" y="428625"/>
            <a:ext cx="0" cy="2628300"/>
          </a:xfrm>
          <a:prstGeom prst="straightConnector1">
            <a:avLst/>
          </a:prstGeom>
          <a:noFill/>
          <a:ln cap="flat" cmpd="sng" w="28575">
            <a:solidFill>
              <a:srgbClr val="0085C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17"/>
          <p:cNvSpPr txBox="1"/>
          <p:nvPr/>
        </p:nvSpPr>
        <p:spPr>
          <a:xfrm>
            <a:off x="2535150" y="1713125"/>
            <a:ext cx="56427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Laura Dailey,</a:t>
            </a:r>
            <a:r>
              <a:rPr lang="en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Student Intern</a:t>
            </a:r>
            <a:endParaRPr sz="2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William M. Lapenta Summer Internship Program</a:t>
            </a:r>
            <a:endParaRPr sz="2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Jose-Henrique Alves, Maoyi Huang, Jessie Carman, Jordan Dale, Chandra Kondragunta, John Ten Hoeve</a:t>
            </a:r>
            <a:endParaRPr i="1" sz="1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361100" y="2610438"/>
            <a:ext cx="160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July 28th, 2023</a:t>
            </a:r>
            <a:endParaRPr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/>
          <p:nvPr/>
        </p:nvSpPr>
        <p:spPr>
          <a:xfrm>
            <a:off x="5072500" y="1134400"/>
            <a:ext cx="3321900" cy="2878800"/>
          </a:xfrm>
          <a:prstGeom prst="rect">
            <a:avLst/>
          </a:prstGeom>
          <a:solidFill>
            <a:srgbClr val="FFC37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6"/>
          <p:cNvSpPr/>
          <p:nvPr/>
        </p:nvSpPr>
        <p:spPr>
          <a:xfrm>
            <a:off x="952850" y="1134400"/>
            <a:ext cx="3321900" cy="2878800"/>
          </a:xfrm>
          <a:prstGeom prst="rect">
            <a:avLst/>
          </a:prstGeom>
          <a:solidFill>
            <a:srgbClr val="FFC37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6"/>
          <p:cNvSpPr/>
          <p:nvPr/>
        </p:nvSpPr>
        <p:spPr>
          <a:xfrm>
            <a:off x="945575" y="1132350"/>
            <a:ext cx="3321900" cy="28788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6"/>
          <p:cNvSpPr txBox="1"/>
          <p:nvPr/>
        </p:nvSpPr>
        <p:spPr>
          <a:xfrm>
            <a:off x="849600" y="724500"/>
            <a:ext cx="3462000" cy="3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Condensed"/>
              <a:buChar char="●"/>
            </a:pPr>
            <a:r>
              <a:rPr b="1" lang="en" sz="2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Ways to visualize metrics</a:t>
            </a:r>
            <a:r>
              <a:rPr b="1" lang="en" sz="2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endParaRPr b="1" sz="2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Condensed"/>
              <a:buChar char="○"/>
            </a:pPr>
            <a:r>
              <a:rPr b="1" lang="en" sz="2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control panel</a:t>
            </a:r>
            <a:endParaRPr b="1" sz="2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Condensed"/>
              <a:buChar char="○"/>
            </a:pPr>
            <a:r>
              <a:rPr b="1" lang="en" sz="2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dashboard</a:t>
            </a:r>
            <a:endParaRPr b="1" sz="2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Condensed"/>
              <a:buChar char="○"/>
            </a:pPr>
            <a:r>
              <a:rPr b="1" lang="en" sz="2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 innovation balanced scorecard.</a:t>
            </a:r>
            <a:endParaRPr b="1" sz="2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50" name="Google Shape;250;p26"/>
          <p:cNvCxnSpPr/>
          <p:nvPr/>
        </p:nvCxnSpPr>
        <p:spPr>
          <a:xfrm>
            <a:off x="493175" y="675388"/>
            <a:ext cx="21927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26"/>
          <p:cNvSpPr txBox="1"/>
          <p:nvPr/>
        </p:nvSpPr>
        <p:spPr>
          <a:xfrm>
            <a:off x="384450" y="185700"/>
            <a:ext cx="3722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Measuring Innovation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2" name="Google Shape;252;p26"/>
          <p:cNvSpPr/>
          <p:nvPr/>
        </p:nvSpPr>
        <p:spPr>
          <a:xfrm>
            <a:off x="5072500" y="1134400"/>
            <a:ext cx="3321900" cy="28788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6"/>
          <p:cNvSpPr txBox="1"/>
          <p:nvPr/>
        </p:nvSpPr>
        <p:spPr>
          <a:xfrm>
            <a:off x="5072500" y="1132350"/>
            <a:ext cx="3576300" cy="28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Condensed"/>
              <a:buChar char="●"/>
            </a:pPr>
            <a:r>
              <a:rPr b="1" lang="en" sz="2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Categories of metrics</a:t>
            </a:r>
            <a:r>
              <a:rPr b="1" lang="en" sz="2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endParaRPr b="1" sz="2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Condensed"/>
              <a:buChar char="○"/>
            </a:pPr>
            <a:r>
              <a:rPr b="1" lang="en" sz="2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Input metrics</a:t>
            </a:r>
            <a:endParaRPr b="1" sz="2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Condensed"/>
              <a:buChar char="○"/>
            </a:pPr>
            <a:r>
              <a:rPr b="1" lang="en" sz="2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Process metrics</a:t>
            </a:r>
            <a:endParaRPr b="1" sz="2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Condensed"/>
              <a:buChar char="○"/>
            </a:pPr>
            <a:r>
              <a:rPr b="1" lang="en" sz="2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Output metrics</a:t>
            </a:r>
            <a:endParaRPr b="1" sz="2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Condensed"/>
              <a:buChar char="○"/>
            </a:pPr>
            <a:r>
              <a:rPr b="1" lang="en" sz="2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Outcome metrics</a:t>
            </a:r>
            <a:endParaRPr b="1" sz="2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8" name="Google Shape;258;p27"/>
          <p:cNvCxnSpPr/>
          <p:nvPr/>
        </p:nvCxnSpPr>
        <p:spPr>
          <a:xfrm>
            <a:off x="493175" y="675388"/>
            <a:ext cx="21927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9" name="Google Shape;259;p27"/>
          <p:cNvSpPr txBox="1"/>
          <p:nvPr/>
        </p:nvSpPr>
        <p:spPr>
          <a:xfrm>
            <a:off x="384450" y="185700"/>
            <a:ext cx="4934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Designing Priority Metrics for WPO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0" name="Google Shape;260;p27"/>
          <p:cNvSpPr txBox="1"/>
          <p:nvPr/>
        </p:nvSpPr>
        <p:spPr>
          <a:xfrm>
            <a:off x="317725" y="524400"/>
            <a:ext cx="4647900" cy="4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Organizational metrics t</a:t>
            </a:r>
            <a:r>
              <a:rPr b="1" lang="en" sz="2400">
                <a:latin typeface="Roboto Condensed"/>
                <a:ea typeface="Roboto Condensed"/>
                <a:cs typeface="Roboto Condensed"/>
                <a:sym typeface="Roboto Condensed"/>
              </a:rPr>
              <a:t>o encourage innovation</a:t>
            </a:r>
            <a:r>
              <a:rPr b="1" lang="en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endParaRPr sz="2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 Condensed"/>
              <a:buChar char="●"/>
            </a:pPr>
            <a:r>
              <a:rPr lang="en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Progress report metrics for awardees </a:t>
            </a:r>
            <a:endParaRPr sz="2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 Condensed"/>
              <a:buChar char="●"/>
            </a:pPr>
            <a:r>
              <a:rPr lang="en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Finance measurements</a:t>
            </a:r>
            <a:endParaRPr sz="2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 Condensed"/>
              <a:buChar char="●"/>
            </a:pPr>
            <a:r>
              <a:rPr lang="en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Diversity of </a:t>
            </a: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a</a:t>
            </a:r>
            <a:r>
              <a:rPr lang="en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wardees</a:t>
            </a:r>
            <a:endParaRPr sz="2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●"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Ideas generated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●"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Ideas transitioned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5045700" y="929600"/>
            <a:ext cx="4098300" cy="4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 Condensed"/>
                <a:ea typeface="Roboto Condensed"/>
                <a:cs typeface="Roboto Condensed"/>
                <a:sym typeface="Roboto Condensed"/>
              </a:rPr>
              <a:t>Innovation metrics for NOFO’s, </a:t>
            </a:r>
            <a:r>
              <a:rPr b="1" lang="en" sz="2400">
                <a:latin typeface="Roboto Condensed"/>
                <a:ea typeface="Roboto Condensed"/>
                <a:cs typeface="Roboto Condensed"/>
                <a:sym typeface="Roboto Condensed"/>
              </a:rPr>
              <a:t>reviewing</a:t>
            </a:r>
            <a:r>
              <a:rPr b="1" lang="en" sz="2400">
                <a:latin typeface="Roboto Condensed"/>
                <a:ea typeface="Roboto Condensed"/>
                <a:cs typeface="Roboto Condensed"/>
                <a:sym typeface="Roboto Condensed"/>
              </a:rPr>
              <a:t> and selecting awards:</a:t>
            </a:r>
            <a:endParaRPr b="1"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●"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Mission value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●"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Time to transition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●"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User benefit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●"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Cost Benefit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●"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Risk metrics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-119000" y="4061975"/>
            <a:ext cx="1078800" cy="11067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7"/>
          <p:cNvSpPr/>
          <p:nvPr/>
        </p:nvSpPr>
        <p:spPr>
          <a:xfrm rot="10800000">
            <a:off x="8148850" y="0"/>
            <a:ext cx="1078800" cy="1106700"/>
          </a:xfrm>
          <a:prstGeom prst="rtTriangl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/>
          <p:nvPr/>
        </p:nvSpPr>
        <p:spPr>
          <a:xfrm>
            <a:off x="729450" y="554825"/>
            <a:ext cx="6813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Fostering Innovation in WPO and in NOAA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629975" y="1313325"/>
            <a:ext cx="834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 Condensed"/>
                <a:ea typeface="Roboto Condensed"/>
                <a:cs typeface="Roboto Condensed"/>
                <a:sym typeface="Roboto Condensed"/>
              </a:rPr>
              <a:t>What are some things that WPO can implement or change to better foster innovation in NOFOs and within the community?</a:t>
            </a:r>
            <a:endParaRPr b="1" sz="15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70" name="Google Shape;270;p28"/>
          <p:cNvGrpSpPr/>
          <p:nvPr/>
        </p:nvGrpSpPr>
        <p:grpSpPr>
          <a:xfrm>
            <a:off x="1512152" y="2018322"/>
            <a:ext cx="2082526" cy="2532643"/>
            <a:chOff x="1830046" y="1146343"/>
            <a:chExt cx="1827900" cy="2399700"/>
          </a:xfrm>
        </p:grpSpPr>
        <p:sp>
          <p:nvSpPr>
            <p:cNvPr id="271" name="Google Shape;271;p28"/>
            <p:cNvSpPr/>
            <p:nvPr/>
          </p:nvSpPr>
          <p:spPr>
            <a:xfrm rot="-5400000">
              <a:off x="1544146" y="1432243"/>
              <a:ext cx="2399700" cy="1827900"/>
            </a:xfrm>
            <a:prstGeom prst="rightArrowCallout">
              <a:avLst>
                <a:gd fmla="val 9283" name="adj1"/>
                <a:gd fmla="val 0" name="adj2"/>
                <a:gd fmla="val 16082" name="adj3"/>
                <a:gd fmla="val 81236" name="adj4"/>
              </a:avLst>
            </a:prstGeom>
            <a:solidFill>
              <a:srgbClr val="F48F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 flipH="1">
              <a:off x="1918613" y="1686400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rgbClr val="AC1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8"/>
            <p:cNvSpPr txBox="1"/>
            <p:nvPr/>
          </p:nvSpPr>
          <p:spPr>
            <a:xfrm>
              <a:off x="1918607" y="1686401"/>
              <a:ext cx="16986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INCREASE INCLUSIVITY, DIVERSITY, AND COLLABORATION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Change review criteria, conquer groupthink, and collaborate more with people from different backgrounds.</a:t>
              </a:r>
              <a:endParaRPr sz="900">
                <a:solidFill>
                  <a:srgbClr val="FFFFFF"/>
                </a:solidFill>
              </a:endParaRPr>
            </a:p>
          </p:txBody>
        </p:sp>
      </p:grpSp>
      <p:grpSp>
        <p:nvGrpSpPr>
          <p:cNvPr id="274" name="Google Shape;274;p28"/>
          <p:cNvGrpSpPr/>
          <p:nvPr/>
        </p:nvGrpSpPr>
        <p:grpSpPr>
          <a:xfrm>
            <a:off x="3594678" y="2491771"/>
            <a:ext cx="2082526" cy="2532643"/>
            <a:chOff x="3658096" y="1625704"/>
            <a:chExt cx="1827900" cy="2399700"/>
          </a:xfrm>
        </p:grpSpPr>
        <p:sp>
          <p:nvSpPr>
            <p:cNvPr id="275" name="Google Shape;275;p28"/>
            <p:cNvSpPr/>
            <p:nvPr/>
          </p:nvSpPr>
          <p:spPr>
            <a:xfrm rot="5400000">
              <a:off x="3372196" y="1911604"/>
              <a:ext cx="2399700" cy="1827900"/>
            </a:xfrm>
            <a:prstGeom prst="rightArrowCallout">
              <a:avLst>
                <a:gd fmla="val 9283" name="adj1"/>
                <a:gd fmla="val 0" name="adj2"/>
                <a:gd fmla="val 16082" name="adj3"/>
                <a:gd fmla="val 81236" name="adj4"/>
              </a:avLst>
            </a:prstGeom>
            <a:solidFill>
              <a:srgbClr val="840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 flipH="1" rot="10800000">
              <a:off x="3747339" y="1723440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rgbClr val="AC1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8"/>
            <p:cNvSpPr txBox="1"/>
            <p:nvPr/>
          </p:nvSpPr>
          <p:spPr>
            <a:xfrm>
              <a:off x="3783356" y="1795526"/>
              <a:ext cx="15777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CONQUER RISK AVERSION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Disregard the stereotype that every selection needs to be a ‘success’. Embrace failure. Learn from the outcome, whatever it may be.</a:t>
              </a:r>
              <a:endParaRPr sz="900">
                <a:solidFill>
                  <a:srgbClr val="FFFFFF"/>
                </a:solidFill>
              </a:endParaRPr>
            </a:p>
          </p:txBody>
        </p:sp>
      </p:grpSp>
      <p:grpSp>
        <p:nvGrpSpPr>
          <p:cNvPr id="278" name="Google Shape;278;p28"/>
          <p:cNvGrpSpPr/>
          <p:nvPr/>
        </p:nvGrpSpPr>
        <p:grpSpPr>
          <a:xfrm>
            <a:off x="5677208" y="2018322"/>
            <a:ext cx="1967186" cy="2532643"/>
            <a:chOff x="5485996" y="1146343"/>
            <a:chExt cx="1827900" cy="2399700"/>
          </a:xfrm>
        </p:grpSpPr>
        <p:sp>
          <p:nvSpPr>
            <p:cNvPr id="279" name="Google Shape;279;p28"/>
            <p:cNvSpPr/>
            <p:nvPr/>
          </p:nvSpPr>
          <p:spPr>
            <a:xfrm rot="-5400000">
              <a:off x="5200096" y="1432243"/>
              <a:ext cx="2399700" cy="1827900"/>
            </a:xfrm>
            <a:prstGeom prst="rightArrowCallout">
              <a:avLst>
                <a:gd fmla="val 9283" name="adj1"/>
                <a:gd fmla="val 0" name="adj2"/>
                <a:gd fmla="val 16082" name="adj3"/>
                <a:gd fmla="val 81236" name="adj4"/>
              </a:avLst>
            </a:prstGeom>
            <a:solidFill>
              <a:srgbClr val="F48F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 flipH="1">
              <a:off x="5574563" y="1686400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rgbClr val="AC1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8"/>
            <p:cNvSpPr txBox="1"/>
            <p:nvPr/>
          </p:nvSpPr>
          <p:spPr>
            <a:xfrm>
              <a:off x="5620978" y="1795530"/>
              <a:ext cx="15669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ENCOURAGE INNOVATION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Tap into the creativity of employees and researchers alike and fix the mindset block for why people are not as innovative as they hope to be.</a:t>
              </a:r>
              <a:endParaRPr sz="9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7" name="Google Shape;287;p29"/>
          <p:cNvCxnSpPr/>
          <p:nvPr/>
        </p:nvCxnSpPr>
        <p:spPr>
          <a:xfrm>
            <a:off x="365500" y="892788"/>
            <a:ext cx="21927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8" name="Google Shape;288;p29"/>
          <p:cNvSpPr txBox="1"/>
          <p:nvPr/>
        </p:nvSpPr>
        <p:spPr>
          <a:xfrm>
            <a:off x="275025" y="63825"/>
            <a:ext cx="6813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FOSTERING INNOVATION IN WPO AND IN NOAA: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Inclusivity, Diversity, and Collaboration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89" name="Google Shape;289;p29"/>
          <p:cNvGrpSpPr/>
          <p:nvPr/>
        </p:nvGrpSpPr>
        <p:grpSpPr>
          <a:xfrm>
            <a:off x="729450" y="1225950"/>
            <a:ext cx="2635666" cy="3711155"/>
            <a:chOff x="993087" y="283725"/>
            <a:chExt cx="2215963" cy="4076400"/>
          </a:xfrm>
        </p:grpSpPr>
        <p:sp>
          <p:nvSpPr>
            <p:cNvPr id="290" name="Google Shape;290;p29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1117372" y="405814"/>
              <a:ext cx="2048100" cy="38322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993087" y="1075712"/>
              <a:ext cx="20907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 Condensed"/>
                <a:buChar char="●"/>
              </a:pPr>
              <a:r>
                <a:rPr lang="en" sz="1600">
                  <a:latin typeface="Roboto Condensed"/>
                  <a:ea typeface="Roboto Condensed"/>
                  <a:cs typeface="Roboto Condensed"/>
                  <a:sym typeface="Roboto Condensed"/>
                </a:rPr>
                <a:t>Help applicants with </a:t>
              </a:r>
              <a:r>
                <a:rPr lang="en" sz="1600">
                  <a:latin typeface="Roboto Condensed"/>
                  <a:ea typeface="Roboto Condensed"/>
                  <a:cs typeface="Roboto Condensed"/>
                  <a:sym typeface="Roboto Condensed"/>
                </a:rPr>
                <a:t>paperwork process</a:t>
              </a:r>
              <a:endParaRPr sz="1600"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 Condensed"/>
                <a:buChar char="●"/>
              </a:pPr>
              <a:r>
                <a:rPr lang="en" sz="1600">
                  <a:latin typeface="Roboto Condensed"/>
                  <a:ea typeface="Roboto Condensed"/>
                  <a:cs typeface="Roboto Condensed"/>
                  <a:sym typeface="Roboto Condensed"/>
                </a:rPr>
                <a:t>Write proposals clearly and without constraints </a:t>
              </a:r>
              <a:endParaRPr sz="1600"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 Condensed"/>
                <a:buChar char="●"/>
              </a:pPr>
              <a:r>
                <a:rPr lang="en" sz="1600">
                  <a:latin typeface="Roboto Condensed"/>
                  <a:ea typeface="Roboto Condensed"/>
                  <a:cs typeface="Roboto Condensed"/>
                  <a:sym typeface="Roboto Condensed"/>
                </a:rPr>
                <a:t>Is the deadline fair for all?</a:t>
              </a:r>
              <a:endParaRPr sz="1600"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 Condensed"/>
                <a:buChar char="●"/>
              </a:pPr>
              <a:r>
                <a:rPr lang="en" sz="1600">
                  <a:latin typeface="Roboto Condensed"/>
                  <a:ea typeface="Roboto Condensed"/>
                  <a:cs typeface="Roboto Condensed"/>
                  <a:sym typeface="Roboto Condensed"/>
                </a:rPr>
                <a:t>Randomized selection that meet criteria to remove bias</a:t>
              </a:r>
              <a:endParaRPr sz="110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1233924" y="405821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Inclusivity in review criteria</a:t>
              </a:r>
              <a:endParaRPr sz="43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295" name="Google Shape;295;p29"/>
          <p:cNvGrpSpPr/>
          <p:nvPr/>
        </p:nvGrpSpPr>
        <p:grpSpPr>
          <a:xfrm>
            <a:off x="3328662" y="1225950"/>
            <a:ext cx="2571948" cy="3711155"/>
            <a:chOff x="1046659" y="283725"/>
            <a:chExt cx="2162391" cy="4076400"/>
          </a:xfrm>
        </p:grpSpPr>
        <p:sp>
          <p:nvSpPr>
            <p:cNvPr id="296" name="Google Shape;296;p29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1118218" y="389722"/>
              <a:ext cx="2048100" cy="38430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1046659" y="1099602"/>
              <a:ext cx="2090700" cy="179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02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Roboto Condensed"/>
                <a:buChar char="●"/>
              </a:pPr>
              <a:r>
                <a:rPr lang="en" sz="1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B</a:t>
              </a:r>
              <a:r>
                <a:rPr lang="en" sz="1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road reviewer group</a:t>
              </a:r>
              <a:endPara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3302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 Condensed"/>
                <a:buChar char="●"/>
              </a:pPr>
              <a:r>
                <a:rPr lang="en" sz="1600">
                  <a:latin typeface="Roboto Condensed"/>
                  <a:ea typeface="Roboto Condensed"/>
                  <a:cs typeface="Roboto Condensed"/>
                  <a:sym typeface="Roboto Condensed"/>
                </a:rPr>
                <a:t>Avoid groupthink: private scoring and then collaborate for scores.</a:t>
              </a:r>
              <a:endParaRPr sz="1600">
                <a:highlight>
                  <a:srgbClr val="F47723"/>
                </a:highlight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3302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 Condensed"/>
                <a:buChar char="●"/>
              </a:pPr>
              <a:r>
                <a:rPr lang="en" sz="1600">
                  <a:latin typeface="Roboto Condensed"/>
                  <a:ea typeface="Roboto Condensed"/>
                  <a:cs typeface="Roboto Condensed"/>
                  <a:sym typeface="Roboto Condensed"/>
                </a:rPr>
                <a:t>Overcome cognitive distance</a:t>
              </a:r>
              <a:endParaRPr sz="160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1118260" y="489843"/>
              <a:ext cx="20091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Diversity in reviewers</a:t>
              </a:r>
              <a:endParaRPr sz="43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301" name="Google Shape;301;p29"/>
          <p:cNvGrpSpPr/>
          <p:nvPr/>
        </p:nvGrpSpPr>
        <p:grpSpPr>
          <a:xfrm>
            <a:off x="5798000" y="1225950"/>
            <a:ext cx="2589429" cy="3711155"/>
            <a:chOff x="1031962" y="283725"/>
            <a:chExt cx="2177088" cy="4076400"/>
          </a:xfrm>
        </p:grpSpPr>
        <p:sp>
          <p:nvSpPr>
            <p:cNvPr id="302" name="Google Shape;302;p29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1118224" y="389722"/>
              <a:ext cx="2048100" cy="38259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1031962" y="1472845"/>
              <a:ext cx="2172600" cy="21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02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 Condensed"/>
                <a:buChar char="●"/>
              </a:pPr>
              <a:r>
                <a:rPr lang="en" sz="1600">
                  <a:latin typeface="Roboto Condensed"/>
                  <a:ea typeface="Roboto Condensed"/>
                  <a:cs typeface="Roboto Condensed"/>
                  <a:sym typeface="Roboto Condensed"/>
                </a:rPr>
                <a:t>Monthly leadership meetings</a:t>
              </a:r>
              <a:endParaRPr sz="1600"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3302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Roboto Condensed"/>
                <a:buChar char="●"/>
              </a:pPr>
              <a:r>
                <a:rPr lang="en" sz="1600">
                  <a:latin typeface="Roboto Condensed"/>
                  <a:ea typeface="Roboto Condensed"/>
                  <a:cs typeface="Roboto Condensed"/>
                  <a:sym typeface="Roboto Condensed"/>
                </a:rPr>
                <a:t>Does being remote diminish innovation? </a:t>
              </a:r>
              <a:endParaRPr sz="160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1234775" y="432814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Collaboration with decision-makers</a:t>
              </a:r>
              <a:endParaRPr sz="4300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30"/>
          <p:cNvCxnSpPr/>
          <p:nvPr/>
        </p:nvCxnSpPr>
        <p:spPr>
          <a:xfrm>
            <a:off x="484075" y="1065913"/>
            <a:ext cx="21927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1" name="Google Shape;311;p30"/>
          <p:cNvSpPr txBox="1"/>
          <p:nvPr/>
        </p:nvSpPr>
        <p:spPr>
          <a:xfrm>
            <a:off x="447575" y="259850"/>
            <a:ext cx="6813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FOSTERING INNOVATION IN WPO AND IN NOAA: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Conquering Risk Aversion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12" name="Google Shape;312;p30"/>
          <p:cNvGrpSpPr/>
          <p:nvPr/>
        </p:nvGrpSpPr>
        <p:grpSpPr>
          <a:xfrm>
            <a:off x="247563" y="1170032"/>
            <a:ext cx="4035269" cy="3879102"/>
            <a:chOff x="993087" y="283725"/>
            <a:chExt cx="2215963" cy="4076400"/>
          </a:xfrm>
        </p:grpSpPr>
        <p:sp>
          <p:nvSpPr>
            <p:cNvPr id="313" name="Google Shape;313;p3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1117372" y="405828"/>
              <a:ext cx="2048100" cy="38322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993087" y="1114211"/>
              <a:ext cx="20907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1225915" y="439213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18" name="Google Shape;318;p30"/>
            <p:cNvSpPr/>
            <p:nvPr/>
          </p:nvSpPr>
          <p:spPr>
            <a:xfrm rot="5400000">
              <a:off x="2100871" y="2623393"/>
              <a:ext cx="65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30"/>
          <p:cNvGrpSpPr/>
          <p:nvPr/>
        </p:nvGrpSpPr>
        <p:grpSpPr>
          <a:xfrm>
            <a:off x="4714113" y="1119582"/>
            <a:ext cx="4035269" cy="3879102"/>
            <a:chOff x="993087" y="283725"/>
            <a:chExt cx="2215963" cy="4076400"/>
          </a:xfrm>
        </p:grpSpPr>
        <p:sp>
          <p:nvSpPr>
            <p:cNvPr id="320" name="Google Shape;320;p3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1117372" y="405828"/>
              <a:ext cx="2048100" cy="38322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993087" y="1114211"/>
              <a:ext cx="20907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1225915" y="439213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 rot="5400000">
              <a:off x="2100871" y="2623393"/>
              <a:ext cx="65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6" name="Google Shape;326;p30"/>
          <p:cNvSpPr txBox="1"/>
          <p:nvPr/>
        </p:nvSpPr>
        <p:spPr>
          <a:xfrm>
            <a:off x="5106675" y="1492575"/>
            <a:ext cx="3381900" cy="3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Condensed"/>
              <a:buChar char="●"/>
            </a:pPr>
            <a:r>
              <a:rPr lang="en" sz="1600">
                <a:solidFill>
                  <a:schemeClr val="dk2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Encourage risk and accept failure as opportunities for nurturing innovation</a:t>
            </a:r>
            <a:endParaRPr sz="16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Char char="●"/>
            </a:pPr>
            <a:r>
              <a:rPr lang="en" sz="16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Develop a de-brief culture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Char char="●"/>
            </a:pPr>
            <a:r>
              <a:rPr lang="en" sz="1600" u="sng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Take </a:t>
            </a:r>
            <a:r>
              <a:rPr lang="en" sz="1600" u="sng">
                <a:latin typeface="Roboto Condensed"/>
                <a:ea typeface="Roboto Condensed"/>
                <a:cs typeface="Roboto Condensed"/>
                <a:sym typeface="Roboto Condensed"/>
              </a:rPr>
              <a:t>a leap of faith </a:t>
            </a:r>
            <a:r>
              <a:rPr lang="en" sz="1600" u="sng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fund lower RLs.</a:t>
            </a:r>
            <a:r>
              <a:rPr lang="en" sz="16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No matter what stage it</a:t>
            </a: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’</a:t>
            </a:r>
            <a:r>
              <a:rPr lang="en" sz="16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 at, it will always be a learning process</a:t>
            </a: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sz="16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7" name="Google Shape;327;p30"/>
          <p:cNvSpPr txBox="1"/>
          <p:nvPr/>
        </p:nvSpPr>
        <p:spPr>
          <a:xfrm>
            <a:off x="562300" y="1293225"/>
            <a:ext cx="3512700" cy="3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 Condensed"/>
                <a:ea typeface="Roboto Condensed"/>
                <a:cs typeface="Roboto Condensed"/>
                <a:sym typeface="Roboto Condensed"/>
              </a:rPr>
              <a:t>Cultural change:</a:t>
            </a: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1600" u="sng">
                <a:latin typeface="Roboto Condensed"/>
                <a:ea typeface="Roboto Condensed"/>
                <a:cs typeface="Roboto Condensed"/>
                <a:sym typeface="Roboto Condensed"/>
              </a:rPr>
              <a:t>Expect employees to innovate</a:t>
            </a: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 and </a:t>
            </a:r>
            <a:r>
              <a:rPr lang="en" sz="1600" u="sng">
                <a:latin typeface="Roboto Condensed"/>
                <a:ea typeface="Roboto Condensed"/>
                <a:cs typeface="Roboto Condensed"/>
                <a:sym typeface="Roboto Condensed"/>
              </a:rPr>
              <a:t>embrace failure</a:t>
            </a: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 as a necessary step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Char char="●"/>
            </a:pP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Innate f</a:t>
            </a: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ear of failure because we don’t want to disappoint those who fund our work.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Char char="●"/>
            </a:pPr>
            <a:r>
              <a:rPr lang="en" sz="1600" u="sng">
                <a:latin typeface="Roboto Condensed"/>
                <a:ea typeface="Roboto Condensed"/>
                <a:cs typeface="Roboto Condensed"/>
                <a:sym typeface="Roboto Condensed"/>
              </a:rPr>
              <a:t>There’s value in what you learn</a:t>
            </a:r>
            <a:endParaRPr sz="1600" u="sng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Char char="○"/>
            </a:pP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Keeps people from trying that method or idea again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Char char="○"/>
            </a:pPr>
            <a:r>
              <a:rPr lang="en" sz="1600">
                <a:latin typeface="Roboto Condensed"/>
                <a:ea typeface="Roboto Condensed"/>
                <a:cs typeface="Roboto Condensed"/>
                <a:sym typeface="Roboto Condensed"/>
              </a:rPr>
              <a:t>Teaches people what doesn’t work to discover what will.</a:t>
            </a:r>
            <a:endParaRPr sz="1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3" name="Google Shape;333;p31"/>
          <p:cNvCxnSpPr/>
          <p:nvPr/>
        </p:nvCxnSpPr>
        <p:spPr>
          <a:xfrm>
            <a:off x="484075" y="1065913"/>
            <a:ext cx="21927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4" name="Google Shape;334;p31"/>
          <p:cNvSpPr txBox="1"/>
          <p:nvPr/>
        </p:nvSpPr>
        <p:spPr>
          <a:xfrm>
            <a:off x="319550" y="209150"/>
            <a:ext cx="6813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FOSTERING INNOVATION IN WPO AND IN NOAA: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Ways to Encourage and Accelerate Innovation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5" name="Google Shape;335;p31"/>
          <p:cNvSpPr txBox="1"/>
          <p:nvPr/>
        </p:nvSpPr>
        <p:spPr>
          <a:xfrm>
            <a:off x="427000" y="1322450"/>
            <a:ext cx="8313600" cy="32325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0030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Priorities: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Continue the efforts to create an open source and science environment.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Build a p</a:t>
            </a: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ublic-private-academic partnership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Things to Consider: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Common testbed?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Competitive funding vs. prizes</a:t>
            </a: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36" name="Google Shape;3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564" y="2792513"/>
            <a:ext cx="1739064" cy="10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1351" y="2685887"/>
            <a:ext cx="1216502" cy="1215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3" name="Google Shape;343;p32"/>
          <p:cNvCxnSpPr/>
          <p:nvPr/>
        </p:nvCxnSpPr>
        <p:spPr>
          <a:xfrm>
            <a:off x="484075" y="1065913"/>
            <a:ext cx="21927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32"/>
          <p:cNvSpPr txBox="1"/>
          <p:nvPr/>
        </p:nvSpPr>
        <p:spPr>
          <a:xfrm>
            <a:off x="319550" y="209150"/>
            <a:ext cx="68139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FOSTERING INNOVATION IN WPO AND IN NOAA: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Ways to Encourage and Accelerate Innovation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5" name="Google Shape;345;p32"/>
          <p:cNvSpPr txBox="1"/>
          <p:nvPr/>
        </p:nvSpPr>
        <p:spPr>
          <a:xfrm>
            <a:off x="535800" y="1197050"/>
            <a:ext cx="8075700" cy="34002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0030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Majority of respondents think they still have a long way to go to being innovative. 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to fix this mindset block:</a:t>
            </a:r>
            <a:endParaRPr sz="1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Condensed"/>
              <a:buChar char="●"/>
            </a:pP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Encourage employees to follow the 80/20 rule. </a:t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Condensed"/>
              <a:buChar char="●"/>
            </a:pP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Interdisciplinary</a:t>
            </a: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 individuals &amp; </a:t>
            </a: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experts </a:t>
            </a: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&amp; many generations </a:t>
            </a: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working together</a:t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Condensed"/>
              <a:buChar char="●"/>
            </a:pP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Inspiration for an innovative min</a:t>
            </a: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dset</a:t>
            </a: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Condensed"/>
              <a:buChar char="○"/>
            </a:pP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Think about </a:t>
            </a: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why the default exists in the first place</a:t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Condensed"/>
              <a:buChar char="○"/>
            </a:pP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more you value achievement, the more you dread failure.</a:t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Condensed"/>
              <a:buChar char="○"/>
            </a:pP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“You have to be comfortable with the uncomfortable” -Bill Lapenta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chemeClr val="lt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46" name="Google Shape;3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015" y="1684426"/>
            <a:ext cx="978173" cy="115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/>
          <p:nvPr/>
        </p:nvSpPr>
        <p:spPr>
          <a:xfrm>
            <a:off x="6523388" y="1824725"/>
            <a:ext cx="1734300" cy="2059500"/>
          </a:xfrm>
          <a:prstGeom prst="roundRect">
            <a:avLst>
              <a:gd fmla="val 16667" name="adj"/>
            </a:avLst>
          </a:prstGeom>
          <a:solidFill>
            <a:srgbClr val="EECAA8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3"/>
          <p:cNvSpPr/>
          <p:nvPr/>
        </p:nvSpPr>
        <p:spPr>
          <a:xfrm>
            <a:off x="4458638" y="891150"/>
            <a:ext cx="1878300" cy="1481700"/>
          </a:xfrm>
          <a:prstGeom prst="roundRect">
            <a:avLst>
              <a:gd fmla="val 16667" name="adj"/>
            </a:avLst>
          </a:prstGeom>
          <a:solidFill>
            <a:srgbClr val="FFF7E0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3"/>
          <p:cNvSpPr/>
          <p:nvPr/>
        </p:nvSpPr>
        <p:spPr>
          <a:xfrm>
            <a:off x="1487963" y="1184725"/>
            <a:ext cx="2695500" cy="12219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3"/>
          <p:cNvSpPr/>
          <p:nvPr/>
        </p:nvSpPr>
        <p:spPr>
          <a:xfrm>
            <a:off x="1183438" y="2643850"/>
            <a:ext cx="1950900" cy="2177700"/>
          </a:xfrm>
          <a:prstGeom prst="roundRect">
            <a:avLst>
              <a:gd fmla="val 16667" name="adj"/>
            </a:avLst>
          </a:prstGeom>
          <a:solidFill>
            <a:srgbClr val="FFC377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3"/>
          <p:cNvSpPr/>
          <p:nvPr/>
        </p:nvSpPr>
        <p:spPr>
          <a:xfrm>
            <a:off x="3355863" y="2571750"/>
            <a:ext cx="2837700" cy="2108700"/>
          </a:xfrm>
          <a:prstGeom prst="roundRect">
            <a:avLst>
              <a:gd fmla="val 16667" name="adj"/>
            </a:avLst>
          </a:prstGeom>
          <a:solidFill>
            <a:srgbClr val="FFF0A8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3"/>
          <p:cNvSpPr txBox="1"/>
          <p:nvPr/>
        </p:nvSpPr>
        <p:spPr>
          <a:xfrm>
            <a:off x="1582163" y="1181625"/>
            <a:ext cx="26013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 Condensed"/>
                <a:ea typeface="Roboto Condensed"/>
                <a:cs typeface="Roboto Condensed"/>
                <a:sym typeface="Roboto Condensed"/>
              </a:rPr>
              <a:t>How to select reviewers and incentivize people from different backgrounds to care about our NOFOs?</a:t>
            </a:r>
            <a:endParaRPr sz="17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7" name="Google Shape;357;p33"/>
          <p:cNvSpPr txBox="1"/>
          <p:nvPr/>
        </p:nvSpPr>
        <p:spPr>
          <a:xfrm>
            <a:off x="679625" y="396675"/>
            <a:ext cx="4776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Discussion and Future Research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8" name="Google Shape;358;p33"/>
          <p:cNvSpPr txBox="1"/>
          <p:nvPr/>
        </p:nvSpPr>
        <p:spPr>
          <a:xfrm>
            <a:off x="6522788" y="1824725"/>
            <a:ext cx="16848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Condensed"/>
                <a:ea typeface="Roboto Condensed"/>
                <a:cs typeface="Roboto Condensed"/>
                <a:sym typeface="Roboto Condensed"/>
              </a:rPr>
              <a:t>What is the best way to keep track of trends from the innovation metrics?</a:t>
            </a:r>
            <a:endParaRPr sz="1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 Condensed"/>
                <a:ea typeface="Roboto Condensed"/>
                <a:cs typeface="Roboto Condensed"/>
                <a:sym typeface="Roboto Condensed"/>
              </a:rPr>
              <a:t>A survey assessment every year looking at all the variables? </a:t>
            </a:r>
            <a:endParaRPr sz="15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9" name="Google Shape;359;p33"/>
          <p:cNvSpPr txBox="1"/>
          <p:nvPr/>
        </p:nvSpPr>
        <p:spPr>
          <a:xfrm>
            <a:off x="4381712" y="1016725"/>
            <a:ext cx="20322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 Condensed"/>
                <a:ea typeface="Roboto Condensed"/>
                <a:cs typeface="Roboto Condensed"/>
                <a:sym typeface="Roboto Condensed"/>
              </a:rPr>
              <a:t>How to assist those who have never applied for WPO’s NOFOs?</a:t>
            </a:r>
            <a:endParaRPr sz="17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0" name="Google Shape;360;p33"/>
          <p:cNvSpPr txBox="1"/>
          <p:nvPr/>
        </p:nvSpPr>
        <p:spPr>
          <a:xfrm>
            <a:off x="1291738" y="2877925"/>
            <a:ext cx="17343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 Condensed"/>
                <a:ea typeface="Roboto Condensed"/>
                <a:cs typeface="Roboto Condensed"/>
                <a:sym typeface="Roboto Condensed"/>
              </a:rPr>
              <a:t>How to make people comfortable with failing and ensure them they will not be reprimanded?</a:t>
            </a:r>
            <a:endParaRPr sz="17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3473775" y="2643825"/>
            <a:ext cx="26013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How to get the public sector, private sector, and academia to work with each other and use the benefits that each industry has towards a common goal?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"/>
          <p:cNvSpPr txBox="1"/>
          <p:nvPr/>
        </p:nvSpPr>
        <p:spPr>
          <a:xfrm>
            <a:off x="731225" y="380425"/>
            <a:ext cx="404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CONCLUSION</a:t>
            </a:r>
            <a:endParaRPr b="1"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7" name="Google Shape;367;p34"/>
          <p:cNvSpPr txBox="1"/>
          <p:nvPr/>
        </p:nvSpPr>
        <p:spPr>
          <a:xfrm>
            <a:off x="4538850" y="571600"/>
            <a:ext cx="4651200" cy="13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Innovation is a</a:t>
            </a: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 new idea that provides value towards improving earth prediction systems, and can be anywhere from low-risk to high risk.</a:t>
            </a:r>
            <a:endParaRPr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</a:pP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 WPO, it is important to have innovation metrics to fund innovative proposals and to measure how well WPO is doing at ‘being innovative’.</a:t>
            </a:r>
            <a:endParaRPr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 u="sng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68" name="Google Shape;368;p34"/>
          <p:cNvSpPr txBox="1"/>
          <p:nvPr/>
        </p:nvSpPr>
        <p:spPr>
          <a:xfrm>
            <a:off x="596825" y="1844400"/>
            <a:ext cx="33834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Takeaways from my research:</a:t>
            </a:r>
            <a:endParaRPr b="1" sz="36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9" name="Google Shape;369;p34"/>
          <p:cNvSpPr txBox="1"/>
          <p:nvPr/>
        </p:nvSpPr>
        <p:spPr>
          <a:xfrm>
            <a:off x="4538850" y="2783450"/>
            <a:ext cx="4740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</a:pP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Important Innovation initiatives:</a:t>
            </a:r>
            <a:endParaRPr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○"/>
            </a:pP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More Collaboration among leadership</a:t>
            </a:r>
            <a:endParaRPr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○"/>
            </a:pP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Broader reviewer group to remove bias</a:t>
            </a:r>
            <a:endParaRPr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○"/>
            </a:pP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Develop a de-brief culture</a:t>
            </a:r>
            <a:endParaRPr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○"/>
            </a:pP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Build a public-private-academic partnership</a:t>
            </a:r>
            <a:endParaRPr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5"/>
          <p:cNvPicPr preferRelativeResize="0"/>
          <p:nvPr/>
        </p:nvPicPr>
        <p:blipFill rotWithShape="1">
          <a:blip r:embed="rId3">
            <a:alphaModFix/>
          </a:blip>
          <a:srcRect b="7790" l="160" r="-160" t="1093"/>
          <a:stretch/>
        </p:blipFill>
        <p:spPr>
          <a:xfrm>
            <a:off x="-14325" y="0"/>
            <a:ext cx="9172652" cy="47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5"/>
          <p:cNvSpPr txBox="1"/>
          <p:nvPr/>
        </p:nvSpPr>
        <p:spPr>
          <a:xfrm>
            <a:off x="1616300" y="733588"/>
            <a:ext cx="6078900" cy="3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THANK YOU</a:t>
            </a:r>
            <a:endParaRPr b="1" sz="5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Questions &amp; Suggestions</a:t>
            </a:r>
            <a:endParaRPr b="1" sz="46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76" name="Google Shape;37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8001" y="1680823"/>
            <a:ext cx="2995502" cy="135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/>
          <p:nvPr/>
        </p:nvSpPr>
        <p:spPr>
          <a:xfrm>
            <a:off x="4696650" y="104950"/>
            <a:ext cx="1258500" cy="4605300"/>
          </a:xfrm>
          <a:prstGeom prst="rect">
            <a:avLst/>
          </a:prstGeom>
          <a:solidFill>
            <a:srgbClr val="0099D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7377850" y="-501575"/>
            <a:ext cx="2106600" cy="2106600"/>
          </a:xfrm>
          <a:prstGeom prst="ellipse">
            <a:avLst/>
          </a:prstGeom>
          <a:solidFill>
            <a:srgbClr val="0A4595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-27300" y="4169025"/>
            <a:ext cx="948600" cy="1067100"/>
          </a:xfrm>
          <a:prstGeom prst="rtTriangle">
            <a:avLst/>
          </a:prstGeom>
          <a:solidFill>
            <a:srgbClr val="0085C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 flipH="1" rot="10800000">
            <a:off x="-27300" y="0"/>
            <a:ext cx="1003200" cy="1067100"/>
          </a:xfrm>
          <a:prstGeom prst="rtTriangle">
            <a:avLst/>
          </a:prstGeom>
          <a:solidFill>
            <a:srgbClr val="0085C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947" y="646188"/>
            <a:ext cx="2348001" cy="3522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362075" y="1025950"/>
            <a:ext cx="42405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Char char="●"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Senior at University of Delaware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Char char="●"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Meteorology and Climate Science major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Char char="●"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Interests in forecasting, severe weather, and weather communications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Char char="●"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William M. Lapenta Intern 2023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Char char="○"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Weather Program Office (WPO), NOAA Research (OAR)</a:t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729325" y="550300"/>
            <a:ext cx="15960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About me</a:t>
            </a:r>
            <a:endParaRPr b="1" sz="27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Slides</a:t>
            </a:r>
            <a:endParaRPr/>
          </a:p>
        </p:txBody>
      </p:sp>
      <p:sp>
        <p:nvSpPr>
          <p:cNvPr id="382" name="Google Shape;382;p36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"/>
          <p:cNvSpPr txBox="1"/>
          <p:nvPr/>
        </p:nvSpPr>
        <p:spPr>
          <a:xfrm>
            <a:off x="630000" y="1239075"/>
            <a:ext cx="8514000" cy="3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100">
                <a:solidFill>
                  <a:srgbClr val="000000"/>
                </a:solidFill>
              </a:rPr>
              <a:t>Time to transition</a:t>
            </a:r>
            <a:endParaRPr sz="11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100">
                <a:solidFill>
                  <a:srgbClr val="000000"/>
                </a:solidFill>
              </a:rPr>
              <a:t>Speed to meet milestones with measurable deliverables agreed upon by WPO and P.I.s</a:t>
            </a:r>
            <a:endParaRPr sz="11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100">
                <a:solidFill>
                  <a:srgbClr val="000000"/>
                </a:solidFill>
              </a:rPr>
              <a:t>Will it be new and innovative by the time it gets into operations?</a:t>
            </a:r>
            <a:endParaRPr sz="11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100">
                <a:solidFill>
                  <a:srgbClr val="000000"/>
                </a:solidFill>
              </a:rPr>
              <a:t>Do the users have enough time to be prepared for the innovation?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b="1" lang="en" sz="1100">
                <a:solidFill>
                  <a:srgbClr val="000000"/>
                </a:solidFill>
              </a:rPr>
              <a:t>Cost Benefit</a:t>
            </a:r>
            <a:endParaRPr b="1"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 sz="1100">
                <a:solidFill>
                  <a:srgbClr val="000000"/>
                </a:solidFill>
              </a:rPr>
              <a:t>Is the potential of the innovation worth the cost?</a:t>
            </a:r>
            <a:endParaRPr b="1"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 sz="1100">
                <a:solidFill>
                  <a:srgbClr val="000000"/>
                </a:solidFill>
              </a:rPr>
              <a:t>Eventual profit from new ideas (either saves us money through the system processes or helping the economy by producing more accurate forecasts)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b="1" lang="en" sz="1100">
                <a:solidFill>
                  <a:srgbClr val="000000"/>
                </a:solidFill>
              </a:rPr>
              <a:t>Mission Value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 sz="1100">
                <a:solidFill>
                  <a:srgbClr val="000000"/>
                </a:solidFill>
              </a:rPr>
              <a:t>Contributes to WPO’s mission and is prioritized by both WPO and it’s stakeholders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 sz="1100">
                <a:solidFill>
                  <a:srgbClr val="000000"/>
                </a:solidFill>
              </a:rPr>
              <a:t>The innovation plans to leave big impact on what we know about weather phenomena, forecasts, and communications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b="1" lang="en" sz="1100">
                <a:solidFill>
                  <a:srgbClr val="000000"/>
                </a:solidFill>
              </a:rPr>
              <a:t>Risk metrics</a:t>
            </a:r>
            <a:endParaRPr b="1"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 sz="1100">
                <a:solidFill>
                  <a:srgbClr val="000000"/>
                </a:solidFill>
              </a:rPr>
              <a:t>What is the risk of this project? It should be proven to have potential but not already proven to succeed!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 sz="1100">
                <a:solidFill>
                  <a:srgbClr val="000000"/>
                </a:solidFill>
              </a:rPr>
              <a:t>Highlight the reasons not to support the idea as well as the reasons to support it.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 sz="1100">
                <a:solidFill>
                  <a:srgbClr val="000000"/>
                </a:solidFill>
              </a:rPr>
              <a:t>Where is it on the incremental vs radical scale?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b="1" lang="en" sz="1100">
                <a:solidFill>
                  <a:srgbClr val="000000"/>
                </a:solidFill>
              </a:rPr>
              <a:t>User benefit</a:t>
            </a:r>
            <a:endParaRPr b="1"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 sz="1100">
                <a:solidFill>
                  <a:srgbClr val="000000"/>
                </a:solidFill>
              </a:rPr>
              <a:t>Is the change able to be a </a:t>
            </a:r>
            <a:r>
              <a:rPr lang="en" sz="1100"/>
              <a:t>valuable</a:t>
            </a:r>
            <a:r>
              <a:rPr lang="en" sz="1100">
                <a:solidFill>
                  <a:srgbClr val="000000"/>
                </a:solidFill>
              </a:rPr>
              <a:t> improvement for different groups? 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" sz="1100">
                <a:solidFill>
                  <a:srgbClr val="000000"/>
                </a:solidFill>
              </a:rPr>
              <a:t>Is the change something that other people can learn and use?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388" name="Google Shape;388;p37"/>
          <p:cNvSpPr txBox="1"/>
          <p:nvPr/>
        </p:nvSpPr>
        <p:spPr>
          <a:xfrm>
            <a:off x="674025" y="700275"/>
            <a:ext cx="9885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INNOVATION METRICS FOR WPO: </a:t>
            </a:r>
            <a:r>
              <a:rPr b="1" lang="en" sz="1600">
                <a:latin typeface="Roboto Condensed"/>
                <a:ea typeface="Roboto Condensed"/>
                <a:cs typeface="Roboto Condensed"/>
                <a:sym typeface="Roboto Condensed"/>
              </a:rPr>
              <a:t>NOFO’s, reviewing and selecting awards</a:t>
            </a: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8"/>
          <p:cNvSpPr txBox="1"/>
          <p:nvPr/>
        </p:nvSpPr>
        <p:spPr>
          <a:xfrm>
            <a:off x="321400" y="1332200"/>
            <a:ext cx="8743500" cy="355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Char char="●"/>
            </a:pPr>
            <a:r>
              <a:rPr b="1"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Number of ideas Generated</a:t>
            </a:r>
            <a:endParaRPr b="1" sz="1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Char char="○"/>
            </a:pPr>
            <a:r>
              <a:rPr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more ideas generated (aka the more proposals submitted and the more room for innovative ideas thought of by employees), there’s a better chance that there will be innovations implemented that check all the boxes.</a:t>
            </a:r>
            <a:endParaRPr sz="1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Char char="●"/>
            </a:pPr>
            <a:r>
              <a:rPr b="1"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Number of Ideas Transitioned</a:t>
            </a:r>
            <a:endParaRPr b="1" sz="1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Char char="○"/>
            </a:pPr>
            <a:r>
              <a:rPr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Measuring the ideas transitioned shows how many innovations were developed and worked. </a:t>
            </a:r>
            <a:endParaRPr sz="1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Char char="○"/>
            </a:pPr>
            <a:r>
              <a:rPr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Highlight the ‘success stories’ as well as what we learned from the research that could not be implemented to operations. </a:t>
            </a:r>
            <a:endParaRPr sz="1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Char char="○"/>
            </a:pPr>
            <a:r>
              <a:rPr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Most of the time, a riskier idea does work by the time it gets to operations, and this can help overcome a risk averse culture.</a:t>
            </a:r>
            <a:endParaRPr b="1" sz="1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Char char="●"/>
            </a:pPr>
            <a:r>
              <a:rPr b="1"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Progress Report Metrics for PIs</a:t>
            </a:r>
            <a:endParaRPr b="1" sz="1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Char char="○"/>
            </a:pPr>
            <a:r>
              <a:rPr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has the PI learned? Any trial and errors? What works? What doesn’t work? Did they meet the agreed deliverable at each milestone? What are their plans to re-evaluate the problem?</a:t>
            </a:r>
            <a:endParaRPr sz="1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Char char="●"/>
            </a:pPr>
            <a:r>
              <a:rPr b="1"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Finance measurements</a:t>
            </a:r>
            <a:endParaRPr sz="1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Char char="○"/>
            </a:pPr>
            <a:r>
              <a:rPr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does WPO manages their budget on higher risk proposals?</a:t>
            </a:r>
            <a:endParaRPr sz="1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Char char="●"/>
            </a:pPr>
            <a:r>
              <a:rPr b="1"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Diversity of Awardees</a:t>
            </a:r>
            <a:endParaRPr b="1" sz="1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Char char="○"/>
            </a:pPr>
            <a:r>
              <a:rPr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Intellectual diversity leads to innovation when there’s a common language</a:t>
            </a:r>
            <a:endParaRPr sz="1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Char char="○"/>
            </a:pPr>
            <a:r>
              <a:rPr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Does the research proposal come from a person with unique expertise compared to other applicants? </a:t>
            </a:r>
            <a:endParaRPr sz="1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Char char="○"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 criteria and reviewers can be biased against certain types of investigators who might bring value to WPO</a:t>
            </a:r>
            <a:endParaRPr sz="1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94" name="Google Shape;394;p38"/>
          <p:cNvSpPr txBox="1"/>
          <p:nvPr/>
        </p:nvSpPr>
        <p:spPr>
          <a:xfrm>
            <a:off x="731025" y="683825"/>
            <a:ext cx="8078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INNOVATION METRICS FOR WPO: ORGANIZATIONAL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/>
        </p:nvSpPr>
        <p:spPr>
          <a:xfrm>
            <a:off x="358600" y="1228438"/>
            <a:ext cx="52257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●"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The UFS provides an innovative framework that inspires innovations.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●"/>
            </a:pPr>
            <a:r>
              <a:rPr b="1" lang="en" sz="2400" u="sng">
                <a:latin typeface="Roboto Condensed"/>
                <a:ea typeface="Roboto Condensed"/>
                <a:cs typeface="Roboto Condensed"/>
                <a:sym typeface="Roboto Condensed"/>
              </a:rPr>
              <a:t>What is innovation? How can we measure it? How can we foster it?</a:t>
            </a:r>
            <a:endParaRPr b="1" sz="2400" u="sng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●"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In a world where people are becoming more vulnerable to extreme weather, innovating </a:t>
            </a: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forecasts </a:t>
            </a: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are more important now than ever. 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●"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High risk, high reward ideas welcome</a:t>
            </a: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!</a:t>
            </a:r>
            <a:endParaRPr sz="21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693850" y="539975"/>
            <a:ext cx="8412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Innovation changes the standards of science</a:t>
            </a:r>
            <a:endParaRPr b="1" sz="26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 b="0" l="23400" r="26449" t="0"/>
          <a:stretch/>
        </p:blipFill>
        <p:spPr>
          <a:xfrm>
            <a:off x="5849732" y="1228450"/>
            <a:ext cx="3294269" cy="39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/>
        </p:nvSpPr>
        <p:spPr>
          <a:xfrm>
            <a:off x="768775" y="573700"/>
            <a:ext cx="6006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Objectives for my research</a:t>
            </a:r>
            <a:endParaRPr b="1" sz="26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402375" y="1034675"/>
            <a:ext cx="8642100" cy="3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●"/>
            </a:pPr>
            <a:r>
              <a:rPr b="1" lang="en" sz="2400">
                <a:latin typeface="Roboto Condensed"/>
                <a:ea typeface="Roboto Condensed"/>
                <a:cs typeface="Roboto Condensed"/>
                <a:sym typeface="Roboto Condensed"/>
              </a:rPr>
              <a:t>Develop guidelines for WPO to:</a:t>
            </a:r>
            <a:endParaRPr b="1"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○"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Understand the meaning of innovation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○"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Measure innovation in funding opportunities and within WPO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○"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Foster innovation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●"/>
            </a:pPr>
            <a:r>
              <a:rPr b="1" lang="en" sz="2400">
                <a:latin typeface="Roboto Condensed"/>
                <a:ea typeface="Roboto Condensed"/>
                <a:cs typeface="Roboto Condensed"/>
                <a:sym typeface="Roboto Condensed"/>
              </a:rPr>
              <a:t>Intended outcomes:</a:t>
            </a:r>
            <a:endParaRPr b="1"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○"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A</a:t>
            </a: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ttract and fund innovative proposals in future NOFOs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Char char="○"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Innovations Learning Agenda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/>
        </p:nvSpPr>
        <p:spPr>
          <a:xfrm>
            <a:off x="743750" y="399975"/>
            <a:ext cx="404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Methods</a:t>
            </a:r>
            <a:endParaRPr b="1" sz="24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72" name="Google Shape;172;p21"/>
          <p:cNvGrpSpPr/>
          <p:nvPr/>
        </p:nvGrpSpPr>
        <p:grpSpPr>
          <a:xfrm>
            <a:off x="319525" y="1882119"/>
            <a:ext cx="2717912" cy="2450146"/>
            <a:chOff x="1106902" y="2977840"/>
            <a:chExt cx="1999200" cy="1569600"/>
          </a:xfrm>
        </p:grpSpPr>
        <p:sp>
          <p:nvSpPr>
            <p:cNvPr id="173" name="Google Shape;173;p21"/>
            <p:cNvSpPr/>
            <p:nvPr/>
          </p:nvSpPr>
          <p:spPr>
            <a:xfrm>
              <a:off x="1149886" y="297784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085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1"/>
            <p:cNvSpPr txBox="1"/>
            <p:nvPr/>
          </p:nvSpPr>
          <p:spPr>
            <a:xfrm>
              <a:off x="1207447" y="3104981"/>
              <a:ext cx="18525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Primary Customers (8)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Weather Program Office</a:t>
              </a:r>
              <a:endParaRPr b="1" i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" name="Google Shape;175;p21"/>
            <p:cNvSpPr txBox="1"/>
            <p:nvPr/>
          </p:nvSpPr>
          <p:spPr>
            <a:xfrm>
              <a:off x="1106902" y="3588558"/>
              <a:ext cx="1999200" cy="81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Leadership (2)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Program Managers (6)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6" name="Google Shape;176;p21"/>
          <p:cNvGrpSpPr/>
          <p:nvPr/>
        </p:nvGrpSpPr>
        <p:grpSpPr>
          <a:xfrm>
            <a:off x="2981310" y="1882119"/>
            <a:ext cx="2644515" cy="2450146"/>
            <a:chOff x="3071457" y="2013875"/>
            <a:chExt cx="1993604" cy="1569600"/>
          </a:xfrm>
        </p:grpSpPr>
        <p:sp>
          <p:nvSpPr>
            <p:cNvPr id="177" name="Google Shape;177;p21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153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1"/>
            <p:cNvSpPr txBox="1"/>
            <p:nvPr/>
          </p:nvSpPr>
          <p:spPr>
            <a:xfrm>
              <a:off x="3120460" y="2133225"/>
              <a:ext cx="1944600" cy="459900"/>
            </a:xfrm>
            <a:prstGeom prst="rect">
              <a:avLst/>
            </a:prstGeom>
            <a:solidFill>
              <a:srgbClr val="31538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Primary Stakeholders (3)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3201911" y="2517601"/>
              <a:ext cx="1781700" cy="6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NWS/ STI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CPO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UFS Steering </a:t>
              </a: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Committee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0" name="Google Shape;180;p21"/>
          <p:cNvGrpSpPr/>
          <p:nvPr/>
        </p:nvGrpSpPr>
        <p:grpSpPr>
          <a:xfrm>
            <a:off x="5521777" y="1882044"/>
            <a:ext cx="3117046" cy="2450146"/>
            <a:chOff x="5015938" y="2013875"/>
            <a:chExt cx="3001200" cy="1569600"/>
          </a:xfrm>
        </p:grpSpPr>
        <p:sp>
          <p:nvSpPr>
            <p:cNvPr id="181" name="Google Shape;181;p21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030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1"/>
            <p:cNvSpPr txBox="1"/>
            <p:nvPr/>
          </p:nvSpPr>
          <p:spPr>
            <a:xfrm>
              <a:off x="5307982" y="2128522"/>
              <a:ext cx="2417100" cy="4599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External Community (9)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21"/>
            <p:cNvSpPr txBox="1"/>
            <p:nvPr/>
          </p:nvSpPr>
          <p:spPr>
            <a:xfrm>
              <a:off x="5410541" y="2506984"/>
              <a:ext cx="2417100" cy="6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Academic and Research (6)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Private (3)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4" name="Google Shape;184;p21"/>
          <p:cNvSpPr txBox="1"/>
          <p:nvPr/>
        </p:nvSpPr>
        <p:spPr>
          <a:xfrm>
            <a:off x="499500" y="954075"/>
            <a:ext cx="8473200" cy="7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Conducted a structured interview process with 20 interviewees from WPO and throughout the weather enterprise.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2"/>
          <p:cNvSpPr txBox="1"/>
          <p:nvPr/>
        </p:nvSpPr>
        <p:spPr>
          <a:xfrm>
            <a:off x="366225" y="227800"/>
            <a:ext cx="7238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Defining Innovation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132000" y="849000"/>
            <a:ext cx="8435100" cy="4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Condensed"/>
              <a:buChar char="●"/>
            </a:pPr>
            <a:r>
              <a:rPr b="1"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There are many different definitions of innovation. </a:t>
            </a: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People can interpret it in different ways depending on their goals and apply innovation depending on their specific work.</a:t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Condensed"/>
              <a:buChar char="●"/>
            </a:pP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There are two common types of innovation:</a:t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Condensed"/>
              <a:buChar char="○"/>
            </a:pPr>
            <a:r>
              <a:rPr b="1"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Incremental </a:t>
            </a:r>
            <a:r>
              <a:rPr b="1" lang="en" sz="1800"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r>
              <a:rPr b="1"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nnovation</a:t>
            </a:r>
            <a:endParaRPr b="1"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Condensed"/>
              <a:buChar char="○"/>
            </a:pPr>
            <a:r>
              <a:rPr b="1"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Radical </a:t>
            </a:r>
            <a:r>
              <a:rPr b="1" lang="en" sz="1800"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r>
              <a:rPr b="1"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nnovation</a:t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Condensed"/>
              <a:buChar char="●"/>
            </a:pP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WPO </a:t>
            </a: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leads initiatives across the entire </a:t>
            </a: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innovation spectrum</a:t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Condensed"/>
              <a:buChar char="○"/>
            </a:pP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EPIC is a WPO program created to use open-development to accelerate the innovations-to-operations process.</a:t>
            </a: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Condensed"/>
              <a:buChar char="○"/>
            </a:pP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WPO’s FY2023 Innovations for Community Modeling Competition pushed for more </a:t>
            </a:r>
            <a:r>
              <a:rPr b="1"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high-risk, high-reward ideas.</a:t>
            </a:r>
            <a:endParaRPr b="1"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Condensed"/>
              <a:buChar char="●"/>
            </a:pP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Where on the scale from incremental to radical does innovation belong? </a:t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92" name="Google Shape;192;p22"/>
          <p:cNvCxnSpPr/>
          <p:nvPr/>
        </p:nvCxnSpPr>
        <p:spPr>
          <a:xfrm>
            <a:off x="491225" y="709438"/>
            <a:ext cx="21927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/>
          <p:nvPr/>
        </p:nvSpPr>
        <p:spPr>
          <a:xfrm>
            <a:off x="4660825" y="798250"/>
            <a:ext cx="4572000" cy="4340700"/>
          </a:xfrm>
          <a:prstGeom prst="rect">
            <a:avLst/>
          </a:prstGeom>
          <a:solidFill>
            <a:srgbClr val="FFAB4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"/>
          <p:cNvSpPr/>
          <p:nvPr/>
        </p:nvSpPr>
        <p:spPr>
          <a:xfrm>
            <a:off x="-125975" y="802800"/>
            <a:ext cx="4786800" cy="4340700"/>
          </a:xfrm>
          <a:prstGeom prst="rect">
            <a:avLst/>
          </a:prstGeom>
          <a:solidFill>
            <a:srgbClr val="FFAB4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9" name="Google Shape;199;p23"/>
          <p:cNvCxnSpPr/>
          <p:nvPr/>
        </p:nvCxnSpPr>
        <p:spPr>
          <a:xfrm>
            <a:off x="477575" y="616375"/>
            <a:ext cx="21927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" name="Google Shape;200;p23"/>
          <p:cNvSpPr txBox="1"/>
          <p:nvPr/>
        </p:nvSpPr>
        <p:spPr>
          <a:xfrm>
            <a:off x="359475" y="135850"/>
            <a:ext cx="3722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Does Innovation Mean?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387675" y="830475"/>
            <a:ext cx="36660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-37025" y="858550"/>
            <a:ext cx="4608900" cy="422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oboto Condensed"/>
                <a:ea typeface="Roboto Condensed"/>
                <a:cs typeface="Roboto Condensed"/>
                <a:sym typeface="Roboto Condensed"/>
              </a:rPr>
              <a:t>Main Similarities:</a:t>
            </a:r>
            <a:endParaRPr b="1" sz="1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Condensed"/>
              <a:buChar char="●"/>
            </a:pP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Innovation is a </a:t>
            </a:r>
            <a:r>
              <a:rPr b="1"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new idea</a:t>
            </a: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that </a:t>
            </a:r>
            <a:r>
              <a:rPr b="1"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provides value</a:t>
            </a: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to an existing problem.</a:t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Innovation </a:t>
            </a:r>
            <a:r>
              <a:rPr b="1" lang="en" sz="1800">
                <a:latin typeface="Roboto Condensed"/>
                <a:ea typeface="Roboto Condensed"/>
                <a:cs typeface="Roboto Condensed"/>
                <a:sym typeface="Roboto Condensed"/>
              </a:rPr>
              <a:t>opportunities </a:t>
            </a:r>
            <a:r>
              <a:rPr b="1"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all steps</a:t>
            </a: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and readiness levels of the R</a:t>
            </a: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O2R process</a:t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lang="en" sz="1800">
                <a:latin typeface="Roboto Condensed"/>
                <a:ea typeface="Roboto Condensed"/>
                <a:cs typeface="Roboto Condensed"/>
                <a:sym typeface="Roboto Condensed"/>
              </a:rPr>
              <a:t>WPO’s </a:t>
            </a: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impact of innovations: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○"/>
            </a:pP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i</a:t>
            </a: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mprove earth prediction systems</a:t>
            </a:r>
            <a:endParaRPr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○"/>
            </a:pP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create better methods to </a:t>
            </a: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inform the public about weather</a:t>
            </a:r>
            <a:endParaRPr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○"/>
            </a:pP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</a:t>
            </a: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 better understand the outputs of the </a:t>
            </a: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forecasts</a:t>
            </a:r>
            <a:endParaRPr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</a:pPr>
            <a:r>
              <a:rPr b="1"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Innovation </a:t>
            </a:r>
            <a:r>
              <a:rPr b="1" lang="en" sz="1800">
                <a:latin typeface="Roboto Condensed"/>
                <a:ea typeface="Roboto Condensed"/>
                <a:cs typeface="Roboto Condensed"/>
                <a:sym typeface="Roboto Condensed"/>
              </a:rPr>
              <a:t>and </a:t>
            </a:r>
            <a:r>
              <a:rPr b="1"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risk</a:t>
            </a:r>
            <a:r>
              <a:rPr lang="en" sz="1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go hand and hand</a:t>
            </a:r>
            <a:endParaRPr sz="1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4757875" y="858550"/>
            <a:ext cx="4377900" cy="422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oboto Condensed"/>
                <a:ea typeface="Roboto Condensed"/>
                <a:cs typeface="Roboto Condensed"/>
                <a:sym typeface="Roboto Condensed"/>
              </a:rPr>
              <a:t>Main Differences:</a:t>
            </a:r>
            <a:endParaRPr b="1" sz="1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</a:pP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WPO, should innovative proposals be </a:t>
            </a: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</a:t>
            </a: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brand new, disruptive change or a smaller, incremental change?</a:t>
            </a:r>
            <a:endParaRPr b="1"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</a:pP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</a:t>
            </a: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rogram managers each view innovation in their work differently</a:t>
            </a:r>
            <a:endParaRPr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Innovation value </a:t>
            </a: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changes between different sectors</a:t>
            </a:r>
            <a:r>
              <a:rPr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in the Weather Enterprise</a:t>
            </a:r>
            <a:endParaRPr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9" name="Google Shape;209;p24"/>
          <p:cNvCxnSpPr/>
          <p:nvPr/>
        </p:nvCxnSpPr>
        <p:spPr>
          <a:xfrm>
            <a:off x="657350" y="538788"/>
            <a:ext cx="21927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10" name="Google Shape;210;p24"/>
          <p:cNvGrpSpPr/>
          <p:nvPr/>
        </p:nvGrpSpPr>
        <p:grpSpPr>
          <a:xfrm>
            <a:off x="1610464" y="384848"/>
            <a:ext cx="5706931" cy="4582592"/>
            <a:chOff x="2256567" y="677103"/>
            <a:chExt cx="4036590" cy="3941676"/>
          </a:xfrm>
        </p:grpSpPr>
        <p:sp>
          <p:nvSpPr>
            <p:cNvPr id="211" name="Google Shape;211;p24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FF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4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FF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4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F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4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FF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4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FF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4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FF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Google Shape;217;p24"/>
          <p:cNvSpPr/>
          <p:nvPr/>
        </p:nvSpPr>
        <p:spPr>
          <a:xfrm>
            <a:off x="1997125" y="2491850"/>
            <a:ext cx="2838900" cy="2582700"/>
          </a:xfrm>
          <a:prstGeom prst="ellipse">
            <a:avLst/>
          </a:prstGeom>
          <a:solidFill>
            <a:srgbClr val="D0EFF8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4"/>
          <p:cNvSpPr/>
          <p:nvPr/>
        </p:nvSpPr>
        <p:spPr>
          <a:xfrm>
            <a:off x="2765900" y="459175"/>
            <a:ext cx="2785200" cy="2475600"/>
          </a:xfrm>
          <a:prstGeom prst="ellipse">
            <a:avLst/>
          </a:prstGeom>
          <a:solidFill>
            <a:srgbClr val="91CAE1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4"/>
          <p:cNvSpPr/>
          <p:nvPr/>
        </p:nvSpPr>
        <p:spPr>
          <a:xfrm>
            <a:off x="4659200" y="1734800"/>
            <a:ext cx="3181200" cy="3143100"/>
          </a:xfrm>
          <a:prstGeom prst="ellipse">
            <a:avLst/>
          </a:prstGeom>
          <a:solidFill>
            <a:srgbClr val="0099D8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557750" y="0"/>
            <a:ext cx="7431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Unique Perspectives in the Weather Enterprise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2882150" y="595825"/>
            <a:ext cx="2552700" cy="21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350" u="sng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Government</a:t>
            </a:r>
            <a:endParaRPr b="1" sz="1350" u="sng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sz="650" u="sng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Roboto Condensed"/>
              <a:buChar char="●"/>
            </a:pPr>
            <a:r>
              <a:rPr b="1" lang="en" sz="1350">
                <a:latin typeface="Roboto Condensed"/>
                <a:ea typeface="Roboto Condensed"/>
                <a:cs typeface="Roboto Condensed"/>
                <a:sym typeface="Roboto Condensed"/>
              </a:rPr>
              <a:t>R</a:t>
            </a:r>
            <a:r>
              <a:rPr b="1" lang="en" sz="135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esist</a:t>
            </a:r>
            <a:r>
              <a:rPr b="1" lang="en" sz="1350">
                <a:latin typeface="Roboto Condensed"/>
                <a:ea typeface="Roboto Condensed"/>
                <a:cs typeface="Roboto Condensed"/>
                <a:sym typeface="Roboto Condensed"/>
              </a:rPr>
              <a:t>s </a:t>
            </a:r>
            <a:r>
              <a:rPr b="1" lang="en" sz="135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innovation</a:t>
            </a:r>
            <a:endParaRPr b="1" sz="135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Roboto Condensed"/>
              <a:buChar char="●"/>
            </a:pPr>
            <a:r>
              <a:rPr b="1" lang="en" sz="1350">
                <a:latin typeface="Roboto Condensed"/>
                <a:ea typeface="Roboto Condensed"/>
                <a:cs typeface="Roboto Condensed"/>
                <a:sym typeface="Roboto Condensed"/>
              </a:rPr>
              <a:t>Why? Their mission requires employees to focus on other priorities and they don’t have enough resources to try something new.</a:t>
            </a:r>
            <a:endParaRPr b="1" sz="135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Roboto Condensed"/>
              <a:buChar char="●"/>
            </a:pPr>
            <a:r>
              <a:rPr b="1" lang="en" sz="1350">
                <a:latin typeface="Roboto Condensed"/>
                <a:ea typeface="Roboto Condensed"/>
                <a:cs typeface="Roboto Condensed"/>
                <a:sym typeface="Roboto Condensed"/>
              </a:rPr>
              <a:t>Leads to a risk averse culture</a:t>
            </a:r>
            <a:endParaRPr b="1" sz="135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4836025" y="1898000"/>
            <a:ext cx="2785200" cy="27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 u="sng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Private Sector</a:t>
            </a:r>
            <a:endParaRPr b="1" sz="1350" u="sng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 u="sng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Roboto Condensed"/>
              <a:buChar char="●"/>
            </a:pPr>
            <a:r>
              <a:rPr b="1" lang="en" sz="135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Innovations are all the lifeblood of industry.</a:t>
            </a:r>
            <a:endParaRPr b="1" sz="135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Roboto Condensed"/>
              <a:buChar char="●"/>
            </a:pPr>
            <a:r>
              <a:rPr b="1" lang="en" sz="135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Teams are usually smaller and more agile</a:t>
            </a:r>
            <a:endParaRPr b="1" sz="135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Roboto Condensed"/>
              <a:buChar char="●"/>
            </a:pPr>
            <a:r>
              <a:rPr b="1" lang="en" sz="135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“When you're trying new things, you're gonna fail. If you're not failing, you're not learning. If you're not afraid, you’re not thinking big enough.” (Mark Brooks)</a:t>
            </a:r>
            <a:endParaRPr b="1" sz="135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500">
              <a:solidFill>
                <a:srgbClr val="323B4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2093725" y="2812550"/>
            <a:ext cx="2645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350" u="sng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Academia</a:t>
            </a:r>
            <a:endParaRPr b="1" sz="1350" u="sng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sz="550" u="sng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Roboto Condensed"/>
              <a:buChar char="●"/>
            </a:pPr>
            <a:r>
              <a:rPr b="1" lang="en" sz="135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Research is always a </a:t>
            </a:r>
            <a:endParaRPr b="1" sz="135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new idea and on the innovation spectrum</a:t>
            </a:r>
            <a:endParaRPr b="1" sz="135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Roboto Condensed"/>
              <a:buChar char="●"/>
            </a:pPr>
            <a:r>
              <a:rPr b="1" lang="en" sz="135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Professors train the next generation of scientists</a:t>
            </a:r>
            <a:endParaRPr b="1" sz="135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Roboto Condensed"/>
              <a:buChar char="●"/>
            </a:pPr>
            <a:r>
              <a:rPr b="1" lang="en" sz="1350"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r>
              <a:rPr b="1" lang="en" sz="135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nnovative research can spark</a:t>
            </a:r>
            <a:r>
              <a:rPr b="1" lang="en" sz="1350">
                <a:latin typeface="Roboto Condensed"/>
                <a:ea typeface="Roboto Condensed"/>
                <a:cs typeface="Roboto Condensed"/>
                <a:sym typeface="Roboto Condensed"/>
              </a:rPr>
              <a:t> more questions for</a:t>
            </a:r>
            <a:r>
              <a:rPr b="1" lang="en" sz="135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researchers</a:t>
            </a:r>
            <a:endParaRPr b="1" sz="135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4" name="Google Shape;224;p24"/>
          <p:cNvSpPr/>
          <p:nvPr/>
        </p:nvSpPr>
        <p:spPr>
          <a:xfrm rot="-6832576">
            <a:off x="7326490" y="1391505"/>
            <a:ext cx="526234" cy="610959"/>
          </a:xfrm>
          <a:prstGeom prst="ellipse">
            <a:avLst/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5"/>
          <p:cNvSpPr txBox="1"/>
          <p:nvPr/>
        </p:nvSpPr>
        <p:spPr>
          <a:xfrm>
            <a:off x="499975" y="446075"/>
            <a:ext cx="7979100" cy="26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 innovative research </a:t>
            </a:r>
            <a:r>
              <a:rPr b="1" lang="en" sz="20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</a:t>
            </a:r>
            <a:r>
              <a:rPr b="1" lang="en" sz="2000">
                <a:latin typeface="Roboto Condensed"/>
                <a:ea typeface="Roboto Condensed"/>
                <a:cs typeface="Roboto Condensed"/>
                <a:sym typeface="Roboto Condensed"/>
              </a:rPr>
              <a:t>ject</a:t>
            </a:r>
            <a:r>
              <a:rPr b="1" lang="en" sz="20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lang="en" sz="20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 one that is:</a:t>
            </a:r>
            <a:endParaRPr sz="13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 Condensed"/>
              <a:buChar char="○"/>
            </a:pPr>
            <a:r>
              <a:rPr lang="en" sz="17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new concept, method, or strategy that provides value towards improving earth prediction systems.</a:t>
            </a:r>
            <a:endParaRPr sz="17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 Condensed"/>
              <a:buChar char="○"/>
            </a:pPr>
            <a:r>
              <a:rPr lang="en" sz="17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Important for both the WPO’s priorities and its end users. </a:t>
            </a:r>
            <a:endParaRPr sz="17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 Condensed"/>
              <a:buChar char="○"/>
            </a:pPr>
            <a:r>
              <a:rPr lang="en" sz="17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Not limited to one certain readiness level.</a:t>
            </a:r>
            <a:endParaRPr sz="17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 Condensed"/>
              <a:buChar char="●"/>
            </a:pPr>
            <a:r>
              <a:rPr lang="en" sz="1700">
                <a:latin typeface="Roboto Condensed"/>
                <a:ea typeface="Roboto Condensed"/>
                <a:cs typeface="Roboto Condensed"/>
                <a:sym typeface="Roboto Condensed"/>
              </a:rPr>
              <a:t>WPO recognizes the need for high</a:t>
            </a:r>
            <a:r>
              <a:rPr lang="en" sz="17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-risk, </a:t>
            </a:r>
            <a:r>
              <a:rPr lang="en" sz="1700">
                <a:latin typeface="Roboto Condensed"/>
                <a:ea typeface="Roboto Condensed"/>
                <a:cs typeface="Roboto Condensed"/>
                <a:sym typeface="Roboto Condensed"/>
              </a:rPr>
              <a:t>high</a:t>
            </a:r>
            <a:r>
              <a:rPr lang="en" sz="17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-reward. WPO is the place for trial and error. It can be incremental and taken in steps, but the end goal should be more than just an improvement.</a:t>
            </a:r>
            <a:r>
              <a:rPr lang="en" sz="17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17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375325" y="45650"/>
            <a:ext cx="8228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Meaning of Innovation </a:t>
            </a:r>
            <a:r>
              <a:rPr b="1" lang="en" sz="23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NOAA’s Weather Program Office</a:t>
            </a:r>
            <a:endParaRPr b="1" sz="23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32" name="Google Shape;232;p25"/>
          <p:cNvCxnSpPr/>
          <p:nvPr/>
        </p:nvCxnSpPr>
        <p:spPr>
          <a:xfrm>
            <a:off x="499975" y="537213"/>
            <a:ext cx="21927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25"/>
          <p:cNvSpPr txBox="1"/>
          <p:nvPr/>
        </p:nvSpPr>
        <p:spPr>
          <a:xfrm>
            <a:off x="505125" y="3699950"/>
            <a:ext cx="1724400" cy="9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Low risk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Results, Almost Proven to Succeed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5"/>
          <p:cNvSpPr txBox="1"/>
          <p:nvPr/>
        </p:nvSpPr>
        <p:spPr>
          <a:xfrm>
            <a:off x="5968500" y="3699950"/>
            <a:ext cx="2070000" cy="76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High risk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Unpredictable, Transformative Change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5"/>
          <p:cNvSpPr/>
          <p:nvPr/>
        </p:nvSpPr>
        <p:spPr>
          <a:xfrm>
            <a:off x="833875" y="2715900"/>
            <a:ext cx="7508400" cy="1261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7F720"/>
              </a:gs>
              <a:gs pos="100000">
                <a:srgbClr val="D20000"/>
              </a:gs>
            </a:gsLst>
            <a:lin ang="0" scaled="0"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5"/>
          <p:cNvSpPr txBox="1"/>
          <p:nvPr/>
        </p:nvSpPr>
        <p:spPr>
          <a:xfrm>
            <a:off x="3450625" y="3699950"/>
            <a:ext cx="1724400" cy="9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Medium risk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Uncertainty,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Proven Research, Decent Impact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5"/>
          <p:cNvSpPr/>
          <p:nvPr/>
        </p:nvSpPr>
        <p:spPr>
          <a:xfrm rot="5400000">
            <a:off x="1241475" y="3617450"/>
            <a:ext cx="251700" cy="96000"/>
          </a:xfrm>
          <a:prstGeom prst="homePlate">
            <a:avLst>
              <a:gd fmla="val 50000" name="adj"/>
            </a:avLst>
          </a:prstGeom>
          <a:solidFill>
            <a:srgbClr val="59595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5"/>
          <p:cNvSpPr/>
          <p:nvPr/>
        </p:nvSpPr>
        <p:spPr>
          <a:xfrm rot="5400000">
            <a:off x="2714225" y="3617450"/>
            <a:ext cx="251700" cy="96000"/>
          </a:xfrm>
          <a:prstGeom prst="homePlate">
            <a:avLst>
              <a:gd fmla="val 50000" name="adj"/>
            </a:avLst>
          </a:prstGeom>
          <a:solidFill>
            <a:srgbClr val="59595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5"/>
          <p:cNvSpPr/>
          <p:nvPr/>
        </p:nvSpPr>
        <p:spPr>
          <a:xfrm rot="5400000">
            <a:off x="4177738" y="3617450"/>
            <a:ext cx="251700" cy="96000"/>
          </a:xfrm>
          <a:prstGeom prst="homePlate">
            <a:avLst>
              <a:gd fmla="val 50000" name="adj"/>
            </a:avLst>
          </a:prstGeom>
          <a:solidFill>
            <a:srgbClr val="59595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5"/>
          <p:cNvSpPr/>
          <p:nvPr/>
        </p:nvSpPr>
        <p:spPr>
          <a:xfrm rot="5400000">
            <a:off x="5524763" y="3617450"/>
            <a:ext cx="251700" cy="96000"/>
          </a:xfrm>
          <a:prstGeom prst="homePlate">
            <a:avLst>
              <a:gd fmla="val 50000" name="adj"/>
            </a:avLst>
          </a:prstGeom>
          <a:solidFill>
            <a:srgbClr val="59595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5"/>
          <p:cNvSpPr/>
          <p:nvPr/>
        </p:nvSpPr>
        <p:spPr>
          <a:xfrm rot="5400000">
            <a:off x="6877650" y="3611600"/>
            <a:ext cx="251700" cy="107700"/>
          </a:xfrm>
          <a:prstGeom prst="homePlate">
            <a:avLst>
              <a:gd fmla="val 53622" name="adj"/>
            </a:avLst>
          </a:prstGeom>
          <a:solidFill>
            <a:srgbClr val="59595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