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18"/>
  </p:notesMasterIdLst>
  <p:sldIdLst>
    <p:sldId id="256" r:id="rId2"/>
    <p:sldId id="257" r:id="rId3"/>
    <p:sldId id="287" r:id="rId4"/>
    <p:sldId id="285" r:id="rId5"/>
    <p:sldId id="282" r:id="rId6"/>
    <p:sldId id="284" r:id="rId7"/>
    <p:sldId id="291" r:id="rId8"/>
    <p:sldId id="267" r:id="rId9"/>
    <p:sldId id="268" r:id="rId10"/>
    <p:sldId id="278" r:id="rId11"/>
    <p:sldId id="270" r:id="rId12"/>
    <p:sldId id="271" r:id="rId13"/>
    <p:sldId id="298" r:id="rId14"/>
    <p:sldId id="280" r:id="rId15"/>
    <p:sldId id="279" r:id="rId16"/>
    <p:sldId id="297" r:id="rId17"/>
  </p:sldIdLst>
  <p:sldSz cx="9144000" cy="5143500" type="screen16x9"/>
  <p:notesSz cx="6858000" cy="9144000"/>
  <p:embeddedFontLst>
    <p:embeddedFont>
      <p:font typeface="Lato" panose="020F0502020204030203" pitchFamily="34" charset="0"/>
      <p:regular r:id="rId19"/>
      <p:bold r:id="rId20"/>
      <p:italic r:id="rId21"/>
      <p:boldItalic r:id="rId22"/>
    </p:embeddedFont>
    <p:embeddedFont>
      <p:font typeface="Raleway" pitchFamily="2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231856-27CA-D156-31EF-3B15A46AF33D}" name="Barreto Schuler, Christian W" initials="BSCW" userId="S::cbarretoschuler@albany.edu::92e14023-71b4-404b-a723-5c2d0097860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069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3182" y="141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4428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102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534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812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84514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85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39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1d410c3dd8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21d410c3dd8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0577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9719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335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8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043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5204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1d410c3dd8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1d410c3dd8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3394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 type="title">
  <p:cSld name="TITLE">
    <p:bg>
      <p:bgPr>
        <a:solidFill>
          <a:schemeClr val="lt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3" name="Google Shape;13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" name="Google Shape;18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9" name="Google Shape;29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" name="Google Shape;34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pic>
        <p:nvPicPr>
          <p:cNvPr id="37" name="Google Shape;37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" name="Google Shape;59;p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0" name="Google Shape;60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4" name="Google Shape;64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rgbClr val="2851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" name="Google Shape;73;p1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4" name="Google Shape;74;p1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rgbClr val="F47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rgbClr val="4B85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0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8" name="Google Shape;78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9" name="Google Shape;79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_POINT">
    <p:bg>
      <p:bgPr>
        <a:solidFill>
          <a:schemeClr val="accent3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82" name="Google Shape;82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11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3756601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0" name="Google Shape;12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87875" y="-39449"/>
            <a:ext cx="3221525" cy="1228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161525" y="-40100"/>
            <a:ext cx="9377576" cy="5274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311700" y="105622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6" r:id="rId6"/>
    <p:sldLayoutId id="2147483657" r:id="rId7"/>
    <p:sldLayoutId id="2147483662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7"/>
          <p:cNvSpPr txBox="1">
            <a:spLocks noGrp="1"/>
          </p:cNvSpPr>
          <p:nvPr>
            <p:ph type="title"/>
          </p:nvPr>
        </p:nvSpPr>
        <p:spPr>
          <a:xfrm>
            <a:off x="727650" y="123532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Investigating the Radiative Impact of Saharan Dust Aerosols on Medium Range Forecasts for African Easterly Waves in the Unified Forecast System</a:t>
            </a:r>
            <a:endParaRPr dirty="0"/>
          </a:p>
        </p:txBody>
      </p:sp>
      <p:sp>
        <p:nvSpPr>
          <p:cNvPr id="126" name="Google Shape;126;p17"/>
          <p:cNvSpPr txBox="1">
            <a:spLocks noGrp="1"/>
          </p:cNvSpPr>
          <p:nvPr>
            <p:ph type="body" idx="1"/>
          </p:nvPr>
        </p:nvSpPr>
        <p:spPr>
          <a:xfrm>
            <a:off x="727650" y="2703483"/>
            <a:ext cx="7688700" cy="13266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dirty="0"/>
              <a:t>Christian Barreto-Schuler; Christopher </a:t>
            </a:r>
            <a:r>
              <a:rPr lang="en-US" dirty="0" err="1"/>
              <a:t>Thorncroft</a:t>
            </a:r>
            <a:r>
              <a:rPr lang="en-US" dirty="0"/>
              <a:t>; Sarah Lu; Dustin Grogan; Shih-Wei Wei</a:t>
            </a:r>
            <a:endParaRPr dirty="0"/>
          </a:p>
        </p:txBody>
      </p:sp>
      <p:pic>
        <p:nvPicPr>
          <p:cNvPr id="6" name="Picture 5" descr="A yellow and white logo&#10;&#10;Description automatically generated">
            <a:extLst>
              <a:ext uri="{FF2B5EF4-FFF2-40B4-BE49-F238E27FC236}">
                <a16:creationId xmlns:a16="http://schemas.microsoft.com/office/drawing/2014/main" id="{BB0C10C7-3B1F-F253-1212-205217289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8718" y="4012567"/>
            <a:ext cx="1143000" cy="1066314"/>
          </a:xfrm>
          <a:prstGeom prst="rect">
            <a:avLst/>
          </a:prstGeom>
        </p:spPr>
      </p:pic>
      <p:pic>
        <p:nvPicPr>
          <p:cNvPr id="8" name="Picture 7" descr="A logo of a globe with a gold cogwheel&#10;&#10;Description automatically generated">
            <a:extLst>
              <a:ext uri="{FF2B5EF4-FFF2-40B4-BE49-F238E27FC236}">
                <a16:creationId xmlns:a16="http://schemas.microsoft.com/office/drawing/2014/main" id="{6C90E80D-6B4B-A9B0-E663-8E3F2B629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010" y="4008363"/>
            <a:ext cx="1143000" cy="1143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25B5EA-F161-5B8C-22C7-BC121DD85B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  <p:pic>
        <p:nvPicPr>
          <p:cNvPr id="4" name="Picture 3" descr="A logo with text and symbols&#10;&#10;Description automatically generated">
            <a:extLst>
              <a:ext uri="{FF2B5EF4-FFF2-40B4-BE49-F238E27FC236}">
                <a16:creationId xmlns:a16="http://schemas.microsoft.com/office/drawing/2014/main" id="{9EADF387-4A58-502B-597B-52A3BD7A0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2364" y="4004705"/>
            <a:ext cx="1143000" cy="11503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a storm&#10;&#10;Description automatically generated">
            <a:extLst>
              <a:ext uri="{FF2B5EF4-FFF2-40B4-BE49-F238E27FC236}">
                <a16:creationId xmlns:a16="http://schemas.microsoft.com/office/drawing/2014/main" id="{C294457A-58AD-9DB8-CBA9-D1E89147B1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7364"/>
            <a:ext cx="2286000" cy="2935083"/>
          </a:xfrm>
          <a:prstGeom prst="rect">
            <a:avLst/>
          </a:prstGeom>
        </p:spPr>
      </p:pic>
      <p:pic>
        <p:nvPicPr>
          <p:cNvPr id="5" name="Picture 4" descr="A map of a storm&#10;&#10;Description automatically generated">
            <a:extLst>
              <a:ext uri="{FF2B5EF4-FFF2-40B4-BE49-F238E27FC236}">
                <a16:creationId xmlns:a16="http://schemas.microsoft.com/office/drawing/2014/main" id="{84D45148-7B7A-0FD9-049E-DECF3A43D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6522" y="1736414"/>
            <a:ext cx="2286000" cy="2935083"/>
          </a:xfrm>
          <a:prstGeom prst="rect">
            <a:avLst/>
          </a:prstGeom>
        </p:spPr>
      </p:pic>
      <p:pic>
        <p:nvPicPr>
          <p:cNvPr id="4" name="Picture 3" descr="A map of different colors&#10;&#10;Description automatically generated">
            <a:extLst>
              <a:ext uri="{FF2B5EF4-FFF2-40B4-BE49-F238E27FC236}">
                <a16:creationId xmlns:a16="http://schemas.microsoft.com/office/drawing/2014/main" id="{BEE9FD1D-09D3-C8F9-4F47-7105E01D7F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695" y="1691386"/>
            <a:ext cx="2319771" cy="2978443"/>
          </a:xfrm>
          <a:prstGeom prst="rect">
            <a:avLst/>
          </a:prstGeom>
        </p:spPr>
      </p:pic>
      <p:pic>
        <p:nvPicPr>
          <p:cNvPr id="8" name="Picture 7" descr="A map of the sea&#10;&#10;Description automatically generated">
            <a:extLst>
              <a:ext uri="{FF2B5EF4-FFF2-40B4-BE49-F238E27FC236}">
                <a16:creationId xmlns:a16="http://schemas.microsoft.com/office/drawing/2014/main" id="{78B3DBEE-18DE-6DE0-6A64-53893F390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522" y="1691386"/>
            <a:ext cx="2280804" cy="2978442"/>
          </a:xfrm>
          <a:prstGeom prst="rect">
            <a:avLst/>
          </a:prstGeom>
        </p:spPr>
      </p:pic>
      <p:sp>
        <p:nvSpPr>
          <p:cNvPr id="9" name="Title 5">
            <a:extLst>
              <a:ext uri="{FF2B5EF4-FFF2-40B4-BE49-F238E27FC236}">
                <a16:creationId xmlns:a16="http://schemas.microsoft.com/office/drawing/2014/main" id="{7BA5B0FF-2A81-D81F-04F4-DFD71023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539" y="492322"/>
            <a:ext cx="9485376" cy="535200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3. </a:t>
            </a:r>
            <a:r>
              <a:rPr lang="en-US" sz="3300" u="sng" dirty="0"/>
              <a:t>RESULTS</a:t>
            </a:r>
            <a:r>
              <a:rPr lang="en-US" sz="3300" dirty="0"/>
              <a:t>: </a:t>
            </a:r>
            <a:r>
              <a:rPr lang="en-US" dirty="0"/>
              <a:t>RELATIVE VORTICITY AT 700hPa and OLR</a:t>
            </a:r>
            <a:br>
              <a:rPr lang="en-US" dirty="0"/>
            </a:br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7DD915F-3F75-9F85-5D52-62FE50438D38}"/>
              </a:ext>
            </a:extLst>
          </p:cNvPr>
          <p:cNvSpPr txBox="1">
            <a:spLocks/>
          </p:cNvSpPr>
          <p:nvPr/>
        </p:nvSpPr>
        <p:spPr>
          <a:xfrm>
            <a:off x="1824684" y="1325650"/>
            <a:ext cx="1068935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CTRL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E2E0B4C-E943-244D-7F77-D8CAC1AC5551}"/>
              </a:ext>
            </a:extLst>
          </p:cNvPr>
          <p:cNvSpPr txBox="1">
            <a:spLocks/>
          </p:cNvSpPr>
          <p:nvPr/>
        </p:nvSpPr>
        <p:spPr>
          <a:xfrm>
            <a:off x="6390621" y="1333548"/>
            <a:ext cx="143463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DU_EXP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108B3C-0403-D63A-AB43-A723CAEC81FD}"/>
              </a:ext>
            </a:extLst>
          </p:cNvPr>
          <p:cNvSpPr txBox="1"/>
          <p:nvPr/>
        </p:nvSpPr>
        <p:spPr>
          <a:xfrm>
            <a:off x="832844" y="4671497"/>
            <a:ext cx="29063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err="1">
                <a:solidFill>
                  <a:schemeClr val="accent1"/>
                </a:solidFill>
              </a:rPr>
              <a:t>Hovmoller</a:t>
            </a:r>
            <a:r>
              <a:rPr lang="en-US" sz="800" dirty="0">
                <a:solidFill>
                  <a:schemeClr val="accent1"/>
                </a:solidFill>
              </a:rPr>
              <a:t> Diagram (10°N-20°N) of cyclonic vorticity at 700hPa and Outgoing Longwave Radiation (OLR) for the CTRL experiment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F53F2-9691-5ADD-6539-C76AF2452AA6}"/>
              </a:ext>
            </a:extLst>
          </p:cNvPr>
          <p:cNvSpPr txBox="1"/>
          <p:nvPr/>
        </p:nvSpPr>
        <p:spPr>
          <a:xfrm>
            <a:off x="5654780" y="4671498"/>
            <a:ext cx="290631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 err="1">
                <a:solidFill>
                  <a:schemeClr val="accent1"/>
                </a:solidFill>
              </a:rPr>
              <a:t>Hovmoller</a:t>
            </a:r>
            <a:r>
              <a:rPr lang="en-US" sz="800" dirty="0">
                <a:solidFill>
                  <a:schemeClr val="accent1"/>
                </a:solidFill>
              </a:rPr>
              <a:t> Diagram (10°N-20°N) of cyclonic vorticity at 700hPa and Outgoing Longwave Radiation (OLR) for the DU_EXP experiment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746B21-3D9C-D5DB-3863-881088D5F95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9364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eather&#10;&#10;Description automatically generated">
            <a:extLst>
              <a:ext uri="{FF2B5EF4-FFF2-40B4-BE49-F238E27FC236}">
                <a16:creationId xmlns:a16="http://schemas.microsoft.com/office/drawing/2014/main" id="{2136EE55-4B26-F38E-DA11-64223E393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70" b="9114"/>
          <a:stretch/>
        </p:blipFill>
        <p:spPr>
          <a:xfrm>
            <a:off x="615218" y="1878721"/>
            <a:ext cx="3991589" cy="2763299"/>
          </a:xfrm>
          <a:prstGeom prst="rect">
            <a:avLst/>
          </a:prstGeom>
        </p:spPr>
      </p:pic>
      <p:pic>
        <p:nvPicPr>
          <p:cNvPr id="15" name="Picture 14" descr="A map of a weather forecast&#10;&#10;Description automatically generated">
            <a:extLst>
              <a:ext uri="{FF2B5EF4-FFF2-40B4-BE49-F238E27FC236}">
                <a16:creationId xmlns:a16="http://schemas.microsoft.com/office/drawing/2014/main" id="{74B84FBC-D97B-3C6F-6DF4-C05A58548A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70"/>
          <a:stretch/>
        </p:blipFill>
        <p:spPr>
          <a:xfrm>
            <a:off x="4544713" y="1878721"/>
            <a:ext cx="3991589" cy="3084466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626C3394-DB37-F3AB-E79F-8F6AA69C367C}"/>
              </a:ext>
            </a:extLst>
          </p:cNvPr>
          <p:cNvSpPr txBox="1">
            <a:spLocks/>
          </p:cNvSpPr>
          <p:nvPr/>
        </p:nvSpPr>
        <p:spPr>
          <a:xfrm>
            <a:off x="0" y="553281"/>
            <a:ext cx="9485376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100" dirty="0"/>
              <a:t>3. </a:t>
            </a:r>
            <a:r>
              <a:rPr lang="en-US" sz="3100" u="sng" dirty="0"/>
              <a:t>RESULTS</a:t>
            </a:r>
            <a:r>
              <a:rPr lang="en-US" sz="3100" dirty="0"/>
              <a:t>: </a:t>
            </a:r>
            <a:r>
              <a:rPr lang="en-US" sz="2200" dirty="0"/>
              <a:t>WIND CIRCULATION AND CYCLONIC VORTICITY AT 700hPa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93C4B94-E3AE-D8FB-0262-E369A13BBDF6}"/>
              </a:ext>
            </a:extLst>
          </p:cNvPr>
          <p:cNvSpPr txBox="1">
            <a:spLocks/>
          </p:cNvSpPr>
          <p:nvPr/>
        </p:nvSpPr>
        <p:spPr>
          <a:xfrm>
            <a:off x="2190654" y="1343521"/>
            <a:ext cx="1068935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CTRL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730BEF-7BF6-B991-1B0B-CD603C694653}"/>
              </a:ext>
            </a:extLst>
          </p:cNvPr>
          <p:cNvSpPr txBox="1">
            <a:spLocks/>
          </p:cNvSpPr>
          <p:nvPr/>
        </p:nvSpPr>
        <p:spPr>
          <a:xfrm>
            <a:off x="6195003" y="1343521"/>
            <a:ext cx="143463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DU_EXP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B3862-314F-5438-7109-1EE05AF196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39489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map of a storm&#10;&#10;Description automatically generated">
            <a:extLst>
              <a:ext uri="{FF2B5EF4-FFF2-40B4-BE49-F238E27FC236}">
                <a16:creationId xmlns:a16="http://schemas.microsoft.com/office/drawing/2014/main" id="{144D0B88-A89A-A8C7-3B37-57CB05849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63" y="1885950"/>
            <a:ext cx="1828800" cy="1371600"/>
          </a:xfrm>
          <a:prstGeom prst="rect">
            <a:avLst/>
          </a:prstGeom>
        </p:spPr>
      </p:pic>
      <p:pic>
        <p:nvPicPr>
          <p:cNvPr id="4" name="Picture 3" descr="A map of a weather forecast&#10;&#10;Description automatically generated">
            <a:extLst>
              <a:ext uri="{FF2B5EF4-FFF2-40B4-BE49-F238E27FC236}">
                <a16:creationId xmlns:a16="http://schemas.microsoft.com/office/drawing/2014/main" id="{4C7C9A56-23E5-3A76-3FD0-1E2D4C0B2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1743" y="1885950"/>
            <a:ext cx="1828800" cy="1371600"/>
          </a:xfrm>
          <a:prstGeom prst="rect">
            <a:avLst/>
          </a:prstGeom>
        </p:spPr>
      </p:pic>
      <p:pic>
        <p:nvPicPr>
          <p:cNvPr id="6" name="Picture 5" descr="A graph of a temperature&#10;&#10;Description automatically generated">
            <a:extLst>
              <a:ext uri="{FF2B5EF4-FFF2-40B4-BE49-F238E27FC236}">
                <a16:creationId xmlns:a16="http://schemas.microsoft.com/office/drawing/2014/main" id="{F66A7005-5C0E-04AC-18C6-CCA6E182C9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63" y="1605534"/>
            <a:ext cx="2528454" cy="3508662"/>
          </a:xfrm>
          <a:prstGeom prst="rect">
            <a:avLst/>
          </a:prstGeom>
        </p:spPr>
      </p:pic>
      <p:pic>
        <p:nvPicPr>
          <p:cNvPr id="10" name="Picture 9" descr="A graph of a temperature&#10;&#10;Description automatically generated">
            <a:extLst>
              <a:ext uri="{FF2B5EF4-FFF2-40B4-BE49-F238E27FC236}">
                <a16:creationId xmlns:a16="http://schemas.microsoft.com/office/drawing/2014/main" id="{35FD3626-CE2B-25D3-270C-0226C920651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83"/>
          <a:stretch/>
        </p:blipFill>
        <p:spPr>
          <a:xfrm>
            <a:off x="4343396" y="1605534"/>
            <a:ext cx="2417620" cy="3508662"/>
          </a:xfrm>
          <a:prstGeom prst="rect">
            <a:avLst/>
          </a:prstGeom>
        </p:spPr>
      </p:pic>
      <p:sp>
        <p:nvSpPr>
          <p:cNvPr id="3" name="Title 5">
            <a:extLst>
              <a:ext uri="{FF2B5EF4-FFF2-40B4-BE49-F238E27FC236}">
                <a16:creationId xmlns:a16="http://schemas.microsoft.com/office/drawing/2014/main" id="{E200496A-7DD1-6C54-722E-FF555CF48B20}"/>
              </a:ext>
            </a:extLst>
          </p:cNvPr>
          <p:cNvSpPr txBox="1">
            <a:spLocks/>
          </p:cNvSpPr>
          <p:nvPr/>
        </p:nvSpPr>
        <p:spPr>
          <a:xfrm>
            <a:off x="-82540" y="553282"/>
            <a:ext cx="9580107" cy="67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100" dirty="0"/>
              <a:t>3. </a:t>
            </a:r>
            <a:r>
              <a:rPr lang="en-US" sz="3100" u="sng" dirty="0"/>
              <a:t>RESULTS</a:t>
            </a:r>
            <a:r>
              <a:rPr lang="en-US" sz="3100" dirty="0"/>
              <a:t>: </a:t>
            </a:r>
            <a:r>
              <a:rPr lang="en-US" sz="2400" dirty="0"/>
              <a:t>VERTICAL PROFILE OF TEMPERATURE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C15CEFB-019C-0691-AE2D-4C612E60682F}"/>
              </a:ext>
            </a:extLst>
          </p:cNvPr>
          <p:cNvSpPr txBox="1">
            <a:spLocks/>
          </p:cNvSpPr>
          <p:nvPr/>
        </p:nvSpPr>
        <p:spPr>
          <a:xfrm>
            <a:off x="2452258" y="1478142"/>
            <a:ext cx="4326139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>
                <a:solidFill>
                  <a:schemeClr val="accent1"/>
                </a:solidFill>
              </a:rPr>
              <a:t>CTRL in </a:t>
            </a:r>
            <a:r>
              <a:rPr lang="en-US" sz="1800" dirty="0">
                <a:solidFill>
                  <a:schemeClr val="bg2"/>
                </a:solidFill>
              </a:rPr>
              <a:t>Black</a:t>
            </a:r>
            <a:r>
              <a:rPr lang="en-US" sz="1800" dirty="0">
                <a:solidFill>
                  <a:schemeClr val="accent1"/>
                </a:solidFill>
              </a:rPr>
              <a:t>   and   DU_EXP in </a:t>
            </a:r>
            <a:r>
              <a:rPr lang="en-US" sz="1800" dirty="0">
                <a:solidFill>
                  <a:srgbClr val="FF0000"/>
                </a:solidFill>
              </a:rPr>
              <a:t>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3D47CB-DF0F-2134-1CBE-1F7828150EB5}"/>
              </a:ext>
            </a:extLst>
          </p:cNvPr>
          <p:cNvSpPr txBox="1"/>
          <p:nvPr/>
        </p:nvSpPr>
        <p:spPr>
          <a:xfrm>
            <a:off x="297872" y="3359865"/>
            <a:ext cx="1468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solidFill>
                  <a:schemeClr val="accent1"/>
                </a:solidFill>
              </a:rPr>
              <a:t>Average over 13°N-20°N and 15°W-0° for July 25</a:t>
            </a:r>
            <a:r>
              <a:rPr lang="en-US" sz="900" i="1" baseline="30000" dirty="0">
                <a:solidFill>
                  <a:schemeClr val="accent1"/>
                </a:solidFill>
              </a:rPr>
              <a:t>th</a:t>
            </a:r>
            <a:r>
              <a:rPr lang="en-US" sz="900" i="1" dirty="0">
                <a:solidFill>
                  <a:schemeClr val="accent1"/>
                </a:solidFill>
              </a:rPr>
              <a:t> 15Z,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8F3FA6-0037-4A8A-3885-CC78A1D0FA6F}"/>
              </a:ext>
            </a:extLst>
          </p:cNvPr>
          <p:cNvSpPr txBox="1"/>
          <p:nvPr/>
        </p:nvSpPr>
        <p:spPr>
          <a:xfrm>
            <a:off x="6975763" y="3359865"/>
            <a:ext cx="14685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1" dirty="0">
                <a:solidFill>
                  <a:schemeClr val="accent1"/>
                </a:solidFill>
              </a:rPr>
              <a:t>Average over 11°N-18°N and 30°W-10°W for July 27</a:t>
            </a:r>
            <a:r>
              <a:rPr lang="en-US" sz="900" i="1" baseline="30000" dirty="0">
                <a:solidFill>
                  <a:schemeClr val="accent1"/>
                </a:solidFill>
              </a:rPr>
              <a:t>th</a:t>
            </a:r>
            <a:r>
              <a:rPr lang="en-US" sz="900" i="1" dirty="0">
                <a:solidFill>
                  <a:schemeClr val="accent1"/>
                </a:solidFill>
              </a:rPr>
              <a:t> 15Z,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AE32A2-E0A6-23B8-F935-3A85E18BE632}"/>
              </a:ext>
            </a:extLst>
          </p:cNvPr>
          <p:cNvSpPr/>
          <p:nvPr/>
        </p:nvSpPr>
        <p:spPr>
          <a:xfrm>
            <a:off x="1147763" y="2352675"/>
            <a:ext cx="392910" cy="24526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3CCB2C-6C7A-7DB0-1188-3A9F4D1F1F7E}"/>
              </a:ext>
            </a:extLst>
          </p:cNvPr>
          <p:cNvSpPr/>
          <p:nvPr/>
        </p:nvSpPr>
        <p:spPr>
          <a:xfrm>
            <a:off x="7202630" y="2427686"/>
            <a:ext cx="600726" cy="245269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FB22B-1513-8311-07C6-884BB6FAA19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056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1814A9D0-CFB0-9D54-A581-6A0795B6DB62}"/>
              </a:ext>
            </a:extLst>
          </p:cNvPr>
          <p:cNvSpPr txBox="1">
            <a:spLocks/>
          </p:cNvSpPr>
          <p:nvPr/>
        </p:nvSpPr>
        <p:spPr>
          <a:xfrm>
            <a:off x="-1425" y="533982"/>
            <a:ext cx="9485376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6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3100" dirty="0"/>
              <a:t>3. </a:t>
            </a:r>
            <a:r>
              <a:rPr lang="en-US" sz="3100" u="sng" dirty="0"/>
              <a:t>RESULTS</a:t>
            </a:r>
            <a:r>
              <a:rPr lang="en-US" sz="3100" dirty="0"/>
              <a:t>: </a:t>
            </a:r>
            <a:r>
              <a:rPr lang="en-US" sz="2000" dirty="0"/>
              <a:t>MERIDIONAL DIFFERENCE OF TEMPERATURE (1000-850hPa) and WIND DIFFERENCES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F85015-2F55-1706-2AD2-166FAFF40CDB}"/>
              </a:ext>
            </a:extLst>
          </p:cNvPr>
          <p:cNvSpPr txBox="1">
            <a:spLocks/>
          </p:cNvSpPr>
          <p:nvPr/>
        </p:nvSpPr>
        <p:spPr>
          <a:xfrm>
            <a:off x="-374102" y="1519038"/>
            <a:ext cx="3071929" cy="1175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algn="ctr"/>
            <a:r>
              <a:rPr lang="en-US" sz="1300" dirty="0"/>
              <a:t>CTRL</a:t>
            </a:r>
          </a:p>
          <a:p>
            <a:pPr algn="ctr"/>
            <a:r>
              <a:rPr lang="en-US" sz="1200" b="0" dirty="0" err="1">
                <a:solidFill>
                  <a:schemeClr val="accent1"/>
                </a:solidFill>
              </a:rPr>
              <a:t>TMPave</a:t>
            </a:r>
            <a:r>
              <a:rPr lang="en-US" sz="1200" b="0" dirty="0">
                <a:solidFill>
                  <a:schemeClr val="accent1"/>
                </a:solidFill>
              </a:rPr>
              <a:t>(1000-850hPa)</a:t>
            </a:r>
          </a:p>
        </p:txBody>
      </p:sp>
      <p:pic>
        <p:nvPicPr>
          <p:cNvPr id="6" name="Picture 5" descr="A map of the united states&#10;&#10;Description automatically generated">
            <a:extLst>
              <a:ext uri="{FF2B5EF4-FFF2-40B4-BE49-F238E27FC236}">
                <a16:creationId xmlns:a16="http://schemas.microsoft.com/office/drawing/2014/main" id="{54770E93-1DAA-DE76-7323-F469F7F2B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4" t="12458" r="6946"/>
          <a:stretch/>
        </p:blipFill>
        <p:spPr>
          <a:xfrm>
            <a:off x="18863" y="2089688"/>
            <a:ext cx="2286000" cy="2000528"/>
          </a:xfrm>
          <a:prstGeom prst="rect">
            <a:avLst/>
          </a:prstGeom>
        </p:spPr>
      </p:pic>
      <p:pic>
        <p:nvPicPr>
          <p:cNvPr id="7" name="Picture 6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0B58EC54-A57C-86FA-8BD8-51D5690CE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510" y="1781499"/>
            <a:ext cx="3017520" cy="21763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23063AC-6A18-4E34-F0A6-7A7E73D1F0AF}"/>
              </a:ext>
            </a:extLst>
          </p:cNvPr>
          <p:cNvSpPr txBox="1">
            <a:spLocks/>
          </p:cNvSpPr>
          <p:nvPr/>
        </p:nvSpPr>
        <p:spPr>
          <a:xfrm>
            <a:off x="2603255" y="1525419"/>
            <a:ext cx="3402361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300" dirty="0">
                <a:solidFill>
                  <a:schemeClr val="accent1"/>
                </a:solidFill>
              </a:rPr>
              <a:t>CTRL in </a:t>
            </a:r>
            <a:r>
              <a:rPr lang="en-US" sz="1300" dirty="0">
                <a:solidFill>
                  <a:schemeClr val="bg2"/>
                </a:solidFill>
              </a:rPr>
              <a:t>Black</a:t>
            </a:r>
            <a:r>
              <a:rPr lang="en-US" sz="1300" dirty="0">
                <a:solidFill>
                  <a:schemeClr val="accent1"/>
                </a:solidFill>
              </a:rPr>
              <a:t> and DU_EXP in </a:t>
            </a:r>
            <a:r>
              <a:rPr lang="en-US" sz="1300" dirty="0">
                <a:solidFill>
                  <a:srgbClr val="FF0000"/>
                </a:solidFill>
              </a:rPr>
              <a:t>Red</a:t>
            </a:r>
          </a:p>
        </p:txBody>
      </p:sp>
      <p:pic>
        <p:nvPicPr>
          <p:cNvPr id="9" name="Picture 8" descr="A map of the weather&#10;&#10;Description automatically generated">
            <a:extLst>
              <a:ext uri="{FF2B5EF4-FFF2-40B4-BE49-F238E27FC236}">
                <a16:creationId xmlns:a16="http://schemas.microsoft.com/office/drawing/2014/main" id="{56640D49-A182-F9BD-93EE-94A263B3CE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55" t="11807"/>
          <a:stretch/>
        </p:blipFill>
        <p:spPr>
          <a:xfrm>
            <a:off x="5836357" y="1473259"/>
            <a:ext cx="3066806" cy="168193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233140B-543C-369A-7879-6EA90EFA7504}"/>
              </a:ext>
            </a:extLst>
          </p:cNvPr>
          <p:cNvSpPr txBox="1">
            <a:spLocks/>
          </p:cNvSpPr>
          <p:nvPr/>
        </p:nvSpPr>
        <p:spPr>
          <a:xfrm>
            <a:off x="6005616" y="1213989"/>
            <a:ext cx="3449321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900" dirty="0"/>
              <a:t>ZONAL WIND DIFF. AT 700hPa (DU_EXP  - CTRL)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FBD217D-37AB-9277-0898-D7C5C60FD3DD}"/>
              </a:ext>
            </a:extLst>
          </p:cNvPr>
          <p:cNvSpPr txBox="1">
            <a:spLocks/>
          </p:cNvSpPr>
          <p:nvPr/>
        </p:nvSpPr>
        <p:spPr>
          <a:xfrm>
            <a:off x="5876997" y="3172361"/>
            <a:ext cx="3502816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900" dirty="0"/>
              <a:t>MERIDIONAL WIND DIFF. AT 700hPa (DU_EXP  - CTRL)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20B64D5-B511-91BB-6590-587062AFFAF9}"/>
              </a:ext>
            </a:extLst>
          </p:cNvPr>
          <p:cNvCxnSpPr/>
          <p:nvPr/>
        </p:nvCxnSpPr>
        <p:spPr>
          <a:xfrm>
            <a:off x="161925" y="2306955"/>
            <a:ext cx="2032635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68B324F-EC2F-6CB9-6B10-9EBC9E04B46E}"/>
              </a:ext>
            </a:extLst>
          </p:cNvPr>
          <p:cNvCxnSpPr/>
          <p:nvPr/>
        </p:nvCxnSpPr>
        <p:spPr>
          <a:xfrm>
            <a:off x="160020" y="2651760"/>
            <a:ext cx="2032635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5077EC1-3223-23D9-A371-1657006F806B}"/>
              </a:ext>
            </a:extLst>
          </p:cNvPr>
          <p:cNvCxnSpPr/>
          <p:nvPr/>
        </p:nvCxnSpPr>
        <p:spPr>
          <a:xfrm>
            <a:off x="169545" y="3000375"/>
            <a:ext cx="2032635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685FB7A-B22D-5D1B-DD05-4DDD41571882}"/>
              </a:ext>
            </a:extLst>
          </p:cNvPr>
          <p:cNvCxnSpPr/>
          <p:nvPr/>
        </p:nvCxnSpPr>
        <p:spPr>
          <a:xfrm>
            <a:off x="158115" y="3345180"/>
            <a:ext cx="2032635" cy="0"/>
          </a:xfrm>
          <a:prstGeom prst="line">
            <a:avLst/>
          </a:prstGeom>
          <a:ln w="95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map of wind and weather&#10;&#10;Description automatically generated">
            <a:extLst>
              <a:ext uri="{FF2B5EF4-FFF2-40B4-BE49-F238E27FC236}">
                <a16:creationId xmlns:a16="http://schemas.microsoft.com/office/drawing/2014/main" id="{8DA4053C-F347-C209-1256-EF1AD4D44F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14"/>
          <a:stretch/>
        </p:blipFill>
        <p:spPr>
          <a:xfrm>
            <a:off x="5836357" y="3415845"/>
            <a:ext cx="3063240" cy="168193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31D5BC1-3660-57BD-1C7F-9E96EB0DD964}"/>
              </a:ext>
            </a:extLst>
          </p:cNvPr>
          <p:cNvSpPr txBox="1"/>
          <p:nvPr/>
        </p:nvSpPr>
        <p:spPr>
          <a:xfrm>
            <a:off x="38469" y="3957874"/>
            <a:ext cx="22467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solidFill>
                  <a:schemeClr val="accent1"/>
                </a:solidFill>
              </a:rPr>
              <a:t>Spatial distribution of the Temperature (°C) in the lower troposphere (average from 1000-850hPa) over tropical northwestern African region.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87DFF4-D9D0-05E7-5A9C-6D1DE01926B3}"/>
              </a:ext>
            </a:extLst>
          </p:cNvPr>
          <p:cNvSpPr txBox="1"/>
          <p:nvPr/>
        </p:nvSpPr>
        <p:spPr>
          <a:xfrm>
            <a:off x="2719822" y="3957874"/>
            <a:ext cx="251602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solidFill>
                  <a:schemeClr val="accent1"/>
                </a:solidFill>
              </a:rPr>
              <a:t>Temporal evolution of the meridional temperature gradient (difference between the north and south section) for the CTRL and DU_EXP experiments.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65C17C-C5B3-20D2-D6F0-DD8CAFB232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078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FB3716-1583-B79F-7E88-B3680056DE64}"/>
              </a:ext>
            </a:extLst>
          </p:cNvPr>
          <p:cNvSpPr txBox="1">
            <a:spLocks/>
          </p:cNvSpPr>
          <p:nvPr/>
        </p:nvSpPr>
        <p:spPr>
          <a:xfrm>
            <a:off x="152400" y="538042"/>
            <a:ext cx="9485376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4. </a:t>
            </a:r>
            <a:r>
              <a:rPr lang="en-US" u="sng" dirty="0"/>
              <a:t>PRELIMINARY RESULTS AND FUTURE WORK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EED475-ABCE-DDF6-6479-07C1A4D8CA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A4DB797-57E8-4DA0-8B6D-66A6BB8D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" y="1255914"/>
            <a:ext cx="8413531" cy="3253023"/>
          </a:xfrm>
        </p:spPr>
        <p:txBody>
          <a:bodyPr>
            <a:normAutofit/>
          </a:bodyPr>
          <a:lstStyle/>
          <a:p>
            <a:r>
              <a:rPr lang="en-US" dirty="0"/>
              <a:t>Idealized UFS experiments were conducted. The dusty experiment exhibit the following features:</a:t>
            </a:r>
          </a:p>
          <a:p>
            <a:pPr lvl="1"/>
            <a:r>
              <a:rPr lang="en-US" sz="1300" dirty="0"/>
              <a:t>The wave structure looks “more defined” in the dusty experiment (DU_EXP), especially once the AEW is over the ocean.</a:t>
            </a:r>
          </a:p>
          <a:p>
            <a:pPr lvl="1"/>
            <a:r>
              <a:rPr lang="en-US" sz="1300" dirty="0"/>
              <a:t>More cyclonic vorticity along the AEW identified initially on July 24</a:t>
            </a:r>
            <a:r>
              <a:rPr lang="en-US" sz="1300" baseline="30000" dirty="0"/>
              <a:t>th</a:t>
            </a:r>
            <a:r>
              <a:rPr lang="en-US" sz="1300" dirty="0"/>
              <a:t>. However, it is not necessary the case for the wave initialized on July 26</a:t>
            </a:r>
            <a:r>
              <a:rPr lang="en-US" sz="1300" baseline="30000" dirty="0"/>
              <a:t>th</a:t>
            </a:r>
            <a:r>
              <a:rPr lang="en-US" sz="1300" dirty="0"/>
              <a:t>. </a:t>
            </a:r>
          </a:p>
          <a:p>
            <a:pPr lvl="1"/>
            <a:r>
              <a:rPr lang="en-US" sz="1300" dirty="0"/>
              <a:t>Generated less meridional temperature gradient in the lower troposphere, which led to less westward wind and a more meandering circulation. </a:t>
            </a:r>
          </a:p>
          <a:p>
            <a:pPr lvl="1"/>
            <a:r>
              <a:rPr lang="en-US" sz="1300" dirty="0"/>
              <a:t>Colder (warmer) temperatures are seen at the levels of 1000-850 </a:t>
            </a:r>
            <a:r>
              <a:rPr lang="en-US" sz="1300" dirty="0" err="1"/>
              <a:t>hPa</a:t>
            </a:r>
            <a:r>
              <a:rPr lang="en-US" sz="1300" dirty="0"/>
              <a:t> (850-550hPa). Once the wave is over the Atlantic ocean, there is no significant temperature differences in the lower troposphere.</a:t>
            </a:r>
          </a:p>
          <a:p>
            <a:pPr marL="146050" indent="0">
              <a:buNone/>
            </a:pPr>
            <a:endParaRPr lang="en-US" dirty="0"/>
          </a:p>
          <a:p>
            <a:r>
              <a:rPr lang="en-US" dirty="0"/>
              <a:t>More realistic UFS simulations will be conducted in the future. </a:t>
            </a:r>
          </a:p>
        </p:txBody>
      </p:sp>
    </p:spTree>
    <p:extLst>
      <p:ext uri="{BB962C8B-B14F-4D97-AF65-F5344CB8AC3E}">
        <p14:creationId xmlns:p14="http://schemas.microsoft.com/office/powerpoint/2010/main" val="1134073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>
            <a:extLst>
              <a:ext uri="{FF2B5EF4-FFF2-40B4-BE49-F238E27FC236}">
                <a16:creationId xmlns:a16="http://schemas.microsoft.com/office/drawing/2014/main" id="{2CFFDE58-FB77-A673-A680-16AED3DF8320}"/>
              </a:ext>
            </a:extLst>
          </p:cNvPr>
          <p:cNvSpPr txBox="1">
            <a:spLocks/>
          </p:cNvSpPr>
          <p:nvPr/>
        </p:nvSpPr>
        <p:spPr>
          <a:xfrm>
            <a:off x="152400" y="538042"/>
            <a:ext cx="9485376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5. </a:t>
            </a:r>
            <a:r>
              <a:rPr lang="en-US" u="sng" dirty="0"/>
              <a:t>UFS FEEDBACK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771625-29E9-B645-E2ED-C2440C0181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1B5564-9C5F-5E75-1B6B-6259863D973B}"/>
              </a:ext>
            </a:extLst>
          </p:cNvPr>
          <p:cNvSpPr txBox="1">
            <a:spLocks/>
          </p:cNvSpPr>
          <p:nvPr/>
        </p:nvSpPr>
        <p:spPr>
          <a:xfrm>
            <a:off x="0" y="1366884"/>
            <a:ext cx="8413531" cy="3280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algn="just"/>
            <a:r>
              <a:rPr lang="en-US" dirty="0"/>
              <a:t>CODEFEST is a very effective way to spin-up. The EPIC team helped to solve technical issues via zoom virtual room.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Users Guide provides detailed information covering many specific aspects.  However, the Quick Start section can be further improved.  Tutorials are needed for compiling/working in the cloud (AWS). </a:t>
            </a:r>
          </a:p>
          <a:p>
            <a:pPr marL="146050" indent="0" algn="just">
              <a:buNone/>
            </a:pPr>
            <a:endParaRPr lang="en-US" dirty="0"/>
          </a:p>
          <a:p>
            <a:r>
              <a:rPr lang="en-US" dirty="0"/>
              <a:t>Some python and bash scripts could be improved or updated.</a:t>
            </a:r>
          </a:p>
          <a:p>
            <a:endParaRPr lang="en-US" dirty="0"/>
          </a:p>
          <a:p>
            <a:r>
              <a:rPr lang="en-US" dirty="0"/>
              <a:t>It would be helpful to provide the guidance on how to speed up the run in the Frequently Asked Questions (FAQ) section. For instance, by changing the LAYOUT_X and LAYOUT_Y numbers.</a:t>
            </a:r>
          </a:p>
          <a:p>
            <a:endParaRPr lang="en-US" dirty="0"/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00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C841-0859-C987-CF6A-0488D31E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570" y="2497210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E7759-7FF9-436C-15F1-9604A152132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38802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OUTLINE</a:t>
            </a:r>
            <a:endParaRPr dirty="0"/>
          </a:p>
        </p:txBody>
      </p:sp>
      <p:sp>
        <p:nvSpPr>
          <p:cNvPr id="132" name="Google Shape;132;p18"/>
          <p:cNvSpPr txBox="1">
            <a:spLocks noGrp="1"/>
          </p:cNvSpPr>
          <p:nvPr>
            <p:ph type="body" idx="1"/>
          </p:nvPr>
        </p:nvSpPr>
        <p:spPr>
          <a:xfrm>
            <a:off x="729324" y="2078875"/>
            <a:ext cx="4081435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1</a:t>
            </a:r>
            <a:r>
              <a:rPr lang="en-US" dirty="0"/>
              <a:t> BACKGROUND AND MOTIVATION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2</a:t>
            </a:r>
            <a:r>
              <a:rPr lang="en-US" dirty="0"/>
              <a:t> UFS EXPERIENCE and EXPERIMENTAL  DESIGN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3</a:t>
            </a:r>
            <a:r>
              <a:rPr lang="en-US" dirty="0"/>
              <a:t> RESULTS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4</a:t>
            </a:r>
            <a:r>
              <a:rPr lang="en-US" dirty="0"/>
              <a:t> DISCUSSION AND FUTURE WORK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1" dirty="0"/>
              <a:t>5</a:t>
            </a:r>
            <a:r>
              <a:rPr lang="en-US" dirty="0"/>
              <a:t> UFS FEEDBACK</a:t>
            </a:r>
            <a:endParaRPr dirty="0"/>
          </a:p>
        </p:txBody>
      </p:sp>
      <p:sp>
        <p:nvSpPr>
          <p:cNvPr id="133" name="Google Shape;133;p18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BF3117-CFA8-20D4-0660-295FCD5665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0" y="548306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1. </a:t>
            </a:r>
            <a:r>
              <a:rPr lang="en-US" sz="3000" u="sng" dirty="0"/>
              <a:t>BACKGROUND AND MOTIVATION</a:t>
            </a:r>
            <a:endParaRPr sz="3000" u="sng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4BAB489-2D92-3053-74C0-CE2B64B331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743" y="1354965"/>
            <a:ext cx="3480817" cy="1069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1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African Easterly Waves (AEWs) </a:t>
            </a:r>
            <a:r>
              <a:rPr lang="en-US" sz="1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synoptic-scale disturbances that form over sub-Saharan Africa during the West African Monsoon season and are the primary precursor for Atlantic tropical cyclones (Russel et al, 2017). 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D34E84B5-4338-EBF2-8896-E09481134317}"/>
              </a:ext>
            </a:extLst>
          </p:cNvPr>
          <p:cNvSpPr txBox="1">
            <a:spLocks/>
          </p:cNvSpPr>
          <p:nvPr/>
        </p:nvSpPr>
        <p:spPr>
          <a:xfrm>
            <a:off x="4972543" y="4800660"/>
            <a:ext cx="1859280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Grogan and </a:t>
            </a:r>
            <a:r>
              <a:rPr lang="en-US" sz="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Thorncroft</a:t>
            </a: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(2018)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18700F-F455-CCA7-536A-387465373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4360" y="3198339"/>
            <a:ext cx="2377440" cy="166936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A74CF37-53DA-E6A2-2300-8FF81CE1C7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800" y="3198339"/>
            <a:ext cx="2194560" cy="174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AF7BDC-29EC-41D1-8840-FF2CE265DE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43" y="2424458"/>
            <a:ext cx="3657600" cy="2342248"/>
          </a:xfrm>
          <a:prstGeom prst="rect">
            <a:avLst/>
          </a:prstGeom>
        </p:spPr>
      </p:pic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0FC8F3DF-6C23-DB9D-CB9F-167360023467}"/>
              </a:ext>
            </a:extLst>
          </p:cNvPr>
          <p:cNvSpPr txBox="1">
            <a:spLocks/>
          </p:cNvSpPr>
          <p:nvPr/>
        </p:nvSpPr>
        <p:spPr>
          <a:xfrm>
            <a:off x="4124183" y="1350652"/>
            <a:ext cx="4720097" cy="1777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 and </a:t>
            </a:r>
            <a:r>
              <a:rPr lang="en-US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Sokolik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(2018) point out that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dust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(a natural aerosol with average diameter between 0.1-100μm)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 one of the most abundant aerosols on the Earth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which main source is the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Sahara Desert 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(Bullard and Livingstone, 2009).</a:t>
            </a:r>
          </a:p>
          <a:p>
            <a:pPr marL="0" indent="0" algn="just">
              <a:buFont typeface="Lato"/>
              <a:buNone/>
            </a:pPr>
            <a:endParaRPr lang="en-US" sz="1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Lato"/>
              <a:buNone/>
            </a:pP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 addition, during the boreal summer, the dusty 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Saharan air layer is vertically extended from 850 to about 500 </a:t>
            </a:r>
            <a:r>
              <a:rPr lang="en-US" sz="10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hPa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and more westward propagation of dust is enhanced. This behavior is mainly due to atmospheric features, such as low-level jets (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LLJs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African easterly waves (</a:t>
            </a:r>
            <a:r>
              <a:rPr lang="en-US" sz="1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AEWs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etc. (Grogan et al, 2017; Pu and </a:t>
            </a:r>
            <a:r>
              <a:rPr lang="en-US" sz="1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Jin</a:t>
            </a:r>
            <a:r>
              <a:rPr lang="en-US" sz="1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2021; Yu et al, 2021).</a:t>
            </a:r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AB99EBFB-2C22-630A-6559-25DDC9F1D22C}"/>
              </a:ext>
            </a:extLst>
          </p:cNvPr>
          <p:cNvSpPr txBox="1">
            <a:spLocks/>
          </p:cNvSpPr>
          <p:nvPr/>
        </p:nvSpPr>
        <p:spPr>
          <a:xfrm>
            <a:off x="2337144" y="4683370"/>
            <a:ext cx="3645408" cy="326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Font typeface="Lato"/>
              <a:buNone/>
            </a:pPr>
            <a:r>
              <a:rPr lang="en-US" sz="8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Semunegus</a:t>
            </a:r>
            <a:r>
              <a:rPr lang="en-US" sz="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et al. (2017)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A03DE0-5BB4-C78B-C5CA-C2B8049892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2563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9"/>
          <p:cNvSpPr txBox="1">
            <a:spLocks noGrp="1"/>
          </p:cNvSpPr>
          <p:nvPr>
            <p:ph type="title"/>
          </p:nvPr>
        </p:nvSpPr>
        <p:spPr>
          <a:xfrm>
            <a:off x="0" y="550554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1. </a:t>
            </a:r>
            <a:r>
              <a:rPr lang="en-US" sz="3000" u="sng" dirty="0"/>
              <a:t>BACKGROUND AND MOTIVATION</a:t>
            </a:r>
            <a:endParaRPr sz="3000" u="sng" dirty="0"/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72F86E0C-33DF-1DAB-694B-0725603BD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50" y="1351558"/>
            <a:ext cx="3657600" cy="2232892"/>
          </a:xfrm>
          <a:prstGeom prst="rect">
            <a:avLst/>
          </a:prstGeom>
        </p:spPr>
      </p:pic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4BAB489-2D92-3053-74C0-CE2B64B3317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44350" y="1553114"/>
            <a:ext cx="5111305" cy="1989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solidFill>
                  <a:schemeClr val="bg2"/>
                </a:solidFill>
              </a:rPr>
              <a:t>African Easterly Waves (AEWs) are an </a:t>
            </a:r>
            <a:r>
              <a:rPr lang="en-US" sz="1200" b="1" dirty="0">
                <a:solidFill>
                  <a:schemeClr val="bg2"/>
                </a:solidFill>
              </a:rPr>
              <a:t>essential part of the dynamics of northwestern Africa and plays an important role in the development of precipitation </a:t>
            </a:r>
            <a:r>
              <a:rPr lang="en-US" sz="1200" dirty="0">
                <a:solidFill>
                  <a:schemeClr val="bg2"/>
                </a:solidFill>
              </a:rPr>
              <a:t>over Western Africa, the Tropical Atlantic region, and the Caribbean. </a:t>
            </a:r>
          </a:p>
          <a:p>
            <a:pPr marL="146050" indent="0" algn="just">
              <a:buNone/>
            </a:pPr>
            <a:endParaRPr lang="en-US" sz="1200" b="1" i="1" dirty="0">
              <a:solidFill>
                <a:schemeClr val="bg2"/>
              </a:solidFill>
            </a:endParaRPr>
          </a:p>
          <a:p>
            <a:pPr algn="just"/>
            <a:r>
              <a:rPr lang="en-US" sz="1400" b="1" i="1" dirty="0">
                <a:solidFill>
                  <a:schemeClr val="bg2"/>
                </a:solidFill>
              </a:rPr>
              <a:t>Our main goal is to evaluate how the increase of dust content in the atmosphere can affect the characteristic and properties of the AEWs.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2B86CA-F7BD-3925-69BF-6193519A2AE7}"/>
              </a:ext>
            </a:extLst>
          </p:cNvPr>
          <p:cNvSpPr txBox="1"/>
          <p:nvPr/>
        </p:nvSpPr>
        <p:spPr>
          <a:xfrm>
            <a:off x="480882" y="3559057"/>
            <a:ext cx="3069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solidFill>
                  <a:schemeClr val="accent1"/>
                </a:solidFill>
              </a:rPr>
              <a:t>Temporal evolution of Wind Circulation at 700 </a:t>
            </a:r>
            <a:r>
              <a:rPr lang="en-US" sz="800" dirty="0" err="1">
                <a:solidFill>
                  <a:schemeClr val="accent1"/>
                </a:solidFill>
              </a:rPr>
              <a:t>hPa</a:t>
            </a:r>
            <a:r>
              <a:rPr lang="en-US" sz="800" dirty="0">
                <a:solidFill>
                  <a:schemeClr val="accent1"/>
                </a:solidFill>
              </a:rPr>
              <a:t> (streams), precipitation greater than 1 mm/</a:t>
            </a:r>
            <a:r>
              <a:rPr lang="en-US" sz="800" dirty="0" err="1">
                <a:solidFill>
                  <a:schemeClr val="accent1"/>
                </a:solidFill>
              </a:rPr>
              <a:t>hr</a:t>
            </a:r>
            <a:r>
              <a:rPr lang="en-US" sz="800" dirty="0">
                <a:solidFill>
                  <a:schemeClr val="accent1"/>
                </a:solidFill>
              </a:rPr>
              <a:t> (green contours), and AOD 550nm (shaded) for the period of July 25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- 28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of 2020. Data: MERRA2.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DDAB7-A023-9499-434E-AC0F9BDFD0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8886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21DBE03-93C0-A934-7958-F729B141C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604"/>
            <a:ext cx="9144000" cy="535200"/>
          </a:xfrm>
        </p:spPr>
        <p:txBody>
          <a:bodyPr>
            <a:noAutofit/>
          </a:bodyPr>
          <a:lstStyle/>
          <a:p>
            <a:r>
              <a:rPr lang="en-US" sz="3000" dirty="0"/>
              <a:t>2. </a:t>
            </a:r>
            <a:r>
              <a:rPr lang="en-US" sz="3000" u="sng" dirty="0"/>
              <a:t>UFS EXPERIENCE and EXPERIMENTAL  DESIGN</a:t>
            </a:r>
            <a:br>
              <a:rPr lang="en-US" sz="3000" dirty="0"/>
            </a:br>
            <a:endParaRPr lang="en-US" sz="3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8E1D3B-AA03-78C8-B4C1-372D4265A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62" y="1305088"/>
            <a:ext cx="4572000" cy="2533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C74A725-4F0F-BCA3-C3FB-603970B0C5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835"/>
          <a:stretch/>
        </p:blipFill>
        <p:spPr>
          <a:xfrm>
            <a:off x="404262" y="4275387"/>
            <a:ext cx="4572000" cy="6294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F0C0DA4-9E85-436C-548A-18F454363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3578" y="1299292"/>
            <a:ext cx="3566160" cy="360558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AB526-0A7B-11F3-00A3-9F6E409282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46005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8B6072A2-44F4-531B-E38F-1FC84E97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62676"/>
            <a:ext cx="9290304" cy="535200"/>
          </a:xfrm>
        </p:spPr>
        <p:txBody>
          <a:bodyPr>
            <a:noAutofit/>
          </a:bodyPr>
          <a:lstStyle/>
          <a:p>
            <a:r>
              <a:rPr lang="en-US" sz="3000" dirty="0"/>
              <a:t>2. </a:t>
            </a:r>
            <a:r>
              <a:rPr lang="en-US" sz="3000" u="sng" dirty="0"/>
              <a:t>UFS EXPERIENCE and EXPERIMENTAL  DESIGN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96BBEC-2091-2F32-A1E4-7E108EAF37C3}"/>
              </a:ext>
            </a:extLst>
          </p:cNvPr>
          <p:cNvSpPr txBox="1">
            <a:spLocks/>
          </p:cNvSpPr>
          <p:nvPr/>
        </p:nvSpPr>
        <p:spPr>
          <a:xfrm>
            <a:off x="0" y="128817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u="sng" dirty="0"/>
              <a:t>SETUP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77C7A6-F9A5-5BB4-110E-B61B20436F70}"/>
              </a:ext>
            </a:extLst>
          </p:cNvPr>
          <p:cNvSpPr txBox="1"/>
          <p:nvPr/>
        </p:nvSpPr>
        <p:spPr>
          <a:xfrm>
            <a:off x="0" y="1795080"/>
            <a:ext cx="609600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sng" dirty="0"/>
              <a:t>Period:</a:t>
            </a:r>
          </a:p>
          <a:p>
            <a:endParaRPr lang="en-US" sz="1000" dirty="0"/>
          </a:p>
          <a:p>
            <a:r>
              <a:rPr lang="en-US" sz="1000" dirty="0"/>
              <a:t>2020-07-24T00:00 to 2020-07-30T00:00</a:t>
            </a:r>
            <a:endParaRPr lang="en-US" sz="1000" i="1" dirty="0"/>
          </a:p>
          <a:p>
            <a:endParaRPr lang="en-US" sz="1000" dirty="0"/>
          </a:p>
          <a:p>
            <a:r>
              <a:rPr lang="en-US" sz="1000" u="sng" dirty="0"/>
              <a:t>Initialization data source:</a:t>
            </a:r>
          </a:p>
          <a:p>
            <a:endParaRPr lang="en-US" sz="1000" dirty="0"/>
          </a:p>
          <a:p>
            <a:r>
              <a:rPr lang="en-US" sz="1000" b="1" dirty="0"/>
              <a:t>GFS </a:t>
            </a:r>
            <a:r>
              <a:rPr lang="en-US" sz="1000" dirty="0"/>
              <a:t>(0.5°x0.5°) / every 6 </a:t>
            </a:r>
            <a:r>
              <a:rPr lang="en-US" sz="1000" dirty="0" err="1"/>
              <a:t>hrs</a:t>
            </a:r>
            <a:endParaRPr lang="en-US" sz="1000" dirty="0"/>
          </a:p>
          <a:p>
            <a:endParaRPr lang="en-US" sz="1000" b="1" dirty="0"/>
          </a:p>
          <a:p>
            <a:r>
              <a:rPr lang="en-US" sz="1000" b="1" dirty="0"/>
              <a:t>MERRA-2 CLIM. AEROSOL </a:t>
            </a:r>
            <a:r>
              <a:rPr lang="en-US" sz="1000" dirty="0"/>
              <a:t>(0.625°x0.5</a:t>
            </a:r>
            <a:r>
              <a:rPr lang="es-PE" sz="1000" dirty="0"/>
              <a:t>°</a:t>
            </a:r>
            <a:r>
              <a:rPr lang="en-US" sz="1000" dirty="0"/>
              <a:t>)</a:t>
            </a:r>
          </a:p>
          <a:p>
            <a:r>
              <a:rPr lang="en-US" sz="1000" dirty="0"/>
              <a:t>(</a:t>
            </a:r>
            <a:r>
              <a:rPr lang="en-US" sz="1000" b="1" dirty="0" err="1"/>
              <a:t>iaer</a:t>
            </a:r>
            <a:r>
              <a:rPr lang="en-US" sz="1000" dirty="0"/>
              <a:t> from </a:t>
            </a:r>
            <a:r>
              <a:rPr lang="en-US" sz="1000" b="1" dirty="0"/>
              <a:t>5111</a:t>
            </a:r>
            <a:r>
              <a:rPr lang="en-US" sz="1000" dirty="0"/>
              <a:t> to </a:t>
            </a:r>
            <a:r>
              <a:rPr lang="en-US" sz="1000" b="1" dirty="0"/>
              <a:t>1111</a:t>
            </a:r>
            <a:r>
              <a:rPr lang="en-US" sz="1000" dirty="0"/>
              <a:t>)</a:t>
            </a:r>
          </a:p>
          <a:p>
            <a:endParaRPr lang="en-US" sz="1000" dirty="0"/>
          </a:p>
          <a:p>
            <a:r>
              <a:rPr lang="en-US" sz="1000" u="sng" dirty="0"/>
              <a:t>Domain and grid spacing:</a:t>
            </a:r>
          </a:p>
          <a:p>
            <a:endParaRPr lang="en-US" sz="1000" dirty="0"/>
          </a:p>
          <a:p>
            <a:r>
              <a:rPr lang="en-US" sz="1000" dirty="0" err="1"/>
              <a:t>LatLon</a:t>
            </a:r>
            <a:r>
              <a:rPr lang="en-US" sz="1000" dirty="0"/>
              <a:t> Projection scheme</a:t>
            </a:r>
          </a:p>
          <a:p>
            <a:r>
              <a:rPr lang="en-US" sz="1000" dirty="0"/>
              <a:t>Resolution of 25 km</a:t>
            </a:r>
            <a:endParaRPr lang="en-US" sz="1000" b="1" dirty="0"/>
          </a:p>
          <a:p>
            <a:r>
              <a:rPr lang="en-US" sz="1000" dirty="0"/>
              <a:t>328 x 120 points, centered at 10°W and 15°N</a:t>
            </a:r>
          </a:p>
          <a:p>
            <a:r>
              <a:rPr lang="en-US" sz="1000" dirty="0"/>
              <a:t>GRID_GEN_METHOD: </a:t>
            </a:r>
            <a:r>
              <a:rPr lang="en-US" sz="1000" dirty="0" err="1"/>
              <a:t>ESGgrid</a:t>
            </a:r>
            <a:endParaRPr lang="en-US" sz="1000" dirty="0"/>
          </a:p>
          <a:p>
            <a:endParaRPr lang="en-US" sz="1000" dirty="0"/>
          </a:p>
          <a:p>
            <a:endParaRPr lang="en-US" sz="1800" dirty="0"/>
          </a:p>
          <a:p>
            <a:endParaRPr lang="en-US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7836A83-8828-2C02-3D61-ED96F8DEA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748" y="2665297"/>
            <a:ext cx="3278828" cy="992928"/>
          </a:xfrm>
          <a:prstGeom prst="rect">
            <a:avLst/>
          </a:prstGeom>
        </p:spPr>
      </p:pic>
      <p:sp>
        <p:nvSpPr>
          <p:cNvPr id="19" name="Left Brace 18">
            <a:extLst>
              <a:ext uri="{FF2B5EF4-FFF2-40B4-BE49-F238E27FC236}">
                <a16:creationId xmlns:a16="http://schemas.microsoft.com/office/drawing/2014/main" id="{90A5D4ED-80D1-EE55-519F-82850E008BB5}"/>
              </a:ext>
            </a:extLst>
          </p:cNvPr>
          <p:cNvSpPr/>
          <p:nvPr/>
        </p:nvSpPr>
        <p:spPr>
          <a:xfrm>
            <a:off x="2579430" y="2563972"/>
            <a:ext cx="174318" cy="11955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409677-433E-9994-0DC5-980972574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942" y="3745276"/>
            <a:ext cx="2796420" cy="13122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9E6F31-FF81-BDB5-19C7-4E319E39A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319" y="1251764"/>
            <a:ext cx="1983666" cy="238536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30DF58-1E55-8FCB-EE70-71DA9755B0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69624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>
            <a:extLst>
              <a:ext uri="{FF2B5EF4-FFF2-40B4-BE49-F238E27FC236}">
                <a16:creationId xmlns:a16="http://schemas.microsoft.com/office/drawing/2014/main" id="{8B6072A2-44F4-531B-E38F-1FC84E97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0000"/>
            <a:ext cx="9144000" cy="535200"/>
          </a:xfrm>
        </p:spPr>
        <p:txBody>
          <a:bodyPr>
            <a:noAutofit/>
          </a:bodyPr>
          <a:lstStyle/>
          <a:p>
            <a:r>
              <a:rPr lang="en-US" sz="3000" dirty="0"/>
              <a:t>2. </a:t>
            </a:r>
            <a:r>
              <a:rPr lang="en-US" sz="3000" u="sng" dirty="0"/>
              <a:t>UFS EXPERIENCE and EXPERIMENTAL  DESIGN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B96BBEC-2091-2F32-A1E4-7E108EAF37C3}"/>
              </a:ext>
            </a:extLst>
          </p:cNvPr>
          <p:cNvSpPr txBox="1">
            <a:spLocks/>
          </p:cNvSpPr>
          <p:nvPr/>
        </p:nvSpPr>
        <p:spPr>
          <a:xfrm>
            <a:off x="182880" y="128817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u="sng" dirty="0"/>
              <a:t>Physic Suite: GFS_v16</a:t>
            </a:r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90A5D4ED-80D1-EE55-519F-82850E008BB5}"/>
              </a:ext>
            </a:extLst>
          </p:cNvPr>
          <p:cNvSpPr/>
          <p:nvPr/>
        </p:nvSpPr>
        <p:spPr>
          <a:xfrm>
            <a:off x="2579430" y="2563972"/>
            <a:ext cx="174318" cy="119557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6E1FC3-DB7C-3382-45F2-36DF9C407D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141966"/>
              </p:ext>
            </p:extLst>
          </p:nvPr>
        </p:nvGraphicFramePr>
        <p:xfrm>
          <a:off x="280670" y="1884680"/>
          <a:ext cx="2970530" cy="2636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810">
                  <a:extLst>
                    <a:ext uri="{9D8B030D-6E8A-4147-A177-3AD203B41FA5}">
                      <a16:colId xmlns:a16="http://schemas.microsoft.com/office/drawing/2014/main" val="3108861184"/>
                    </a:ext>
                  </a:extLst>
                </a:gridCol>
                <a:gridCol w="934720">
                  <a:extLst>
                    <a:ext uri="{9D8B030D-6E8A-4147-A177-3AD203B41FA5}">
                      <a16:colId xmlns:a16="http://schemas.microsoft.com/office/drawing/2014/main" val="35302746"/>
                    </a:ext>
                  </a:extLst>
                </a:gridCol>
              </a:tblGrid>
              <a:tr h="216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 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GFS_v16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03885103"/>
                  </a:ext>
                </a:extLst>
              </a:tr>
              <a:tr h="272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Radiation (SW/LW)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RRTMG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36242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Microphysics (MP)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GFDL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6884683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Boundary Layer (PBL)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TKE-EDMF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03443493"/>
                  </a:ext>
                </a:extLst>
              </a:tr>
              <a:tr h="2945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Surface Layer (SL)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GFS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30051029"/>
                  </a:ext>
                </a:extLst>
              </a:tr>
              <a:tr h="272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Gravity Wave Drag (GWD)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None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85833712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Land Surface Model (LSM)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Noah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660619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Deep Convection (DCU)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Sa-SAS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1594042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Shallow Convection (SCU)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>
                          <a:effectLst/>
                        </a:rPr>
                        <a:t>sa-MF</a:t>
                      </a:r>
                      <a:endParaRPr lang="en-US" sz="1000" kern="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52053231"/>
                  </a:ext>
                </a:extLst>
              </a:tr>
              <a:tr h="263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Lake Model (LM)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00" dirty="0">
                          <a:effectLst/>
                        </a:rPr>
                        <a:t>NSST</a:t>
                      </a:r>
                      <a:endParaRPr lang="en-US" sz="1000" kern="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068970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C05A398-1845-2B78-5C04-2E1EC99EE901}"/>
              </a:ext>
            </a:extLst>
          </p:cNvPr>
          <p:cNvSpPr txBox="1"/>
          <p:nvPr/>
        </p:nvSpPr>
        <p:spPr>
          <a:xfrm>
            <a:off x="3724656" y="1884680"/>
            <a:ext cx="4985004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latin typeface="Gill Sans MT (Body)"/>
              </a:rPr>
              <a:t>CONTROL (CTRL)</a:t>
            </a:r>
            <a:r>
              <a:rPr lang="en-US" sz="1200" dirty="0">
                <a:latin typeface="Gill Sans MT (Body)"/>
              </a:rPr>
              <a:t>: UFS experiment with the original aerosols (dust) concentration from MERRA-2.</a:t>
            </a:r>
          </a:p>
          <a:p>
            <a:pPr marL="228600" indent="-228600" algn="just">
              <a:buFont typeface="+mj-lt"/>
              <a:buAutoNum type="arabicPeriod"/>
            </a:pPr>
            <a:endParaRPr lang="en-US" sz="1200" dirty="0">
              <a:latin typeface="Gill Sans MT (Body)"/>
            </a:endParaRPr>
          </a:p>
          <a:p>
            <a:pPr marL="228600" indent="-228600" algn="just">
              <a:buFont typeface="+mj-lt"/>
              <a:buAutoNum type="arabicPeriod"/>
            </a:pPr>
            <a:r>
              <a:rPr lang="en-US" sz="1200" b="1" dirty="0">
                <a:latin typeface="Gill Sans MT (Body)"/>
              </a:rPr>
              <a:t>DUSTY_EXP (DU_EXP)</a:t>
            </a:r>
            <a:r>
              <a:rPr lang="en-US" sz="1200" dirty="0">
                <a:latin typeface="Gill Sans MT (Body)"/>
              </a:rPr>
              <a:t>:</a:t>
            </a:r>
            <a:r>
              <a:rPr lang="en-US" sz="1200" b="1" dirty="0">
                <a:latin typeface="Gill Sans MT (Body)"/>
              </a:rPr>
              <a:t> </a:t>
            </a:r>
            <a:r>
              <a:rPr lang="en-US" sz="1200" dirty="0">
                <a:latin typeface="Gill Sans MT (Body)"/>
              </a:rPr>
              <a:t>UFS experiment with eight times the original Dust concentration (“simulating an extreme event”).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5E0B4AE-AA4E-4CA0-743A-A70529053770}"/>
              </a:ext>
            </a:extLst>
          </p:cNvPr>
          <p:cNvSpPr txBox="1">
            <a:spLocks/>
          </p:cNvSpPr>
          <p:nvPr/>
        </p:nvSpPr>
        <p:spPr>
          <a:xfrm>
            <a:off x="3724656" y="128817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u="sng" dirty="0"/>
              <a:t>Two Simulations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A638E1-598D-561F-9437-47381671F4F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65649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67823443-1DB6-4A20-B456-0B2BB1130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777" r="7579" b="7474"/>
          <a:stretch/>
        </p:blipFill>
        <p:spPr>
          <a:xfrm>
            <a:off x="3075172" y="1894814"/>
            <a:ext cx="3380412" cy="2431142"/>
          </a:xfrm>
          <a:prstGeom prst="rect">
            <a:avLst/>
          </a:prstGeom>
        </p:spPr>
      </p:pic>
      <p:pic>
        <p:nvPicPr>
          <p:cNvPr id="10" name="Picture 9" descr="A map of the north and south america&#10;&#10;Description automatically generated">
            <a:extLst>
              <a:ext uri="{FF2B5EF4-FFF2-40B4-BE49-F238E27FC236}">
                <a16:creationId xmlns:a16="http://schemas.microsoft.com/office/drawing/2014/main" id="{436E60C0-E46B-9E13-F5BD-2F255DCA53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52" r="7579" b="7610"/>
          <a:stretch/>
        </p:blipFill>
        <p:spPr>
          <a:xfrm>
            <a:off x="-138448" y="1949280"/>
            <a:ext cx="3380412" cy="2394532"/>
          </a:xfrm>
          <a:prstGeom prst="rect">
            <a:avLst/>
          </a:prstGeom>
        </p:spPr>
      </p:pic>
      <p:sp>
        <p:nvSpPr>
          <p:cNvPr id="2" name="Title 5">
            <a:extLst>
              <a:ext uri="{FF2B5EF4-FFF2-40B4-BE49-F238E27FC236}">
                <a16:creationId xmlns:a16="http://schemas.microsoft.com/office/drawing/2014/main" id="{F73A7C0F-1EA1-65E5-BB9F-EFA84F508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96667"/>
            <a:ext cx="7688700" cy="535200"/>
          </a:xfrm>
        </p:spPr>
        <p:txBody>
          <a:bodyPr>
            <a:noAutofit/>
          </a:bodyPr>
          <a:lstStyle/>
          <a:p>
            <a:r>
              <a:rPr lang="en-US" sz="3000" dirty="0"/>
              <a:t>3. </a:t>
            </a:r>
            <a:r>
              <a:rPr lang="en-US" sz="3000" u="sng" dirty="0"/>
              <a:t>RESULTS</a:t>
            </a:r>
            <a:r>
              <a:rPr lang="en-US" sz="3000" dirty="0"/>
              <a:t>: </a:t>
            </a:r>
            <a:r>
              <a:rPr lang="en-US" sz="2300" dirty="0"/>
              <a:t>Aerosol Optical Depth (AOD) 550nm</a:t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E2B7DA-44A6-A272-AB44-EE8402852771}"/>
              </a:ext>
            </a:extLst>
          </p:cNvPr>
          <p:cNvSpPr txBox="1">
            <a:spLocks/>
          </p:cNvSpPr>
          <p:nvPr/>
        </p:nvSpPr>
        <p:spPr>
          <a:xfrm>
            <a:off x="1246372" y="1497916"/>
            <a:ext cx="1068935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CTRL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14778B-604D-6556-4149-32B9EDD00C7D}"/>
              </a:ext>
            </a:extLst>
          </p:cNvPr>
          <p:cNvSpPr txBox="1">
            <a:spLocks/>
          </p:cNvSpPr>
          <p:nvPr/>
        </p:nvSpPr>
        <p:spPr>
          <a:xfrm>
            <a:off x="4433552" y="1497916"/>
            <a:ext cx="143463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DU_EXP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A294F9-FC91-4442-DE6A-EF53794CD6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584" y="1949280"/>
            <a:ext cx="2651760" cy="198882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318DC5-F93F-587B-F477-8E25C2B63A05}"/>
              </a:ext>
            </a:extLst>
          </p:cNvPr>
          <p:cNvSpPr txBox="1">
            <a:spLocks/>
          </p:cNvSpPr>
          <p:nvPr/>
        </p:nvSpPr>
        <p:spPr>
          <a:xfrm>
            <a:off x="7042986" y="1492152"/>
            <a:ext cx="1866353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1800" dirty="0"/>
              <a:t>REFERENCE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E89D76-FE9A-D0F9-9C1F-69914B102B45}"/>
              </a:ext>
            </a:extLst>
          </p:cNvPr>
          <p:cNvSpPr txBox="1"/>
          <p:nvPr/>
        </p:nvSpPr>
        <p:spPr>
          <a:xfrm>
            <a:off x="655978" y="4311155"/>
            <a:ext cx="209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solidFill>
                  <a:schemeClr val="accent1"/>
                </a:solidFill>
              </a:rPr>
              <a:t>AOD for the CTRL simulation (Average over the period July 24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– 28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of 2020)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0AFB5A-36B2-66F2-765E-03F51D5EF1DD}"/>
              </a:ext>
            </a:extLst>
          </p:cNvPr>
          <p:cNvSpPr txBox="1"/>
          <p:nvPr/>
        </p:nvSpPr>
        <p:spPr>
          <a:xfrm>
            <a:off x="3902917" y="4311155"/>
            <a:ext cx="20900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800" dirty="0">
                <a:solidFill>
                  <a:schemeClr val="accent1"/>
                </a:solidFill>
              </a:rPr>
              <a:t>AOD for the DU_EXP simulation (Average over the period July 24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– 28</a:t>
            </a:r>
            <a:r>
              <a:rPr lang="en-US" sz="800" baseline="30000" dirty="0">
                <a:solidFill>
                  <a:schemeClr val="accent1"/>
                </a:solidFill>
              </a:rPr>
              <a:t>th</a:t>
            </a:r>
            <a:r>
              <a:rPr lang="en-US" sz="800" dirty="0">
                <a:solidFill>
                  <a:schemeClr val="accent1"/>
                </a:solidFill>
              </a:rPr>
              <a:t> of 2020)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517881-D794-1B8C-8CFF-5042A503D45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624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hart&#10;&#10;Description automatically generated">
            <a:extLst>
              <a:ext uri="{FF2B5EF4-FFF2-40B4-BE49-F238E27FC236}">
                <a16:creationId xmlns:a16="http://schemas.microsoft.com/office/drawing/2014/main" id="{D66EBE7E-B6E5-81C8-8564-12BADE24E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919" y="1700784"/>
            <a:ext cx="3200400" cy="3503230"/>
          </a:xfrm>
          <a:prstGeom prst="rect">
            <a:avLst/>
          </a:prstGeom>
        </p:spPr>
      </p:pic>
      <p:pic>
        <p:nvPicPr>
          <p:cNvPr id="7" name="Picture 6" descr="A map of different colors&#10;&#10;Description automatically generated">
            <a:extLst>
              <a:ext uri="{FF2B5EF4-FFF2-40B4-BE49-F238E27FC236}">
                <a16:creationId xmlns:a16="http://schemas.microsoft.com/office/drawing/2014/main" id="{7B4A766E-89D2-A304-A919-8BF9C0B43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144" y="1707959"/>
            <a:ext cx="3200400" cy="35032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594A23-4BC4-890E-6A08-7F3BFEDBD5F8}"/>
              </a:ext>
            </a:extLst>
          </p:cNvPr>
          <p:cNvSpPr txBox="1"/>
          <p:nvPr/>
        </p:nvSpPr>
        <p:spPr>
          <a:xfrm>
            <a:off x="223520" y="1971585"/>
            <a:ext cx="164084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accent1"/>
                </a:solidFill>
              </a:rPr>
              <a:t>Hovmoller</a:t>
            </a:r>
            <a:r>
              <a:rPr lang="en-US" sz="1200" dirty="0">
                <a:solidFill>
                  <a:schemeClr val="accent1"/>
                </a:solidFill>
              </a:rPr>
              <a:t> Diagram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for meridional wind at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700 </a:t>
            </a:r>
            <a:r>
              <a:rPr lang="en-US" sz="1200" dirty="0" err="1">
                <a:solidFill>
                  <a:schemeClr val="accent1"/>
                </a:solidFill>
              </a:rPr>
              <a:t>hPa</a:t>
            </a:r>
            <a:r>
              <a:rPr lang="en-US" sz="1200" dirty="0">
                <a:solidFill>
                  <a:schemeClr val="accent1"/>
                </a:solidFill>
              </a:rPr>
              <a:t> for both experiments. Average from </a:t>
            </a:r>
          </a:p>
          <a:p>
            <a:pPr algn="ctr"/>
            <a:r>
              <a:rPr lang="en-US" sz="1200" dirty="0">
                <a:solidFill>
                  <a:schemeClr val="accent1"/>
                </a:solidFill>
              </a:rPr>
              <a:t>10°N-20°N.</a:t>
            </a: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D84E08BC-F9E2-5F11-2B97-97CF59533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2690"/>
            <a:ext cx="7688700" cy="535200"/>
          </a:xfrm>
        </p:spPr>
        <p:txBody>
          <a:bodyPr>
            <a:normAutofit fontScale="90000"/>
          </a:bodyPr>
          <a:lstStyle/>
          <a:p>
            <a:r>
              <a:rPr lang="en-US" sz="3300" dirty="0"/>
              <a:t>3. </a:t>
            </a:r>
            <a:r>
              <a:rPr lang="en-US" sz="3300" u="sng" dirty="0"/>
              <a:t>RESULTS</a:t>
            </a:r>
            <a:r>
              <a:rPr lang="en-US" sz="3300" dirty="0"/>
              <a:t>: </a:t>
            </a:r>
            <a:r>
              <a:rPr lang="en-US" dirty="0"/>
              <a:t>MERIDIONAL WIND AT 700hPa</a:t>
            </a:r>
            <a:br>
              <a:rPr lang="en-US" dirty="0"/>
            </a:b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6CDCB4-08D7-63B0-490F-D08D817BA5D5}"/>
              </a:ext>
            </a:extLst>
          </p:cNvPr>
          <p:cNvSpPr txBox="1">
            <a:spLocks/>
          </p:cNvSpPr>
          <p:nvPr/>
        </p:nvSpPr>
        <p:spPr>
          <a:xfrm>
            <a:off x="3287724" y="1368725"/>
            <a:ext cx="1068935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/>
              <a:t>CTRL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53B13BF-1C65-41F9-F6E1-0CC0E6C0E47F}"/>
              </a:ext>
            </a:extLst>
          </p:cNvPr>
          <p:cNvSpPr txBox="1">
            <a:spLocks/>
          </p:cNvSpPr>
          <p:nvPr/>
        </p:nvSpPr>
        <p:spPr>
          <a:xfrm>
            <a:off x="6549370" y="1368725"/>
            <a:ext cx="143463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sz="2000" dirty="0"/>
              <a:t>DU_EXP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67868E-2D02-133F-94EE-6D08EF1DBC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237416"/>
      </p:ext>
    </p:extLst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1143</Words>
  <Application>Microsoft Office PowerPoint</Application>
  <PresentationFormat>On-screen Show (16:9)</PresentationFormat>
  <Paragraphs>134</Paragraphs>
  <Slides>16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Raleway</vt:lpstr>
      <vt:lpstr>Arial</vt:lpstr>
      <vt:lpstr>Lato</vt:lpstr>
      <vt:lpstr>Gill Sans MT (Body)</vt:lpstr>
      <vt:lpstr>Streamline</vt:lpstr>
      <vt:lpstr> Investigating the Radiative Impact of Saharan Dust Aerosols on Medium Range Forecasts for African Easterly Waves in the Unified Forecast System</vt:lpstr>
      <vt:lpstr>OUTLINE</vt:lpstr>
      <vt:lpstr>1. BACKGROUND AND MOTIVATION</vt:lpstr>
      <vt:lpstr>1. BACKGROUND AND MOTIVATION</vt:lpstr>
      <vt:lpstr>2. UFS EXPERIENCE and EXPERIMENTAL  DESIGN </vt:lpstr>
      <vt:lpstr>2. UFS EXPERIENCE and EXPERIMENTAL  DESIGN </vt:lpstr>
      <vt:lpstr>2. UFS EXPERIENCE and EXPERIMENTAL  DESIGN </vt:lpstr>
      <vt:lpstr>3. RESULTS: Aerosol Optical Depth (AOD) 550nm </vt:lpstr>
      <vt:lpstr>3. RESULTS: MERIDIONAL WIND AT 700hPa </vt:lpstr>
      <vt:lpstr>3. RESULTS: RELATIVE VORTICITY AT 700hPa and OLR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Radiative Impact of Saharan Dust Aerosols on Medium Range Forecasts for African Easterly Waves in the Unified Forecast System</dc:title>
  <dc:creator>cbarreto</dc:creator>
  <cp:lastModifiedBy>Barreto Schuler, Christian W</cp:lastModifiedBy>
  <cp:revision>214</cp:revision>
  <dcterms:modified xsi:type="dcterms:W3CDTF">2023-07-20T04:44:58Z</dcterms:modified>
</cp:coreProperties>
</file>