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9144000" cy="5143500"/>
  <p:embeddedFontLst>
    <p:embeddedFont>
      <p:font typeface="Roboto"/>
      <p:regular r:id="rId21"/>
      <p:bold r:id="rId22"/>
      <p:italic r:id="rId23"/>
      <p:boldItalic r:id="rId24"/>
    </p:embeddedFont>
    <p:embeddedFont>
      <p:font typeface="Arial Narrow"/>
      <p:regular r:id="rId25"/>
      <p:bold r:id="rId26"/>
      <p:italic r:id="rId27"/>
      <p:boldItalic r:id="rId28"/>
    </p:embeddedFont>
    <p:embeddedFont>
      <p:font typeface="Roboto Condense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2857500" y="385763"/>
            <a:ext cx="3429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/>
          <p:nvPr>
            <p:ph idx="2" type="sldImg"/>
          </p:nvPr>
        </p:nvSpPr>
        <p:spPr>
          <a:xfrm>
            <a:off x="-274899" y="214020"/>
            <a:ext cx="9693900" cy="231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914400" y="2614613"/>
            <a:ext cx="73152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39" name="Google Shape;239;p15:notes"/>
          <p:cNvSpPr txBox="1"/>
          <p:nvPr>
            <p:ph idx="12" type="sldNum"/>
          </p:nvPr>
        </p:nvSpPr>
        <p:spPr>
          <a:xfrm>
            <a:off x="5179485" y="4885433"/>
            <a:ext cx="39621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300" lIns="93300" spcFirstLastPara="1" rIns="93300" wrap="square" tIns="93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508400" y="385763"/>
            <a:ext cx="81279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title"/>
          </p:nvPr>
        </p:nvSpPr>
        <p:spPr>
          <a:xfrm>
            <a:off x="623625" y="10926"/>
            <a:ext cx="7896749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671937" y="844188"/>
            <a:ext cx="3658235" cy="3069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23625" y="10926"/>
            <a:ext cx="7896749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74569" y="-13049"/>
            <a:ext cx="8394860" cy="880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23625" y="10926"/>
            <a:ext cx="7896749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Arial"/>
              <a:buNone/>
              <a:defRPr>
                <a:solidFill>
                  <a:srgbClr val="3D85C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152475"/>
            <a:ext cx="8520600" cy="3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Font typeface="Arial"/>
              <a:buNone/>
              <a:defRPr b="1" i="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335587" cy="5143499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800600"/>
            <a:ext cx="9144000" cy="342900"/>
          </a:xfrm>
          <a:custGeom>
            <a:rect b="b" l="l" r="r" t="t"/>
            <a:pathLst>
              <a:path extrusionOk="0" h="342900" w="9144000">
                <a:moveTo>
                  <a:pt x="9143999" y="342899"/>
                </a:moveTo>
                <a:lnTo>
                  <a:pt x="0" y="3428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42899"/>
                </a:ln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28600" y="4832593"/>
            <a:ext cx="278915" cy="2789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623625" y="10926"/>
            <a:ext cx="7896749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71937" y="844188"/>
            <a:ext cx="3658235" cy="3069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162076" y="4870601"/>
            <a:ext cx="2555875" cy="215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Yan.Xue@noaa.gov" TargetMode="External"/><Relationship Id="rId4" Type="http://schemas.openxmlformats.org/officeDocument/2006/relationships/hyperlink" Target="mailto:Kevin.Garrett@noaa.gov" TargetMode="External"/><Relationship Id="rId5" Type="http://schemas.openxmlformats.org/officeDocument/2006/relationships/hyperlink" Target="mailto:Jessie.Carman@noaa.gov" TargetMode="External"/><Relationship Id="rId6" Type="http://schemas.openxmlformats.org/officeDocument/2006/relationships/hyperlink" Target="mailto:Avichal.Mehra@noaa.gov" TargetMode="External"/><Relationship Id="rId7" Type="http://schemas.openxmlformats.org/officeDocument/2006/relationships/hyperlink" Target="mailto:Philip.Pegion@noaa.gov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5"/>
          <p:cNvGrpSpPr/>
          <p:nvPr/>
        </p:nvGrpSpPr>
        <p:grpSpPr>
          <a:xfrm>
            <a:off x="913" y="-7"/>
            <a:ext cx="9142169" cy="5143499"/>
            <a:chOff x="0" y="0"/>
            <a:chExt cx="9142169" cy="5143499"/>
          </a:xfrm>
        </p:grpSpPr>
        <p:sp>
          <p:nvSpPr>
            <p:cNvPr id="81" name="Google Shape;81;p15"/>
            <p:cNvSpPr/>
            <p:nvPr/>
          </p:nvSpPr>
          <p:spPr>
            <a:xfrm>
              <a:off x="317574" y="0"/>
              <a:ext cx="8824595" cy="3200400"/>
            </a:xfrm>
            <a:custGeom>
              <a:rect b="b" l="l" r="r" t="t"/>
              <a:pathLst>
                <a:path extrusionOk="0" h="3200400" w="8824595">
                  <a:moveTo>
                    <a:pt x="8824200" y="3200399"/>
                  </a:moveTo>
                  <a:lnTo>
                    <a:pt x="0" y="3200399"/>
                  </a:lnTo>
                  <a:lnTo>
                    <a:pt x="0" y="0"/>
                  </a:lnTo>
                  <a:lnTo>
                    <a:pt x="8824200" y="0"/>
                  </a:lnTo>
                  <a:lnTo>
                    <a:pt x="8824200" y="32003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79569" y="457200"/>
              <a:ext cx="0" cy="2605405"/>
            </a:xfrm>
            <a:custGeom>
              <a:rect b="b" l="l" r="r" t="t"/>
              <a:pathLst>
                <a:path extrusionOk="0" h="2605405" w="120000">
                  <a:moveTo>
                    <a:pt x="0" y="0"/>
                  </a:moveTo>
                  <a:lnTo>
                    <a:pt x="0" y="2604899"/>
                  </a:lnTo>
                </a:path>
              </a:pathLst>
            </a:custGeom>
            <a:noFill/>
            <a:ln cap="flat" cmpd="sng" w="12675">
              <a:solidFill>
                <a:srgbClr val="3EAE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63340" y="573025"/>
              <a:ext cx="1109049" cy="110904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0" y="0"/>
              <a:ext cx="337453" cy="51434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15"/>
          <p:cNvSpPr txBox="1"/>
          <p:nvPr/>
        </p:nvSpPr>
        <p:spPr>
          <a:xfrm>
            <a:off x="669850" y="1736438"/>
            <a:ext cx="13113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2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 WEATHER  SERV</a:t>
            </a:r>
            <a:r>
              <a:rPr b="1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2245825" y="193225"/>
            <a:ext cx="6898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86233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NOAA’s Seasonal Forecast System (SFS) Development Plan and SFS Application Team </a:t>
            </a:r>
            <a:endParaRPr i="1"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245825" y="1267913"/>
            <a:ext cx="66228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800" u="sng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Yan Xue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, Kevin Garrett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1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, Jessie Carman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2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, Avichal Mehra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3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, Philip Pegion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b="1" baseline="30000" i="0" sz="1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baseline="30000" i="0" sz="1500" u="none" cap="none" strike="noStrike">
              <a:solidFill>
                <a:srgbClr val="C4ED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baseline="30000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 </a:t>
            </a:r>
            <a:r>
              <a:rPr b="1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NOAA NWS Office of Science and Technology Integration</a:t>
            </a:r>
            <a:endParaRPr b="1" i="0" sz="1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baseline="30000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 </a:t>
            </a:r>
            <a:r>
              <a:rPr b="1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NOAA OAR Weather Program Office</a:t>
            </a:r>
            <a:endParaRPr b="1" i="0" sz="1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 </a:t>
            </a:r>
            <a:r>
              <a:rPr b="1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NOAA NWS Environmental Modeling Center</a:t>
            </a:r>
            <a:endParaRPr b="1" i="0" sz="1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baseline="30000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b="1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NOAA OAR Physical Science Laboratory</a:t>
            </a:r>
            <a:endParaRPr b="1" i="0" sz="1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D6F4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D6F4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450969" y="2747977"/>
            <a:ext cx="5267325" cy="2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UIFCW, Jul 24-28, 2023, Boulder, CO</a:t>
            </a:r>
            <a:endParaRPr b="0" i="0" sz="14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20074" y="3056925"/>
            <a:ext cx="8823924" cy="20865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595170" y="4855739"/>
            <a:ext cx="2685415" cy="2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NATIONAL WEATHER SERVICE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6237349" y="4870601"/>
            <a:ext cx="2480945" cy="21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// </a:t>
            </a:r>
            <a:fld id="{00000000-1234-1234-1234-123412341234}" type="slidenum"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246250" y="170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00"/>
              <a:buFont typeface="Arial"/>
              <a:buNone/>
            </a:pPr>
            <a:r>
              <a:rPr lang="en-US" sz="26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Year 1 Plan (Oct 1, 23 - Sep 30, 24)</a:t>
            </a:r>
            <a:endParaRPr b="1" sz="26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417600" y="742900"/>
            <a:ext cx="8726400" cy="400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 &amp; testing and analysis</a:t>
            </a:r>
            <a:endParaRPr b="0" i="0" sz="18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Phase I reforecast configuration: 1-degree, GEFSv13 based, 3-month lead time, 30-years of Jan. and Jun. starts; Initialized with GEFSv13 replay to ERA5 atmosphere, ORAS5 ocean/sea ice; 10-ensemble members, stochastic physics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&amp; dynamics upgrades focusing on improving ENSO, MJO, QBO, tropical convection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upgrades focusing on improving vegetation, soil moisture, snow physics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 and sea ice upgrades focusing on improving sea ice,  air-sea fluxes, reducing SST bias and long-term drift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Aerosol upgrades focusing on impacts on meteorology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246250" y="170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00"/>
              <a:buFont typeface="Arial"/>
              <a:buNone/>
            </a:pPr>
            <a:r>
              <a:rPr lang="en-US" sz="26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Year 1 Plan (Oct 1, 23 - Sep 30, 24)</a:t>
            </a:r>
            <a:endParaRPr b="1" sz="26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417600" y="742900"/>
            <a:ext cx="8726400" cy="3576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data assimilation &amp; reanalysis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Retrieve, reformat, and stage reprocessed datasets for 1980-present on Cloud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Test weakly coupled data assimilation system through specific periods of interest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Generate a scout run at 1-degree for 40-years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cloud strategy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 model component testing, energy conservation, develop global workflow supported on both RDHPCS and Cloud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Verification and product development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Verification and diagnostics package, science evaluation to meet stakeholder needs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932700" y="326800"/>
            <a:ext cx="72786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36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We welcome feedback and </a:t>
            </a:r>
            <a:endParaRPr i="1" sz="3600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36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seek collaboration!</a:t>
            </a:r>
            <a:endParaRPr sz="3100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6"/>
          <p:cNvSpPr txBox="1"/>
          <p:nvPr>
            <p:ph idx="11" type="ftr"/>
          </p:nvPr>
        </p:nvSpPr>
        <p:spPr>
          <a:xfrm>
            <a:off x="595170" y="4855739"/>
            <a:ext cx="268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NATIONAL WEATHER SERVICE</a:t>
            </a:r>
            <a:endParaRPr/>
          </a:p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6162076" y="4870601"/>
            <a:ext cx="25560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Building a Weather-Ready Nation //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595175" y="1542300"/>
            <a:ext cx="8319600" cy="3029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Yan Xue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NWS/OSTI-Modeling, S2S Lead,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Yan.Xue@noaa.gov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Kevin Garrett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NWS/OSTI-Modeling, Director,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Kevin.Garrett@noaa.gov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Jessie Carman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OAR/WPO, S2S Program Manager,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Jessie.Carman@noaa.gov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Avichal Mehra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NWS/NCEP/EMC, Co-Lead SFS AT,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Avichal.Mehra@noaa.gov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Philip Pegion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OAR/PSL, Co-Lead SFS AT,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Philip.Pegion@noaa.gov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2667425" y="1936525"/>
            <a:ext cx="2286000" cy="839100"/>
          </a:xfrm>
          <a:prstGeom prst="rect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SFS Design, Testing and Analysis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432150" y="628475"/>
            <a:ext cx="15936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Physics &amp; Dynamics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432150" y="1554063"/>
            <a:ext cx="1593600" cy="444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Land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295500" y="2312038"/>
            <a:ext cx="18669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Ocean, Sea Ice and Waves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295500" y="3317188"/>
            <a:ext cx="1866900" cy="692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Atmospheric Composition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5579800" y="2165772"/>
            <a:ext cx="2286000" cy="5727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Reanalysis &amp; Reforecast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5563075" y="817250"/>
            <a:ext cx="2668200" cy="8391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Coupled DA and Obs. Processing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2624475" y="996575"/>
            <a:ext cx="2286000" cy="5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Ensemble Development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2541975" y="3208750"/>
            <a:ext cx="3066600" cy="839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</a:rPr>
              <a:t>Verification &amp; Product Development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32150" y="4322350"/>
            <a:ext cx="7933200" cy="692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SFS Infrastructure and Cloud Strategy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27"/>
          <p:cNvCxnSpPr>
            <a:stCxn id="206" idx="3"/>
            <a:endCxn id="205" idx="1"/>
          </p:cNvCxnSpPr>
          <p:nvPr/>
        </p:nvCxnSpPr>
        <p:spPr>
          <a:xfrm>
            <a:off x="2025750" y="974525"/>
            <a:ext cx="641700" cy="13815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6" name="Google Shape;216;p27"/>
          <p:cNvCxnSpPr>
            <a:endCxn id="205" idx="1"/>
          </p:cNvCxnSpPr>
          <p:nvPr/>
        </p:nvCxnSpPr>
        <p:spPr>
          <a:xfrm>
            <a:off x="1991225" y="1772275"/>
            <a:ext cx="676200" cy="583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7" name="Google Shape;217;p27"/>
          <p:cNvCxnSpPr>
            <a:stCxn id="208" idx="3"/>
            <a:endCxn id="205" idx="1"/>
          </p:cNvCxnSpPr>
          <p:nvPr/>
        </p:nvCxnSpPr>
        <p:spPr>
          <a:xfrm flipH="1" rot="10800000">
            <a:off x="2162400" y="2355988"/>
            <a:ext cx="504900" cy="302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8" name="Google Shape;218;p27"/>
          <p:cNvCxnSpPr>
            <a:stCxn id="209" idx="3"/>
            <a:endCxn id="205" idx="1"/>
          </p:cNvCxnSpPr>
          <p:nvPr/>
        </p:nvCxnSpPr>
        <p:spPr>
          <a:xfrm flipH="1" rot="10800000">
            <a:off x="2162400" y="2356138"/>
            <a:ext cx="504900" cy="1307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9" name="Google Shape;219;p27"/>
          <p:cNvCxnSpPr>
            <a:stCxn id="210" idx="1"/>
            <a:endCxn id="205" idx="3"/>
          </p:cNvCxnSpPr>
          <p:nvPr/>
        </p:nvCxnSpPr>
        <p:spPr>
          <a:xfrm rot="10800000">
            <a:off x="4953400" y="2356122"/>
            <a:ext cx="626400" cy="96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0" name="Google Shape;220;p27"/>
          <p:cNvCxnSpPr>
            <a:endCxn id="205" idx="2"/>
          </p:cNvCxnSpPr>
          <p:nvPr/>
        </p:nvCxnSpPr>
        <p:spPr>
          <a:xfrm flipH="1" rot="10800000">
            <a:off x="3796325" y="2775625"/>
            <a:ext cx="14100" cy="4404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1" name="Google Shape;221;p27"/>
          <p:cNvCxnSpPr>
            <a:stCxn id="212" idx="2"/>
            <a:endCxn id="205" idx="0"/>
          </p:cNvCxnSpPr>
          <p:nvPr/>
        </p:nvCxnSpPr>
        <p:spPr>
          <a:xfrm>
            <a:off x="3767475" y="1569275"/>
            <a:ext cx="42900" cy="367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2" name="Google Shape;222;p27"/>
          <p:cNvCxnSpPr>
            <a:stCxn id="212" idx="3"/>
            <a:endCxn id="211" idx="1"/>
          </p:cNvCxnSpPr>
          <p:nvPr/>
        </p:nvCxnSpPr>
        <p:spPr>
          <a:xfrm flipH="1" rot="10800000">
            <a:off x="4910475" y="1236725"/>
            <a:ext cx="652500" cy="46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3" name="Google Shape;223;p27"/>
          <p:cNvSpPr txBox="1"/>
          <p:nvPr>
            <p:ph type="title"/>
          </p:nvPr>
        </p:nvSpPr>
        <p:spPr>
          <a:xfrm>
            <a:off x="425500" y="-17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US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Ten Research &amp; Development Focus Areas</a:t>
            </a:r>
            <a:endParaRPr sz="2400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" name="Google Shape;224;p27"/>
          <p:cNvCxnSpPr/>
          <p:nvPr/>
        </p:nvCxnSpPr>
        <p:spPr>
          <a:xfrm flipH="1" rot="10800000">
            <a:off x="6553600" y="1736750"/>
            <a:ext cx="1500" cy="348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5" name="Google Shape;225;p27"/>
          <p:cNvCxnSpPr/>
          <p:nvPr/>
        </p:nvCxnSpPr>
        <p:spPr>
          <a:xfrm flipH="1" rot="10800000">
            <a:off x="5006350" y="2738150"/>
            <a:ext cx="2148300" cy="475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5916900" y="874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07336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UFS System Configuration</a:t>
            </a:r>
            <a:endParaRPr b="1" i="0" sz="1700" u="sng" cap="none" strike="noStrike">
              <a:solidFill>
                <a:srgbClr val="07336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65000" y="131800"/>
            <a:ext cx="8451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b="1" i="0" lang="en-US" sz="2200" u="none" cap="none" strike="noStrike">
                <a:solidFill>
                  <a:srgbClr val="0099D8"/>
                </a:solidFill>
                <a:latin typeface="Calibri"/>
                <a:ea typeface="Calibri"/>
                <a:cs typeface="Calibri"/>
                <a:sym typeface="Calibri"/>
              </a:rPr>
              <a:t>NWS Weather, Subseasonal, Seasonal Forecast Systems:</a:t>
            </a:r>
            <a:endParaRPr b="1" i="0" sz="2200" u="none" cap="none" strike="noStrike">
              <a:solidFill>
                <a:srgbClr val="0099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b="1" i="0" lang="en-US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Transition to Global Coupled UFS-based Systems</a:t>
            </a:r>
            <a:endParaRPr b="1" i="0" sz="1900" u="none" cap="none" strike="noStrik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99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380275" y="1540450"/>
            <a:ext cx="276900" cy="2656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733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354650" y="631500"/>
            <a:ext cx="3332100" cy="4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Current</a:t>
            </a:r>
            <a:r>
              <a:rPr b="1" i="0" lang="en-US" sz="14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-US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Systems</a:t>
            </a:r>
            <a:endParaRPr b="1" i="0" sz="1700" u="sng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B459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GFS v16</a:t>
            </a: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March 2021)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Weather (0-14 days), deterministic, </a:t>
            </a:r>
            <a:r>
              <a:rPr b="0" i="0" lang="en-US" sz="1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 coupling with ocean/ice</a:t>
            </a: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FV3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GEFS v12</a:t>
            </a: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September 2020) Subseasonal (0-35 days), ensemble, </a:t>
            </a:r>
            <a:r>
              <a:rPr b="0" i="0" lang="en-US" sz="1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 coupling with ocean/ice</a:t>
            </a: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FV3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CFS v2</a:t>
            </a: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(since March 2011)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Seasonal (0-9 months), ensemble, 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coupled with ocean/ice. Spectral Atm/MOM4 Ocean/SIS1 Sea ice</a:t>
            </a:r>
            <a:endParaRPr b="0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36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3571500" y="874500"/>
            <a:ext cx="2345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333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07336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Future UFS Systems</a:t>
            </a:r>
            <a:endParaRPr b="1" i="0" sz="1700" u="sng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36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GFS v17 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(T2O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GEFS v13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(T2O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SFS v1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33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(Planning Phase)</a:t>
            </a:r>
            <a:endParaRPr b="1" i="0" sz="1600" u="none" cap="none" strike="noStrike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333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A45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 b="6576" l="0" r="36215" t="0"/>
          <a:stretch/>
        </p:blipFill>
        <p:spPr>
          <a:xfrm>
            <a:off x="5734863" y="1557663"/>
            <a:ext cx="3182026" cy="262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143288" y="3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-US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NWS Subseasonal-to-Seasonal Forecast 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542250" y="641675"/>
            <a:ext cx="6301800" cy="41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Temperature and Precipitation Outlooks</a:t>
            </a: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(CONUS, AK, HI)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2, Week 3-4, Monthly, and Seasonal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Monthly and Seasonal Drought Outlooks </a:t>
            </a:r>
            <a:r>
              <a:rPr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(CONUS, AK, HI)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US Hazards Outlook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 2 extremes of temperature, precipitation, and wind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Global Tropics Hazard Outlook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Weeks 2-3 extremes of temperature and precipitation, and potential of tropical cyclones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Seasonal Hurricane Outlook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ENSO Prediction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2857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Roboto"/>
              <a:buChar char="•"/>
            </a:pPr>
            <a:r>
              <a:rPr b="1" lang="en-US" sz="1700">
                <a:latin typeface="Roboto"/>
                <a:ea typeface="Roboto"/>
                <a:cs typeface="Roboto"/>
                <a:sym typeface="Roboto"/>
              </a:rPr>
              <a:t>Arctic Sea Ice Prediction</a:t>
            </a:r>
            <a:r>
              <a:rPr b="1" lang="en-U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•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Weeks 1-6, Monthly, and Seasonal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171450" lvl="1" marL="74295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978" y="483128"/>
            <a:ext cx="1964266" cy="151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2978" y="2014591"/>
            <a:ext cx="2111728" cy="151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2978" y="3529596"/>
            <a:ext cx="2116669" cy="125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530375" y="433975"/>
            <a:ext cx="684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FY23 Congressional Appropriations → Funding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55125" y="3357125"/>
            <a:ext cx="224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b="1" i="1" lang="en-US" sz="16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Development of Seasonal Forecast System (SFS)</a:t>
            </a:r>
            <a:endParaRPr b="1" i="0" sz="1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1679825" y="2772375"/>
            <a:ext cx="0" cy="4242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" name="Google Shape;100;p16"/>
          <p:cNvSpPr txBox="1"/>
          <p:nvPr/>
        </p:nvSpPr>
        <p:spPr>
          <a:xfrm>
            <a:off x="3137263" y="3378700"/>
            <a:ext cx="224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b="1" i="1" lang="en-US" sz="16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Weather Program Office’s S2S Research Program</a:t>
            </a:r>
            <a:endParaRPr b="1" i="0" sz="4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20100" y="1463000"/>
            <a:ext cx="4808775" cy="1803238"/>
            <a:chOff x="607925" y="1286750"/>
            <a:chExt cx="4808775" cy="1803238"/>
          </a:xfrm>
        </p:grpSpPr>
        <p:sp>
          <p:nvSpPr>
            <p:cNvPr id="102" name="Google Shape;102;p16"/>
            <p:cNvSpPr/>
            <p:nvPr/>
          </p:nvSpPr>
          <p:spPr>
            <a:xfrm>
              <a:off x="789575" y="1367975"/>
              <a:ext cx="1780500" cy="100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782375" y="1308325"/>
              <a:ext cx="1613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A4595"/>
                  </a:solidFill>
                  <a:latin typeface="Arial"/>
                  <a:ea typeface="Arial"/>
                  <a:cs typeface="Arial"/>
                  <a:sym typeface="Arial"/>
                </a:rPr>
                <a:t>$5.0M</a:t>
              </a:r>
              <a:endParaRPr b="1" i="0" sz="36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607925" y="1822975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85CA"/>
                  </a:solidFill>
                  <a:latin typeface="Arial"/>
                  <a:ea typeface="Arial"/>
                  <a:cs typeface="Arial"/>
                  <a:sym typeface="Arial"/>
                </a:rPr>
                <a:t>National Weather Service (NWS)</a:t>
              </a:r>
              <a:endParaRPr b="1" i="0" sz="1200" u="none" cap="none" strike="noStrike">
                <a:solidFill>
                  <a:srgbClr val="0085C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213300" y="1367875"/>
              <a:ext cx="1962300" cy="1009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3402200" y="1286750"/>
              <a:ext cx="1613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A4595"/>
                  </a:solidFill>
                  <a:latin typeface="Arial"/>
                  <a:ea typeface="Arial"/>
                  <a:cs typeface="Arial"/>
                  <a:sym typeface="Arial"/>
                </a:rPr>
                <a:t>$7.1M</a:t>
              </a:r>
              <a:endParaRPr b="1" i="0" sz="36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3001100" y="1822975"/>
              <a:ext cx="2415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85CA"/>
                  </a:solidFill>
                  <a:latin typeface="Arial"/>
                  <a:ea typeface="Arial"/>
                  <a:cs typeface="Arial"/>
                  <a:sym typeface="Arial"/>
                </a:rPr>
                <a:t>Oceanic &amp; Atmospheric Research (OAR)</a:t>
              </a:r>
              <a:endParaRPr b="1" i="0" sz="1200" u="none" cap="none" strike="noStrike">
                <a:solidFill>
                  <a:srgbClr val="0085C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16"/>
            <p:cNvCxnSpPr/>
            <p:nvPr/>
          </p:nvCxnSpPr>
          <p:spPr>
            <a:xfrm>
              <a:off x="4194450" y="2665788"/>
              <a:ext cx="0" cy="42420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09" name="Google Shape;109;p16"/>
          <p:cNvSpPr txBox="1"/>
          <p:nvPr/>
        </p:nvSpPr>
        <p:spPr>
          <a:xfrm>
            <a:off x="5719400" y="1082850"/>
            <a:ext cx="32964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“S2S Weather Prediction: The agreement provides $12,100,000 across NOAA line offices for its efforts to </a:t>
            </a:r>
            <a:r>
              <a:rPr b="1" i="1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improve S2S Weather Prediction</a:t>
            </a:r>
            <a:r>
              <a:rPr b="0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This includes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$5,000,000 in NWS Science and Technology Integration for the development of the </a:t>
            </a:r>
            <a:r>
              <a:rPr b="1" i="1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Seasonal Forecast System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$7,100,000 for the S2S research program in the OAR U.S. Weather Research Program”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544325" y="70250"/>
            <a:ext cx="705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Plan: 1. Introduction 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16" name="Google Shape;116;p17"/>
          <p:cNvCxnSpPr/>
          <p:nvPr/>
        </p:nvCxnSpPr>
        <p:spPr>
          <a:xfrm>
            <a:off x="619375" y="60903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14318" r="14161" t="0"/>
          <a:stretch/>
        </p:blipFill>
        <p:spPr>
          <a:xfrm>
            <a:off x="5021075" y="609050"/>
            <a:ext cx="3765526" cy="29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44325" y="762850"/>
            <a:ext cx="39159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Weather Act 2017 on Subseasonal and Seasonal (S2S) Prediction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Subseasonal (2 weeks - 3 months)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Seasonal (3 months - 2 years)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NOAA’s S2S Report to Congress (2020)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Improving the skill of S2S forecasts 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Enhancing the value of S2S products for stakeholders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Progress and challenges in improving U.S. seasonal temperature skill</a:t>
            </a:r>
            <a:endParaRPr b="0" i="0" sz="17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878838" y="3579550"/>
            <a:ext cx="405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recent degradation in forecast skill results from the inability of North American Multi-Model Ensemble (NMME) to accurately forecast cold anomalies (Becker et al. 2022).</a:t>
            </a:r>
            <a:endParaRPr b="0" i="0" sz="17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 flipH="1" rot="10800000">
            <a:off x="6053350" y="1906600"/>
            <a:ext cx="1963500" cy="177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544325" y="70250"/>
            <a:ext cx="623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Plan: 2. Goals and Objectives 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619375" y="60903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85530"/>
          <a:stretch/>
        </p:blipFill>
        <p:spPr>
          <a:xfrm>
            <a:off x="4780800" y="3964400"/>
            <a:ext cx="4363197" cy="3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381125" y="540000"/>
            <a:ext cx="5099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SFSv1 as a replacement of Climate Forecast System version 2 (CFSv2), a decade-old system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Address common errors in CFSv2 and NMME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MJO propagation across Maritime Continent 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False ENSO alarms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Positive SST trend errors in tropical Pacific 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Roboto Condensed"/>
              <a:buChar char="○"/>
            </a:pPr>
            <a:r>
              <a:rPr b="1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 frequent above-normal temperature forecast</a:t>
            </a:r>
            <a:endParaRPr b="1" i="0" sz="18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Roboto Condensed"/>
              <a:buChar char="○"/>
            </a:pPr>
            <a:r>
              <a:rPr b="1" i="0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 infrequent below-normal temperature forecast</a:t>
            </a:r>
            <a:endParaRPr b="1" i="0" sz="16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Release the coupled SFS system to the public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Release reanalysis-reforecast data sets to the community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018025" y="43488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Becker et al.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14258" l="49926" r="0" t="0"/>
          <a:stretch/>
        </p:blipFill>
        <p:spPr>
          <a:xfrm>
            <a:off x="5480213" y="609052"/>
            <a:ext cx="3252675" cy="33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544325" y="70250"/>
            <a:ext cx="7361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Plan: 3. Transition to UFS Framework 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38" name="Google Shape;138;p19"/>
          <p:cNvCxnSpPr/>
          <p:nvPr/>
        </p:nvCxnSpPr>
        <p:spPr>
          <a:xfrm>
            <a:off x="619375" y="60903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9"/>
          <p:cNvSpPr txBox="1"/>
          <p:nvPr/>
        </p:nvSpPr>
        <p:spPr>
          <a:xfrm>
            <a:off x="406350" y="609050"/>
            <a:ext cx="4518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Finite Volume Cubed Sphere (FV3) dynamical core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Community Physics Package (CCPP) 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Noah-Multi Parameterization Land Surface Model (Noah-MP LSM)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Modular Ocean Model (MOM), 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Los Alamos Sea ice model (CICE)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WAVEWATCH III wave model (WW3)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Goddard Chemistry Aerosol Radiation and Transport (GOCART)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Community Mediator for Earth Prediction System (CMEPS)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Joint Effort for Data Assimilation Integration (JEDI)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Enhanced Model Evaluation Tools  (METplus)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6576" l="0" r="36215" t="0"/>
          <a:stretch/>
        </p:blipFill>
        <p:spPr>
          <a:xfrm>
            <a:off x="5095753" y="697166"/>
            <a:ext cx="4048250" cy="33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271125" y="4121525"/>
            <a:ext cx="3697500" cy="76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MRW/S2S Applications: </a:t>
            </a:r>
            <a:endParaRPr b="1" i="0" sz="19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GFSv17, GEFSv13, SFSv1</a:t>
            </a:r>
            <a:endParaRPr b="0" i="0" sz="19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544325" y="70250"/>
            <a:ext cx="8066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Plan: 4. Research and Development Focus Areas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23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48" name="Google Shape;148;p20"/>
          <p:cNvCxnSpPr/>
          <p:nvPr/>
        </p:nvCxnSpPr>
        <p:spPr>
          <a:xfrm>
            <a:off x="619375" y="60903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20"/>
          <p:cNvSpPr txBox="1"/>
          <p:nvPr/>
        </p:nvSpPr>
        <p:spPr>
          <a:xfrm>
            <a:off x="336050" y="609050"/>
            <a:ext cx="4572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Design, Testing and Analysis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and Dynamics Improvements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Model Improvement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Waves and Sea-Ice Model Improvements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Aerosol and Atmospheric Composition Improvements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Ensemble Strategies, Design and Development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Data Assimilation Developments and Observation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Roboto Condensed"/>
              <a:buAutoNum type="arabicParenR"/>
            </a:pPr>
            <a:r>
              <a:rPr b="1" i="0" lang="en-US" sz="15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Reanalysis &amp; Reforecast*</a:t>
            </a:r>
            <a:endParaRPr b="1" i="0" sz="15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Roboto Condensed"/>
              <a:buAutoNum type="arabicParenR"/>
            </a:pPr>
            <a:r>
              <a:rPr b="1" i="0" lang="en-US" sz="15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Cloud Strategy*</a:t>
            </a:r>
            <a:endParaRPr b="1" i="0" sz="15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Condensed"/>
              <a:buAutoNum type="arabicParenR"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Developments &amp; Verification</a:t>
            </a:r>
            <a:endParaRPr b="0" i="0" sz="15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8950" y="884938"/>
            <a:ext cx="3874350" cy="33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4908950" y="4437975"/>
            <a:ext cx="236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 Key goals of project</a:t>
            </a:r>
            <a:endParaRPr b="1" i="0" sz="13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246250" y="170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00"/>
              <a:buFont typeface="Arial"/>
              <a:buNone/>
            </a:pPr>
            <a:r>
              <a:rPr lang="en-US" sz="265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 Goals </a:t>
            </a:r>
            <a:endParaRPr b="1" sz="26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17600" y="742900"/>
            <a:ext cx="8726400" cy="3873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reanalysis should provide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balanced initializations</a:t>
            </a:r>
            <a:r>
              <a:rPr b="0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across interfaces between coupled model components that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maximize source of long-term predictabilit</a:t>
            </a:r>
            <a:r>
              <a:rPr b="0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e.g. from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sea ice and land</a:t>
            </a:r>
            <a:endParaRPr b="1" i="1" sz="18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model should minimize systematic drift from initial conditions and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minimize false alarms for extreme events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e.g. overconfident in El Nino forecast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Ensemble forecasts should provide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best estimation of uncertainties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Improvements in physics/dynamics and model components should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systematic biases and improve forecast skill</a:t>
            </a:r>
            <a:endParaRPr b="1" i="1" sz="1800" u="none" cap="none" strike="noStrik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should provide critical support to model coupling, testing, evaluation and eventual transition to operations</a:t>
            </a:r>
            <a:endParaRPr b="0" i="0" sz="18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developments should be incorporated into </a:t>
            </a:r>
            <a:r>
              <a:rPr b="1" i="1" lang="en-US" sz="18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UFS repositories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480950" y="837425"/>
            <a:ext cx="80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80950" y="837425"/>
            <a:ext cx="2289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-US" sz="195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FY23 Budget for SFS Development</a:t>
            </a:r>
            <a:r>
              <a:rPr b="1" i="0" lang="en-US" sz="19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i="0" sz="19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-US" sz="195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$5.0M (NWS)</a:t>
            </a:r>
            <a:endParaRPr b="1" i="0" sz="195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-US" sz="195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$1.46M (OAR)</a:t>
            </a:r>
            <a:endParaRPr b="0" i="0" sz="7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2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900" y="91975"/>
            <a:ext cx="5553124" cy="371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769" y="3897663"/>
            <a:ext cx="1632931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7541" y="3939828"/>
            <a:ext cx="1395475" cy="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7675" y="3788800"/>
            <a:ext cx="730250" cy="99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7">
            <a:alphaModFix/>
          </a:blip>
          <a:srcRect b="0" l="23279" r="22416" t="0"/>
          <a:stretch/>
        </p:blipFill>
        <p:spPr>
          <a:xfrm>
            <a:off x="4538521" y="3981973"/>
            <a:ext cx="1052228" cy="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8">
            <a:alphaModFix/>
          </a:blip>
          <a:srcRect b="0" l="0" r="55426" t="0"/>
          <a:stretch/>
        </p:blipFill>
        <p:spPr>
          <a:xfrm>
            <a:off x="7370225" y="4060800"/>
            <a:ext cx="838125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9">
            <a:alphaModFix/>
          </a:blip>
          <a:srcRect b="13186" l="0" r="0" t="0"/>
          <a:stretch/>
        </p:blipFill>
        <p:spPr>
          <a:xfrm>
            <a:off x="8281250" y="3804911"/>
            <a:ext cx="804900" cy="97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16025" y="4015725"/>
            <a:ext cx="730250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66950" y="3981975"/>
            <a:ext cx="772700" cy="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5715000" y="4343400"/>
            <a:ext cx="772800" cy="349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3840000" dist="57150">
              <a:srgbClr val="000000">
                <a:alpha val="80784"/>
              </a:srgbClr>
            </a:outerShdw>
          </a:effectLst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PSL</a:t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480950" y="837425"/>
            <a:ext cx="802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66575" y="116725"/>
            <a:ext cx="7935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b="1" i="0" lang="en-US" sz="2050" u="none" cap="none" strike="noStrike">
                <a:solidFill>
                  <a:srgbClr val="003087"/>
                </a:solidFill>
                <a:latin typeface="Arial"/>
                <a:ea typeface="Arial"/>
                <a:cs typeface="Arial"/>
                <a:sym typeface="Arial"/>
              </a:rPr>
              <a:t>SFS Application Team (Co-Leads</a:t>
            </a:r>
            <a:r>
              <a:rPr b="1" i="0" lang="en-US" sz="2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05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Avichal Mehra, Phil Pegion</a:t>
            </a:r>
            <a:r>
              <a:rPr b="1" i="0" lang="en-US" sz="2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36300" y="573700"/>
            <a:ext cx="89094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Design, Testing and Analysis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Avichal Mehra, Shan Sun, Wanqiu Wang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Physics and Dynamics Improvements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Fanglin Yang, Ligia Bernardet, Lisa Bengtsson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Land Model Improvement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Mike Barlage, Clara Draper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Ocean, Waves and Sea-Ice Model Improvements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Shan Sun, Wanqui Wang, Neil Barton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Aerosol and Atmospheric Composition Improvements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Lead: Ivanka Stajner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Ensemble Strategies, Design and Development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Philip Pegion, Yuejian Zhu, Neil Barton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Coupled Data Assimilation Developments and Observation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Daryl Kleist, Sergey Frolo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Reanalysis &amp; Reforecast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Sergey Frolov, Daryl Kleist, Phil Pegion, Yuejian Zhu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SFS Infrastructure and Cloud Strategy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Arun Chawla, Rahul Mahajan, Jun Wang, Denise Worthen, Phil Pegion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AutoNum type="arabi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Developments &amp; Verification (</a:t>
            </a:r>
            <a:r>
              <a:rPr b="0" i="0" lang="en-US" sz="1600" u="none" cap="none" strike="noStrike">
                <a:solidFill>
                  <a:srgbClr val="0000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Leads: Wanqiu Wang, Jason Levit, Tara Jensen, Juliana Dias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