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embeddedFontLst>
    <p:embeddedFont>
      <p:font typeface="Arial Narrow"/>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1">
          <p15:clr>
            <a:srgbClr val="9AA0A6"/>
          </p15:clr>
        </p15:guide>
        <p15:guide id="2" pos="57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5828F9D-A1C6-40FC-8E71-54833C706F02}">
  <a:tblStyle styleId="{D5828F9D-A1C6-40FC-8E71-54833C706F02}"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64CAB067-C5F5-4077-9558-A957503F1F95}"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1" orient="horz"/>
        <p:guide pos="575"/>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ArialNarrow-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ArialNarrow-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ArialNarrow-boldItalic.fntdata"/><Relationship Id="rId30" Type="http://schemas.openxmlformats.org/officeDocument/2006/relationships/font" Target="fonts/ArialNarrow-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5efd1df07d_1_0:notes"/>
          <p:cNvSpPr txBox="1"/>
          <p:nvPr>
            <p:ph idx="1" type="body"/>
          </p:nvPr>
        </p:nvSpPr>
        <p:spPr>
          <a:xfrm>
            <a:off x="670891" y="4572000"/>
            <a:ext cx="5367000" cy="3747600"/>
          </a:xfrm>
          <a:prstGeom prst="rect">
            <a:avLst/>
          </a:prstGeom>
          <a:noFill/>
          <a:ln>
            <a:noFill/>
          </a:ln>
        </p:spPr>
        <p:txBody>
          <a:bodyPr anchorCtr="0" anchor="t" bIns="89600" lIns="89600" spcFirstLastPara="1" rIns="89600" wrap="square" tIns="896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Narrow"/>
              <a:ea typeface="Arial Narrow"/>
              <a:cs typeface="Arial Narrow"/>
              <a:sym typeface="Arial Narrow"/>
            </a:endParaRPr>
          </a:p>
        </p:txBody>
      </p:sp>
      <p:sp>
        <p:nvSpPr>
          <p:cNvPr id="113" name="Google Shape;113;g15efd1df07d_1_0:notes"/>
          <p:cNvSpPr/>
          <p:nvPr>
            <p:ph idx="2" type="sldImg"/>
          </p:nvPr>
        </p:nvSpPr>
        <p:spPr>
          <a:xfrm>
            <a:off x="-223630" y="374754"/>
            <a:ext cx="7156200" cy="4047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bccac68819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bccac6881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bccac68819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bccac6881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be2e5a79c0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be2e5a79c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bccac68819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1bccac6881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b3b406d31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1b3b406d31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bb8a25648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1bb8a25648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03561d4a1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03561d4a1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03561d4a1f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03561d4a1f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bccac68819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1bccac68819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b3b406d31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1b3b406d31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c78952492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g1c78952492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b3b406d319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1b3b406d319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b94d3b25c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1b94d3b25c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9eac73089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9eac73089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2ede26d2c9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2ede26d2c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9eac73089e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9eac73089e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bccac6881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bccac6881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be2e5a79c0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be2e5a79c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b94d3b25cb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b94d3b25c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b94d3b25cb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b94d3b25cb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www.commerce.gov/" TargetMode="External"/><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 name="Shape 13"/>
        <p:cNvGrpSpPr/>
        <p:nvPr/>
      </p:nvGrpSpPr>
      <p:grpSpPr>
        <a:xfrm>
          <a:off x="0" y="0"/>
          <a:ext cx="0" cy="0"/>
          <a:chOff x="0" y="0"/>
          <a:chExt cx="0" cy="0"/>
        </a:xfrm>
      </p:grpSpPr>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Lg Pic">
  <p:cSld name="1 Lg Pic">
    <p:spTree>
      <p:nvGrpSpPr>
        <p:cNvPr id="53" name="Shape 53"/>
        <p:cNvGrpSpPr/>
        <p:nvPr/>
      </p:nvGrpSpPr>
      <p:grpSpPr>
        <a:xfrm>
          <a:off x="0" y="0"/>
          <a:ext cx="0" cy="0"/>
          <a:chOff x="0" y="0"/>
          <a:chExt cx="0" cy="0"/>
        </a:xfrm>
      </p:grpSpPr>
      <p:sp>
        <p:nvSpPr>
          <p:cNvPr id="54" name="Google Shape;54;p11"/>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55" name="Google Shape;55;p11"/>
          <p:cNvSpPr/>
          <p:nvPr>
            <p:ph idx="2" type="pic"/>
          </p:nvPr>
        </p:nvSpPr>
        <p:spPr>
          <a:xfrm>
            <a:off x="762000" y="914400"/>
            <a:ext cx="7924800" cy="3714900"/>
          </a:xfrm>
          <a:prstGeom prst="rect">
            <a:avLst/>
          </a:prstGeom>
          <a:solidFill>
            <a:srgbClr val="F2F2F2"/>
          </a:solidFill>
          <a:ln>
            <a:noFill/>
          </a:ln>
        </p:spPr>
        <p:txBody>
          <a:bodyPr anchorCtr="0" anchor="ctr" bIns="91425" lIns="91425" spcFirstLastPara="1" rIns="91425" wrap="square" tIns="91425">
            <a:noAutofit/>
          </a:bodyPr>
          <a:lstStyle>
            <a:lvl1pPr lvl="0" marR="0" rtl="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k Blue">
  <p:cSld name="Dk Blue">
    <p:spTree>
      <p:nvGrpSpPr>
        <p:cNvPr id="56" name="Shape 56"/>
        <p:cNvGrpSpPr/>
        <p:nvPr/>
      </p:nvGrpSpPr>
      <p:grpSpPr>
        <a:xfrm>
          <a:off x="0" y="0"/>
          <a:ext cx="0" cy="0"/>
          <a:chOff x="0" y="0"/>
          <a:chExt cx="0" cy="0"/>
        </a:xfrm>
      </p:grpSpPr>
      <p:sp>
        <p:nvSpPr>
          <p:cNvPr id="57" name="Google Shape;57;p12"/>
          <p:cNvSpPr/>
          <p:nvPr/>
        </p:nvSpPr>
        <p:spPr>
          <a:xfrm>
            <a:off x="317575" y="0"/>
            <a:ext cx="8824200" cy="3200400"/>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8" name="Google Shape;58;p12"/>
          <p:cNvSpPr/>
          <p:nvPr>
            <p:ph idx="2" type="pic"/>
          </p:nvPr>
        </p:nvSpPr>
        <p:spPr>
          <a:xfrm>
            <a:off x="412576" y="3200400"/>
            <a:ext cx="8729100" cy="1943100"/>
          </a:xfrm>
          <a:prstGeom prst="rect">
            <a:avLst/>
          </a:prstGeom>
          <a:solidFill>
            <a:srgbClr val="F2F2F2"/>
          </a:solidFill>
          <a:ln>
            <a:noFill/>
          </a:ln>
        </p:spPr>
        <p:txBody>
          <a:bodyPr anchorCtr="0" anchor="ctr" bIns="91425" lIns="91425" spcFirstLastPara="1" rIns="91425" wrap="square" tIns="91425">
            <a:noAutofit/>
          </a:bodyPr>
          <a:lstStyle>
            <a:lvl1pPr lvl="0" marR="0" rtl="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rtl="0" algn="l">
              <a:lnSpc>
                <a:spcPct val="100000"/>
              </a:lnSpc>
              <a:spcBef>
                <a:spcPts val="560"/>
              </a:spcBef>
              <a:spcAft>
                <a:spcPts val="0"/>
              </a:spcAft>
              <a:buClr>
                <a:srgbClr val="252C31"/>
              </a:buClr>
              <a:buSzPts val="2800"/>
              <a:buFont typeface="Arial"/>
              <a:buChar char="•"/>
              <a:defRPr b="0" i="0" sz="2800" u="none" cap="none" strike="noStrike">
                <a:solidFill>
                  <a:srgbClr val="252C31"/>
                </a:solidFill>
                <a:latin typeface="Arial"/>
                <a:ea typeface="Arial"/>
                <a:cs typeface="Arial"/>
                <a:sym typeface="Arial"/>
              </a:defRPr>
            </a:lvl2pPr>
            <a:lvl3pPr lvl="2" marR="0" rtl="0" algn="l">
              <a:lnSpc>
                <a:spcPct val="100000"/>
              </a:lnSpc>
              <a:spcBef>
                <a:spcPts val="480"/>
              </a:spcBef>
              <a:spcAft>
                <a:spcPts val="0"/>
              </a:spcAft>
              <a:buClr>
                <a:srgbClr val="252C31"/>
              </a:buClr>
              <a:buSzPts val="2400"/>
              <a:buFont typeface="Arial"/>
              <a:buChar char="•"/>
              <a:defRPr b="0" i="0" sz="2400" u="none" cap="none" strike="noStrike">
                <a:solidFill>
                  <a:srgbClr val="252C31"/>
                </a:solidFill>
                <a:latin typeface="Arial"/>
                <a:ea typeface="Arial"/>
                <a:cs typeface="Arial"/>
                <a:sym typeface="Arial"/>
              </a:defRPr>
            </a:lvl3pPr>
            <a:lvl4pPr lvl="3" marR="0" rtl="0" algn="l">
              <a:lnSpc>
                <a:spcPct val="100000"/>
              </a:lnSpc>
              <a:spcBef>
                <a:spcPts val="400"/>
              </a:spcBef>
              <a:spcAft>
                <a:spcPts val="0"/>
              </a:spcAft>
              <a:buClr>
                <a:srgbClr val="252C31"/>
              </a:buClr>
              <a:buSzPts val="2000"/>
              <a:buFont typeface="Arial"/>
              <a:buChar char="•"/>
              <a:defRPr b="0" i="0" sz="2000" u="none" cap="none" strike="noStrike">
                <a:solidFill>
                  <a:srgbClr val="252C31"/>
                </a:solidFill>
                <a:latin typeface="Arial"/>
                <a:ea typeface="Arial"/>
                <a:cs typeface="Arial"/>
                <a:sym typeface="Arial"/>
              </a:defRPr>
            </a:lvl4pPr>
            <a:lvl5pPr lvl="4" marR="0" rtl="0" algn="l">
              <a:lnSpc>
                <a:spcPct val="100000"/>
              </a:lnSpc>
              <a:spcBef>
                <a:spcPts val="360"/>
              </a:spcBef>
              <a:spcAft>
                <a:spcPts val="0"/>
              </a:spcAft>
              <a:buClr>
                <a:srgbClr val="252C31"/>
              </a:buClr>
              <a:buSzPts val="1800"/>
              <a:buFont typeface="Arial"/>
              <a:buChar char="•"/>
              <a:defRPr b="0" i="0" sz="1800" u="none" cap="none" strike="noStrike">
                <a:solidFill>
                  <a:srgbClr val="252C31"/>
                </a:solidFill>
                <a:latin typeface="Arial"/>
                <a:ea typeface="Arial"/>
                <a:cs typeface="Arial"/>
                <a:sym typeface="Arial"/>
              </a:defRPr>
            </a:lvl5pPr>
            <a:lvl6pPr lvl="5" marR="0" rtl="0" algn="l">
              <a:lnSpc>
                <a:spcPct val="100000"/>
              </a:lnSpc>
              <a:spcBef>
                <a:spcPts val="320"/>
              </a:spcBef>
              <a:spcAft>
                <a:spcPts val="0"/>
              </a:spcAft>
              <a:buClr>
                <a:srgbClr val="252C31"/>
              </a:buClr>
              <a:buSzPts val="1600"/>
              <a:buFont typeface="Arial"/>
              <a:buChar char="•"/>
              <a:defRPr b="0" i="0" sz="1600" u="none" cap="none" strike="noStrike">
                <a:solidFill>
                  <a:srgbClr val="252C3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9" name="Google Shape;59;p12"/>
          <p:cNvSpPr txBox="1"/>
          <p:nvPr>
            <p:ph idx="1" type="body"/>
          </p:nvPr>
        </p:nvSpPr>
        <p:spPr>
          <a:xfrm>
            <a:off x="2310550" y="457209"/>
            <a:ext cx="6096000" cy="10191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88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rgbClr val="252C31"/>
              </a:buClr>
              <a:buSzPts val="2800"/>
              <a:buFont typeface="Arial"/>
              <a:buChar char="•"/>
              <a:defRPr b="0" i="0" sz="2800" u="none" cap="none" strike="noStrike">
                <a:solidFill>
                  <a:srgbClr val="252C31"/>
                </a:solidFill>
                <a:latin typeface="Arial"/>
                <a:ea typeface="Arial"/>
                <a:cs typeface="Arial"/>
                <a:sym typeface="Arial"/>
              </a:defRPr>
            </a:lvl2pPr>
            <a:lvl3pPr indent="-381000" lvl="2" marL="1371600" marR="0" rtl="0" algn="l">
              <a:lnSpc>
                <a:spcPct val="100000"/>
              </a:lnSpc>
              <a:spcBef>
                <a:spcPts val="480"/>
              </a:spcBef>
              <a:spcAft>
                <a:spcPts val="0"/>
              </a:spcAft>
              <a:buClr>
                <a:srgbClr val="252C31"/>
              </a:buClr>
              <a:buSzPts val="2400"/>
              <a:buFont typeface="Arial"/>
              <a:buChar char="•"/>
              <a:defRPr b="0" i="0" sz="2400" u="none" cap="none" strike="noStrike">
                <a:solidFill>
                  <a:srgbClr val="252C31"/>
                </a:solidFill>
                <a:latin typeface="Arial"/>
                <a:ea typeface="Arial"/>
                <a:cs typeface="Arial"/>
                <a:sym typeface="Arial"/>
              </a:defRPr>
            </a:lvl3pPr>
            <a:lvl4pPr indent="-355600" lvl="3" marL="1828800" marR="0" rtl="0" algn="l">
              <a:lnSpc>
                <a:spcPct val="100000"/>
              </a:lnSpc>
              <a:spcBef>
                <a:spcPts val="400"/>
              </a:spcBef>
              <a:spcAft>
                <a:spcPts val="0"/>
              </a:spcAft>
              <a:buClr>
                <a:srgbClr val="252C31"/>
              </a:buClr>
              <a:buSzPts val="2000"/>
              <a:buFont typeface="Arial"/>
              <a:buChar char="•"/>
              <a:defRPr b="0" i="0" sz="2000" u="none" cap="none" strike="noStrike">
                <a:solidFill>
                  <a:srgbClr val="252C31"/>
                </a:solidFill>
                <a:latin typeface="Arial"/>
                <a:ea typeface="Arial"/>
                <a:cs typeface="Arial"/>
                <a:sym typeface="Arial"/>
              </a:defRPr>
            </a:lvl4pPr>
            <a:lvl5pPr indent="-342900" lvl="4" marL="2286000" marR="0" rtl="0" algn="l">
              <a:lnSpc>
                <a:spcPct val="100000"/>
              </a:lnSpc>
              <a:spcBef>
                <a:spcPts val="360"/>
              </a:spcBef>
              <a:spcAft>
                <a:spcPts val="0"/>
              </a:spcAft>
              <a:buClr>
                <a:srgbClr val="252C31"/>
              </a:buClr>
              <a:buSzPts val="1800"/>
              <a:buFont typeface="Arial"/>
              <a:buChar char="•"/>
              <a:defRPr b="0" i="0" sz="1800" u="none" cap="none" strike="noStrike">
                <a:solidFill>
                  <a:srgbClr val="252C31"/>
                </a:solidFill>
                <a:latin typeface="Arial"/>
                <a:ea typeface="Arial"/>
                <a:cs typeface="Arial"/>
                <a:sym typeface="Arial"/>
              </a:defRPr>
            </a:lvl5pPr>
            <a:lvl6pPr indent="-330200" lvl="5" marL="2743200" marR="0" rtl="0" algn="l">
              <a:lnSpc>
                <a:spcPct val="100000"/>
              </a:lnSpc>
              <a:spcBef>
                <a:spcPts val="320"/>
              </a:spcBef>
              <a:spcAft>
                <a:spcPts val="0"/>
              </a:spcAft>
              <a:buClr>
                <a:srgbClr val="252C31"/>
              </a:buClr>
              <a:buSzPts val="1600"/>
              <a:buFont typeface="Arial"/>
              <a:buChar char="•"/>
              <a:defRPr b="0" i="0" sz="1600" u="none" cap="none" strike="noStrike">
                <a:solidFill>
                  <a:srgbClr val="252C3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 name="Google Shape;60;p12"/>
          <p:cNvSpPr txBox="1"/>
          <p:nvPr>
            <p:ph idx="3" type="body"/>
          </p:nvPr>
        </p:nvSpPr>
        <p:spPr>
          <a:xfrm>
            <a:off x="2310562" y="1628103"/>
            <a:ext cx="6092400" cy="7035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560"/>
              </a:spcBef>
              <a:spcAft>
                <a:spcPts val="0"/>
              </a:spcAft>
              <a:buClr>
                <a:srgbClr val="C4EDFF"/>
              </a:buClr>
              <a:buSzPts val="2800"/>
              <a:buFont typeface="Arial"/>
              <a:buNone/>
              <a:defRPr b="0" i="0" sz="2800" u="none" cap="none" strike="noStrike">
                <a:solidFill>
                  <a:srgbClr val="C4EDFF"/>
                </a:solidFill>
                <a:latin typeface="Arial Narrow"/>
                <a:ea typeface="Arial Narrow"/>
                <a:cs typeface="Arial Narrow"/>
                <a:sym typeface="Arial Narrow"/>
              </a:defRPr>
            </a:lvl1pPr>
            <a:lvl2pPr indent="-406400" lvl="1" marL="914400" marR="0" rtl="0" algn="l">
              <a:lnSpc>
                <a:spcPct val="100000"/>
              </a:lnSpc>
              <a:spcBef>
                <a:spcPts val="560"/>
              </a:spcBef>
              <a:spcAft>
                <a:spcPts val="0"/>
              </a:spcAft>
              <a:buClr>
                <a:srgbClr val="252C31"/>
              </a:buClr>
              <a:buSzPts val="2800"/>
              <a:buFont typeface="Arial"/>
              <a:buChar char="•"/>
              <a:defRPr b="0" i="0" sz="2800" u="none" cap="none" strike="noStrike">
                <a:solidFill>
                  <a:srgbClr val="252C31"/>
                </a:solidFill>
                <a:latin typeface="Arial"/>
                <a:ea typeface="Arial"/>
                <a:cs typeface="Arial"/>
                <a:sym typeface="Arial"/>
              </a:defRPr>
            </a:lvl2pPr>
            <a:lvl3pPr indent="-381000" lvl="2" marL="1371600" marR="0" rtl="0" algn="l">
              <a:lnSpc>
                <a:spcPct val="100000"/>
              </a:lnSpc>
              <a:spcBef>
                <a:spcPts val="480"/>
              </a:spcBef>
              <a:spcAft>
                <a:spcPts val="0"/>
              </a:spcAft>
              <a:buClr>
                <a:srgbClr val="252C31"/>
              </a:buClr>
              <a:buSzPts val="2400"/>
              <a:buFont typeface="Arial"/>
              <a:buChar char="•"/>
              <a:defRPr b="0" i="0" sz="2400" u="none" cap="none" strike="noStrike">
                <a:solidFill>
                  <a:srgbClr val="252C31"/>
                </a:solidFill>
                <a:latin typeface="Arial"/>
                <a:ea typeface="Arial"/>
                <a:cs typeface="Arial"/>
                <a:sym typeface="Arial"/>
              </a:defRPr>
            </a:lvl3pPr>
            <a:lvl4pPr indent="-355600" lvl="3" marL="1828800" marR="0" rtl="0" algn="l">
              <a:lnSpc>
                <a:spcPct val="100000"/>
              </a:lnSpc>
              <a:spcBef>
                <a:spcPts val="400"/>
              </a:spcBef>
              <a:spcAft>
                <a:spcPts val="0"/>
              </a:spcAft>
              <a:buClr>
                <a:srgbClr val="252C31"/>
              </a:buClr>
              <a:buSzPts val="2000"/>
              <a:buFont typeface="Arial"/>
              <a:buChar char="•"/>
              <a:defRPr b="0" i="0" sz="2000" u="none" cap="none" strike="noStrike">
                <a:solidFill>
                  <a:srgbClr val="252C31"/>
                </a:solidFill>
                <a:latin typeface="Arial"/>
                <a:ea typeface="Arial"/>
                <a:cs typeface="Arial"/>
                <a:sym typeface="Arial"/>
              </a:defRPr>
            </a:lvl4pPr>
            <a:lvl5pPr indent="-342900" lvl="4" marL="2286000" marR="0" rtl="0" algn="l">
              <a:lnSpc>
                <a:spcPct val="100000"/>
              </a:lnSpc>
              <a:spcBef>
                <a:spcPts val="360"/>
              </a:spcBef>
              <a:spcAft>
                <a:spcPts val="0"/>
              </a:spcAft>
              <a:buClr>
                <a:srgbClr val="252C31"/>
              </a:buClr>
              <a:buSzPts val="1800"/>
              <a:buFont typeface="Arial"/>
              <a:buChar char="•"/>
              <a:defRPr b="0" i="0" sz="1800" u="none" cap="none" strike="noStrike">
                <a:solidFill>
                  <a:srgbClr val="252C31"/>
                </a:solidFill>
                <a:latin typeface="Arial"/>
                <a:ea typeface="Arial"/>
                <a:cs typeface="Arial"/>
                <a:sym typeface="Arial"/>
              </a:defRPr>
            </a:lvl5pPr>
            <a:lvl6pPr indent="-330200" lvl="5" marL="2743200" marR="0" rtl="0" algn="l">
              <a:lnSpc>
                <a:spcPct val="100000"/>
              </a:lnSpc>
              <a:spcBef>
                <a:spcPts val="320"/>
              </a:spcBef>
              <a:spcAft>
                <a:spcPts val="0"/>
              </a:spcAft>
              <a:buClr>
                <a:srgbClr val="252C31"/>
              </a:buClr>
              <a:buSzPts val="1600"/>
              <a:buFont typeface="Arial"/>
              <a:buChar char="•"/>
              <a:defRPr b="0" i="0" sz="1600" u="none" cap="none" strike="noStrike">
                <a:solidFill>
                  <a:srgbClr val="252C3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Google Shape;61;p12"/>
          <p:cNvSpPr txBox="1"/>
          <p:nvPr>
            <p:ph idx="4" type="body"/>
          </p:nvPr>
        </p:nvSpPr>
        <p:spPr>
          <a:xfrm>
            <a:off x="2514600" y="2483428"/>
            <a:ext cx="6096000" cy="5196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60"/>
              </a:spcBef>
              <a:spcAft>
                <a:spcPts val="0"/>
              </a:spcAft>
              <a:buClr>
                <a:srgbClr val="C4EDFF"/>
              </a:buClr>
              <a:buSzPts val="1800"/>
              <a:buFont typeface="Arial"/>
              <a:buNone/>
              <a:defRPr b="0" i="0" sz="1800" u="none" cap="none" strike="noStrike">
                <a:solidFill>
                  <a:srgbClr val="C4EDFF"/>
                </a:solidFill>
                <a:latin typeface="Arial Narrow"/>
                <a:ea typeface="Arial Narrow"/>
                <a:cs typeface="Arial Narrow"/>
                <a:sym typeface="Arial Narrow"/>
              </a:defRPr>
            </a:lvl1pPr>
            <a:lvl2pPr indent="-406400" lvl="1" marL="914400" marR="0" rtl="0" algn="l">
              <a:lnSpc>
                <a:spcPct val="100000"/>
              </a:lnSpc>
              <a:spcBef>
                <a:spcPts val="560"/>
              </a:spcBef>
              <a:spcAft>
                <a:spcPts val="0"/>
              </a:spcAft>
              <a:buClr>
                <a:srgbClr val="252C31"/>
              </a:buClr>
              <a:buSzPts val="2800"/>
              <a:buFont typeface="Arial"/>
              <a:buChar char="•"/>
              <a:defRPr b="0" i="0" sz="2800" u="none" cap="none" strike="noStrike">
                <a:solidFill>
                  <a:srgbClr val="252C31"/>
                </a:solidFill>
                <a:latin typeface="Arial"/>
                <a:ea typeface="Arial"/>
                <a:cs typeface="Arial"/>
                <a:sym typeface="Arial"/>
              </a:defRPr>
            </a:lvl2pPr>
            <a:lvl3pPr indent="-381000" lvl="2" marL="1371600" marR="0" rtl="0" algn="l">
              <a:lnSpc>
                <a:spcPct val="100000"/>
              </a:lnSpc>
              <a:spcBef>
                <a:spcPts val="480"/>
              </a:spcBef>
              <a:spcAft>
                <a:spcPts val="0"/>
              </a:spcAft>
              <a:buClr>
                <a:srgbClr val="252C31"/>
              </a:buClr>
              <a:buSzPts val="2400"/>
              <a:buFont typeface="Arial"/>
              <a:buChar char="•"/>
              <a:defRPr b="0" i="0" sz="2400" u="none" cap="none" strike="noStrike">
                <a:solidFill>
                  <a:srgbClr val="252C31"/>
                </a:solidFill>
                <a:latin typeface="Arial"/>
                <a:ea typeface="Arial"/>
                <a:cs typeface="Arial"/>
                <a:sym typeface="Arial"/>
              </a:defRPr>
            </a:lvl3pPr>
            <a:lvl4pPr indent="-355600" lvl="3" marL="1828800" marR="0" rtl="0" algn="l">
              <a:lnSpc>
                <a:spcPct val="100000"/>
              </a:lnSpc>
              <a:spcBef>
                <a:spcPts val="400"/>
              </a:spcBef>
              <a:spcAft>
                <a:spcPts val="0"/>
              </a:spcAft>
              <a:buClr>
                <a:srgbClr val="252C31"/>
              </a:buClr>
              <a:buSzPts val="2000"/>
              <a:buFont typeface="Arial"/>
              <a:buChar char="•"/>
              <a:defRPr b="0" i="0" sz="2000" u="none" cap="none" strike="noStrike">
                <a:solidFill>
                  <a:srgbClr val="252C31"/>
                </a:solidFill>
                <a:latin typeface="Arial"/>
                <a:ea typeface="Arial"/>
                <a:cs typeface="Arial"/>
                <a:sym typeface="Arial"/>
              </a:defRPr>
            </a:lvl4pPr>
            <a:lvl5pPr indent="-342900" lvl="4" marL="2286000" marR="0" rtl="0" algn="l">
              <a:lnSpc>
                <a:spcPct val="100000"/>
              </a:lnSpc>
              <a:spcBef>
                <a:spcPts val="360"/>
              </a:spcBef>
              <a:spcAft>
                <a:spcPts val="0"/>
              </a:spcAft>
              <a:buClr>
                <a:srgbClr val="252C31"/>
              </a:buClr>
              <a:buSzPts val="1800"/>
              <a:buFont typeface="Arial"/>
              <a:buChar char="•"/>
              <a:defRPr b="0" i="0" sz="1800" u="none" cap="none" strike="noStrike">
                <a:solidFill>
                  <a:srgbClr val="252C31"/>
                </a:solidFill>
                <a:latin typeface="Arial"/>
                <a:ea typeface="Arial"/>
                <a:cs typeface="Arial"/>
                <a:sym typeface="Arial"/>
              </a:defRPr>
            </a:lvl5pPr>
            <a:lvl6pPr indent="-330200" lvl="5" marL="2743200" marR="0" rtl="0" algn="l">
              <a:lnSpc>
                <a:spcPct val="100000"/>
              </a:lnSpc>
              <a:spcBef>
                <a:spcPts val="320"/>
              </a:spcBef>
              <a:spcAft>
                <a:spcPts val="0"/>
              </a:spcAft>
              <a:buClr>
                <a:srgbClr val="252C31"/>
              </a:buClr>
              <a:buSzPts val="1600"/>
              <a:buFont typeface="Arial"/>
              <a:buChar char="•"/>
              <a:defRPr b="0" i="0" sz="1600" u="none" cap="none" strike="noStrike">
                <a:solidFill>
                  <a:srgbClr val="252C3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cxnSp>
        <p:nvCxnSpPr>
          <p:cNvPr id="62" name="Google Shape;62;p12"/>
          <p:cNvCxnSpPr/>
          <p:nvPr/>
        </p:nvCxnSpPr>
        <p:spPr>
          <a:xfrm>
            <a:off x="2079569" y="457200"/>
            <a:ext cx="0" cy="2604900"/>
          </a:xfrm>
          <a:prstGeom prst="straightConnector1">
            <a:avLst/>
          </a:prstGeom>
          <a:noFill/>
          <a:ln cap="flat" cmpd="sng" w="12700">
            <a:solidFill>
              <a:srgbClr val="3FAFFF"/>
            </a:solidFill>
            <a:prstDash val="solid"/>
            <a:round/>
            <a:headEnd len="sm" w="sm" type="none"/>
            <a:tailEnd len="sm" w="sm" type="none"/>
          </a:ln>
        </p:spPr>
      </p:cxnSp>
      <p:pic>
        <p:nvPicPr>
          <p:cNvPr id="63" name="Google Shape;63;p12"/>
          <p:cNvPicPr preferRelativeResize="0"/>
          <p:nvPr/>
        </p:nvPicPr>
        <p:blipFill>
          <a:blip r:embed="rId2">
            <a:alphaModFix/>
          </a:blip>
          <a:stretch>
            <a:fillRect/>
          </a:stretch>
        </p:blipFill>
        <p:spPr>
          <a:xfrm>
            <a:off x="663341" y="573025"/>
            <a:ext cx="1109050" cy="1109050"/>
          </a:xfrm>
          <a:prstGeom prst="rect">
            <a:avLst/>
          </a:prstGeom>
          <a:noFill/>
          <a:ln>
            <a:noFill/>
          </a:ln>
        </p:spPr>
      </p:pic>
      <p:pic>
        <p:nvPicPr>
          <p:cNvPr id="64" name="Google Shape;64;p12"/>
          <p:cNvPicPr preferRelativeResize="0"/>
          <p:nvPr/>
        </p:nvPicPr>
        <p:blipFill>
          <a:blip r:embed="rId3">
            <a:alphaModFix/>
          </a:blip>
          <a:stretch>
            <a:fillRect/>
          </a:stretch>
        </p:blipFill>
        <p:spPr>
          <a:xfrm>
            <a:off x="-18846" y="0"/>
            <a:ext cx="356299" cy="5143500"/>
          </a:xfrm>
          <a:prstGeom prst="rect">
            <a:avLst/>
          </a:prstGeom>
          <a:noFill/>
          <a:ln>
            <a:noFill/>
          </a:ln>
        </p:spPr>
      </p:pic>
      <p:sp>
        <p:nvSpPr>
          <p:cNvPr id="65" name="Google Shape;65;p12"/>
          <p:cNvSpPr txBox="1"/>
          <p:nvPr/>
        </p:nvSpPr>
        <p:spPr>
          <a:xfrm>
            <a:off x="596825" y="1731613"/>
            <a:ext cx="4256700" cy="496500"/>
          </a:xfrm>
          <a:prstGeom prst="rect">
            <a:avLst/>
          </a:prstGeom>
          <a:noFill/>
          <a:ln>
            <a:noFill/>
          </a:ln>
        </p:spPr>
        <p:txBody>
          <a:bodyPr anchorCtr="0" anchor="t" bIns="91425" lIns="91425" spcFirstLastPara="1" rIns="91425" wrap="square" tIns="91425">
            <a:noAutofit/>
          </a:bodyPr>
          <a:lstStyle/>
          <a:p>
            <a:pPr indent="0" lvl="0" marL="0" rtl="0" algn="just">
              <a:lnSpc>
                <a:spcPct val="120000"/>
              </a:lnSpc>
              <a:spcBef>
                <a:spcPts val="0"/>
              </a:spcBef>
              <a:spcAft>
                <a:spcPts val="0"/>
              </a:spcAft>
              <a:buNone/>
            </a:pPr>
            <a:r>
              <a:rPr b="1" lang="en" sz="1800">
                <a:solidFill>
                  <a:srgbClr val="FFFFFF"/>
                </a:solidFill>
              </a:rPr>
              <a:t>NATIONAL </a:t>
            </a:r>
            <a:endParaRPr b="1" sz="1800">
              <a:solidFill>
                <a:srgbClr val="FFFFFF"/>
              </a:solidFill>
            </a:endParaRPr>
          </a:p>
          <a:p>
            <a:pPr indent="0" lvl="0" marL="0" rtl="0" algn="just">
              <a:lnSpc>
                <a:spcPct val="120000"/>
              </a:lnSpc>
              <a:spcBef>
                <a:spcPts val="0"/>
              </a:spcBef>
              <a:spcAft>
                <a:spcPts val="0"/>
              </a:spcAft>
              <a:buNone/>
            </a:pPr>
            <a:r>
              <a:rPr b="1" lang="en" sz="1800">
                <a:solidFill>
                  <a:srgbClr val="FFFFFF"/>
                </a:solidFill>
              </a:rPr>
              <a:t>WEATHER </a:t>
            </a:r>
            <a:endParaRPr b="1" sz="1800">
              <a:solidFill>
                <a:srgbClr val="FFFFFF"/>
              </a:solidFill>
            </a:endParaRPr>
          </a:p>
          <a:p>
            <a:pPr indent="0" lvl="0" marL="0" rtl="0" algn="just">
              <a:lnSpc>
                <a:spcPct val="120000"/>
              </a:lnSpc>
              <a:spcBef>
                <a:spcPts val="0"/>
              </a:spcBef>
              <a:spcAft>
                <a:spcPts val="0"/>
              </a:spcAft>
              <a:buNone/>
            </a:pPr>
            <a:r>
              <a:rPr b="1" lang="en" sz="1800">
                <a:solidFill>
                  <a:srgbClr val="FFFFFF"/>
                </a:solidFill>
              </a:rPr>
              <a:t>SERVICE</a:t>
            </a:r>
            <a:endParaRPr b="1" sz="1800">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k Blue 1">
  <p:cSld name="Dk Blue 1">
    <p:spTree>
      <p:nvGrpSpPr>
        <p:cNvPr id="66" name="Shape 66"/>
        <p:cNvGrpSpPr/>
        <p:nvPr/>
      </p:nvGrpSpPr>
      <p:grpSpPr>
        <a:xfrm>
          <a:off x="0" y="0"/>
          <a:ext cx="0" cy="0"/>
          <a:chOff x="0" y="0"/>
          <a:chExt cx="0" cy="0"/>
        </a:xfrm>
      </p:grpSpPr>
      <p:sp>
        <p:nvSpPr>
          <p:cNvPr id="67" name="Google Shape;67;p13"/>
          <p:cNvSpPr/>
          <p:nvPr/>
        </p:nvSpPr>
        <p:spPr>
          <a:xfrm>
            <a:off x="317575" y="0"/>
            <a:ext cx="8826600" cy="4837200"/>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 name="Google Shape;68;p13"/>
          <p:cNvSpPr txBox="1"/>
          <p:nvPr>
            <p:ph type="title"/>
          </p:nvPr>
        </p:nvSpPr>
        <p:spPr>
          <a:xfrm>
            <a:off x="762000" y="800099"/>
            <a:ext cx="7933800" cy="971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69" name="Google Shape;69;p13"/>
          <p:cNvSpPr/>
          <p:nvPr/>
        </p:nvSpPr>
        <p:spPr>
          <a:xfrm>
            <a:off x="0" y="4800601"/>
            <a:ext cx="9144000" cy="342900"/>
          </a:xfrm>
          <a:prstGeom prst="rect">
            <a:avLst/>
          </a:prstGeom>
          <a:solidFill>
            <a:srgbClr val="D6F5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70" name="Google Shape;70;p13">
            <a:hlinkClick r:id="rId2"/>
          </p:cNvPr>
          <p:cNvPicPr preferRelativeResize="0"/>
          <p:nvPr/>
        </p:nvPicPr>
        <p:blipFill rotWithShape="1">
          <a:blip r:embed="rId3">
            <a:alphaModFix/>
          </a:blip>
          <a:srcRect b="0" l="0" r="0" t="0"/>
          <a:stretch/>
        </p:blipFill>
        <p:spPr>
          <a:xfrm>
            <a:off x="228600" y="4832593"/>
            <a:ext cx="278916" cy="278916"/>
          </a:xfrm>
          <a:prstGeom prst="rect">
            <a:avLst/>
          </a:prstGeom>
          <a:noFill/>
          <a:ln>
            <a:noFill/>
          </a:ln>
        </p:spPr>
      </p:pic>
      <p:sp>
        <p:nvSpPr>
          <p:cNvPr id="71" name="Google Shape;71;p13"/>
          <p:cNvSpPr txBox="1"/>
          <p:nvPr/>
        </p:nvSpPr>
        <p:spPr>
          <a:xfrm>
            <a:off x="522146" y="4772984"/>
            <a:ext cx="3976800" cy="46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NATIONAL WEATHER SERVICE</a:t>
            </a:r>
            <a:endParaRPr b="1">
              <a:solidFill>
                <a:schemeClr val="dk1"/>
              </a:solidFill>
            </a:endParaRPr>
          </a:p>
          <a:p>
            <a:pPr indent="0" lvl="0" marL="0" rtl="0" algn="l">
              <a:spcBef>
                <a:spcPts val="0"/>
              </a:spcBef>
              <a:spcAft>
                <a:spcPts val="0"/>
              </a:spcAft>
              <a:buNone/>
            </a:pPr>
            <a:r>
              <a:t/>
            </a:r>
            <a:endParaRPr/>
          </a:p>
        </p:txBody>
      </p:sp>
      <p:sp>
        <p:nvSpPr>
          <p:cNvPr id="72" name="Google Shape;72;p13"/>
          <p:cNvSpPr txBox="1"/>
          <p:nvPr/>
        </p:nvSpPr>
        <p:spPr>
          <a:xfrm>
            <a:off x="1447800" y="4879264"/>
            <a:ext cx="7239000" cy="1155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B4596"/>
              </a:buClr>
              <a:buSzPts val="1000"/>
              <a:buFont typeface="Arial Narrow"/>
              <a:buNone/>
            </a:pPr>
            <a:r>
              <a:rPr b="1" lang="en" sz="1300">
                <a:solidFill>
                  <a:srgbClr val="0B4596"/>
                </a:solidFill>
                <a:latin typeface="Arial Narrow"/>
                <a:ea typeface="Arial Narrow"/>
                <a:cs typeface="Arial Narrow"/>
                <a:sym typeface="Arial Narrow"/>
              </a:rPr>
              <a:t>Building a Weather-Ready Nation</a:t>
            </a:r>
            <a:r>
              <a:rPr b="1" i="0" lang="en" sz="1300" u="none" cap="none" strike="noStrike">
                <a:solidFill>
                  <a:srgbClr val="0B4596"/>
                </a:solidFill>
                <a:latin typeface="Arial Narrow"/>
                <a:ea typeface="Arial Narrow"/>
                <a:cs typeface="Arial Narrow"/>
                <a:sym typeface="Arial Narrow"/>
              </a:rPr>
              <a:t>  //  </a:t>
            </a:r>
            <a:fld id="{00000000-1234-1234-1234-123412341234}" type="slidenum">
              <a:rPr b="1" i="0" lang="en" sz="1300" u="none" cap="none" strike="noStrike">
                <a:solidFill>
                  <a:srgbClr val="0B4596"/>
                </a:solidFill>
                <a:latin typeface="Arial Narrow"/>
                <a:ea typeface="Arial Narrow"/>
                <a:cs typeface="Arial Narrow"/>
                <a:sym typeface="Arial Narrow"/>
              </a:rPr>
              <a:t>‹#›</a:t>
            </a:fld>
            <a:endParaRPr b="1" i="0" sz="1300" u="none" cap="none" strike="noStrike">
              <a:solidFill>
                <a:srgbClr val="0B4596"/>
              </a:solidFill>
              <a:latin typeface="Arial Narrow"/>
              <a:ea typeface="Arial Narrow"/>
              <a:cs typeface="Arial Narrow"/>
              <a:sym typeface="Arial Narrow"/>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 name="Shape 73"/>
        <p:cNvGrpSpPr/>
        <p:nvPr/>
      </p:nvGrpSpPr>
      <p:grpSpPr>
        <a:xfrm>
          <a:off x="0" y="0"/>
          <a:ext cx="0" cy="0"/>
          <a:chOff x="0" y="0"/>
          <a:chExt cx="0" cy="0"/>
        </a:xfrm>
      </p:grpSpPr>
      <p:sp>
        <p:nvSpPr>
          <p:cNvPr id="74" name="Google Shape;74;p14"/>
          <p:cNvSpPr txBox="1"/>
          <p:nvPr>
            <p:ph type="title"/>
          </p:nvPr>
        </p:nvSpPr>
        <p:spPr>
          <a:xfrm>
            <a:off x="457200" y="205979"/>
            <a:ext cx="8229600" cy="8574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75" name="Google Shape;75;p14"/>
          <p:cNvSpPr txBox="1"/>
          <p:nvPr>
            <p:ph idx="10" type="dt"/>
          </p:nvPr>
        </p:nvSpPr>
        <p:spPr>
          <a:xfrm>
            <a:off x="457200" y="4767264"/>
            <a:ext cx="2133600" cy="2739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76" name="Google Shape;76;p14"/>
          <p:cNvSpPr txBox="1"/>
          <p:nvPr>
            <p:ph idx="11" type="ftr"/>
          </p:nvPr>
        </p:nvSpPr>
        <p:spPr>
          <a:xfrm>
            <a:off x="3124200" y="4767264"/>
            <a:ext cx="2895600" cy="2739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77" name="Google Shape;77;p14"/>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marR="0" rtl="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marR="0" rtl="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marR="0" rtl="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marR="0" rtl="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marR="0" rtl="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marR="0" rtl="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marR="0" rtl="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marR="0" rtl="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8" name="Shape 78"/>
        <p:cNvGrpSpPr/>
        <p:nvPr/>
      </p:nvGrpSpPr>
      <p:grpSpPr>
        <a:xfrm>
          <a:off x="0" y="0"/>
          <a:ext cx="0" cy="0"/>
          <a:chOff x="0" y="0"/>
          <a:chExt cx="0" cy="0"/>
        </a:xfrm>
      </p:grpSpPr>
      <p:sp>
        <p:nvSpPr>
          <p:cNvPr id="79" name="Google Shape;79;p15"/>
          <p:cNvSpPr txBox="1"/>
          <p:nvPr>
            <p:ph type="ctrTitle"/>
          </p:nvPr>
        </p:nvSpPr>
        <p:spPr>
          <a:xfrm>
            <a:off x="685800" y="1597845"/>
            <a:ext cx="7772400" cy="11025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80" name="Google Shape;80;p15"/>
          <p:cNvSpPr txBox="1"/>
          <p:nvPr>
            <p:ph idx="1" type="subTitle"/>
          </p:nvPr>
        </p:nvSpPr>
        <p:spPr>
          <a:xfrm>
            <a:off x="1371600" y="2914650"/>
            <a:ext cx="6400800" cy="1314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640"/>
              </a:spcBef>
              <a:spcAft>
                <a:spcPts val="0"/>
              </a:spcAft>
              <a:buClr>
                <a:srgbClr val="888888"/>
              </a:buClr>
              <a:buSzPts val="3200"/>
              <a:buFont typeface="Arial"/>
              <a:buNone/>
              <a:defRPr b="0" i="0" sz="3200" u="none" cap="none" strike="noStrike">
                <a:solidFill>
                  <a:srgbClr val="888888"/>
                </a:solidFill>
                <a:latin typeface="Arial"/>
                <a:ea typeface="Arial"/>
                <a:cs typeface="Arial"/>
                <a:sym typeface="Arial"/>
              </a:defRPr>
            </a:lvl1pPr>
            <a:lvl2pPr lvl="1"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Arial"/>
                <a:ea typeface="Arial"/>
                <a:cs typeface="Arial"/>
                <a:sym typeface="Arial"/>
              </a:defRPr>
            </a:lvl2pPr>
            <a:lvl3pPr lvl="2"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Arial"/>
                <a:ea typeface="Arial"/>
                <a:cs typeface="Arial"/>
                <a:sym typeface="Arial"/>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9pPr>
          </a:lstStyle>
          <a:p/>
        </p:txBody>
      </p:sp>
      <p:sp>
        <p:nvSpPr>
          <p:cNvPr id="81" name="Google Shape;81;p15"/>
          <p:cNvSpPr txBox="1"/>
          <p:nvPr>
            <p:ph idx="10" type="dt"/>
          </p:nvPr>
        </p:nvSpPr>
        <p:spPr>
          <a:xfrm>
            <a:off x="457200" y="4767264"/>
            <a:ext cx="2133600" cy="2739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Clr>
                <a:srgbClr val="888888"/>
              </a:buClr>
              <a:buSzPts val="1400"/>
              <a:buFont typeface="Arial"/>
              <a:buNone/>
              <a:defRPr sz="1200">
                <a:solidFill>
                  <a:srgbClr val="888888"/>
                </a:solidFill>
                <a:latin typeface="Arial"/>
                <a:ea typeface="Arial"/>
                <a:cs typeface="Arial"/>
                <a:sym typeface="Arial"/>
              </a:defRPr>
            </a:lvl1pPr>
            <a:lvl2pPr lvl="1"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2" name="Google Shape;82;p15"/>
          <p:cNvSpPr txBox="1"/>
          <p:nvPr>
            <p:ph idx="11" type="ftr"/>
          </p:nvPr>
        </p:nvSpPr>
        <p:spPr>
          <a:xfrm>
            <a:off x="3124200" y="4767264"/>
            <a:ext cx="2895600" cy="2739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Clr>
                <a:srgbClr val="888888"/>
              </a:buClr>
              <a:buSzPts val="1400"/>
              <a:buFont typeface="Arial"/>
              <a:buNone/>
              <a:defRPr sz="1200">
                <a:solidFill>
                  <a:srgbClr val="888888"/>
                </a:solidFill>
                <a:latin typeface="Arial"/>
                <a:ea typeface="Arial"/>
                <a:cs typeface="Arial"/>
                <a:sym typeface="Arial"/>
              </a:defRPr>
            </a:lvl1pPr>
            <a:lvl2pPr lvl="1"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3" name="Google Shape;83;p15"/>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88888"/>
              </a:buClr>
              <a:buSzPts val="1200"/>
              <a:buFont typeface="Arial"/>
              <a:buNone/>
              <a:defRPr sz="1200">
                <a:solidFill>
                  <a:srgbClr val="888888"/>
                </a:solidFill>
                <a:latin typeface="Arial"/>
                <a:ea typeface="Arial"/>
                <a:cs typeface="Arial"/>
                <a:sym typeface="Arial"/>
              </a:defRPr>
            </a:lvl1pPr>
            <a:lvl2pPr indent="0" lvl="1" marL="0" marR="0" rtl="0" algn="r">
              <a:spcBef>
                <a:spcPts val="0"/>
              </a:spcBef>
              <a:spcAft>
                <a:spcPts val="0"/>
              </a:spcAft>
              <a:buClr>
                <a:srgbClr val="888888"/>
              </a:buClr>
              <a:buSzPts val="1200"/>
              <a:buFont typeface="Arial"/>
              <a:buNone/>
              <a:defRPr sz="1200">
                <a:solidFill>
                  <a:srgbClr val="888888"/>
                </a:solidFill>
                <a:latin typeface="Arial"/>
                <a:ea typeface="Arial"/>
                <a:cs typeface="Arial"/>
                <a:sym typeface="Arial"/>
              </a:defRPr>
            </a:lvl2pPr>
            <a:lvl3pPr indent="0" lvl="2" marL="0" marR="0" rtl="0" algn="r">
              <a:spcBef>
                <a:spcPts val="0"/>
              </a:spcBef>
              <a:spcAft>
                <a:spcPts val="0"/>
              </a:spcAft>
              <a:buClr>
                <a:srgbClr val="888888"/>
              </a:buClr>
              <a:buSzPts val="1200"/>
              <a:buFont typeface="Arial"/>
              <a:buNone/>
              <a:defRPr sz="1200">
                <a:solidFill>
                  <a:srgbClr val="888888"/>
                </a:solidFill>
                <a:latin typeface="Arial"/>
                <a:ea typeface="Arial"/>
                <a:cs typeface="Arial"/>
                <a:sym typeface="Arial"/>
              </a:defRPr>
            </a:lvl3pPr>
            <a:lvl4pPr indent="0" lvl="3" marL="0" marR="0" rtl="0" algn="r">
              <a:spcBef>
                <a:spcPts val="0"/>
              </a:spcBef>
              <a:spcAft>
                <a:spcPts val="0"/>
              </a:spcAft>
              <a:buClr>
                <a:srgbClr val="888888"/>
              </a:buClr>
              <a:buSzPts val="1200"/>
              <a:buFont typeface="Arial"/>
              <a:buNone/>
              <a:defRPr sz="1200">
                <a:solidFill>
                  <a:srgbClr val="888888"/>
                </a:solidFill>
                <a:latin typeface="Arial"/>
                <a:ea typeface="Arial"/>
                <a:cs typeface="Arial"/>
                <a:sym typeface="Arial"/>
              </a:defRPr>
            </a:lvl4pPr>
            <a:lvl5pPr indent="0" lvl="4" marL="0" marR="0" rtl="0" algn="r">
              <a:spcBef>
                <a:spcPts val="0"/>
              </a:spcBef>
              <a:spcAft>
                <a:spcPts val="0"/>
              </a:spcAft>
              <a:buClr>
                <a:srgbClr val="888888"/>
              </a:buClr>
              <a:buSzPts val="1200"/>
              <a:buFont typeface="Arial"/>
              <a:buNone/>
              <a:defRPr sz="1200">
                <a:solidFill>
                  <a:srgbClr val="888888"/>
                </a:solidFill>
                <a:latin typeface="Arial"/>
                <a:ea typeface="Arial"/>
                <a:cs typeface="Arial"/>
                <a:sym typeface="Arial"/>
              </a:defRPr>
            </a:lvl5pPr>
            <a:lvl6pPr indent="0" lvl="5" marL="0" marR="0" rtl="0" algn="r">
              <a:spcBef>
                <a:spcPts val="0"/>
              </a:spcBef>
              <a:spcAft>
                <a:spcPts val="0"/>
              </a:spcAft>
              <a:buClr>
                <a:srgbClr val="888888"/>
              </a:buClr>
              <a:buSzPts val="1200"/>
              <a:buFont typeface="Arial"/>
              <a:buNone/>
              <a:defRPr sz="1200">
                <a:solidFill>
                  <a:srgbClr val="888888"/>
                </a:solidFill>
                <a:latin typeface="Arial"/>
                <a:ea typeface="Arial"/>
                <a:cs typeface="Arial"/>
                <a:sym typeface="Arial"/>
              </a:defRPr>
            </a:lvl6pPr>
            <a:lvl7pPr indent="0" lvl="6" marL="0" marR="0" rtl="0" algn="r">
              <a:spcBef>
                <a:spcPts val="0"/>
              </a:spcBef>
              <a:spcAft>
                <a:spcPts val="0"/>
              </a:spcAft>
              <a:buClr>
                <a:srgbClr val="888888"/>
              </a:buClr>
              <a:buSzPts val="1200"/>
              <a:buFont typeface="Arial"/>
              <a:buNone/>
              <a:defRPr sz="1200">
                <a:solidFill>
                  <a:srgbClr val="888888"/>
                </a:solidFill>
                <a:latin typeface="Arial"/>
                <a:ea typeface="Arial"/>
                <a:cs typeface="Arial"/>
                <a:sym typeface="Arial"/>
              </a:defRPr>
            </a:lvl7pPr>
            <a:lvl8pPr indent="0" lvl="7" marL="0" marR="0" rtl="0" algn="r">
              <a:spcBef>
                <a:spcPts val="0"/>
              </a:spcBef>
              <a:spcAft>
                <a:spcPts val="0"/>
              </a:spcAft>
              <a:buClr>
                <a:srgbClr val="888888"/>
              </a:buClr>
              <a:buSzPts val="1200"/>
              <a:buFont typeface="Arial"/>
              <a:buNone/>
              <a:defRPr sz="1200">
                <a:solidFill>
                  <a:srgbClr val="888888"/>
                </a:solidFill>
                <a:latin typeface="Arial"/>
                <a:ea typeface="Arial"/>
                <a:cs typeface="Arial"/>
                <a:sym typeface="Arial"/>
              </a:defRPr>
            </a:lvl8pPr>
            <a:lvl9pPr indent="0" lvl="8" marL="0" marR="0" rtl="0" algn="r">
              <a:spcBef>
                <a:spcPts val="0"/>
              </a:spcBef>
              <a:spcAft>
                <a:spcPts val="0"/>
              </a:spcAft>
              <a:buClr>
                <a:srgbClr val="888888"/>
              </a:buClr>
              <a:buSzPts val="1200"/>
              <a:buFont typeface="Arial"/>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4" name="Shape 84"/>
        <p:cNvGrpSpPr/>
        <p:nvPr/>
      </p:nvGrpSpPr>
      <p:grpSpPr>
        <a:xfrm>
          <a:off x="0" y="0"/>
          <a:ext cx="0" cy="0"/>
          <a:chOff x="0" y="0"/>
          <a:chExt cx="0" cy="0"/>
        </a:xfrm>
      </p:grpSpPr>
      <p:sp>
        <p:nvSpPr>
          <p:cNvPr id="85" name="Google Shape;85;p16"/>
          <p:cNvSpPr txBox="1"/>
          <p:nvPr>
            <p:ph type="title"/>
          </p:nvPr>
        </p:nvSpPr>
        <p:spPr>
          <a:xfrm>
            <a:off x="457200" y="205979"/>
            <a:ext cx="8229600" cy="8574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86" name="Google Shape;86;p16"/>
          <p:cNvSpPr txBox="1"/>
          <p:nvPr>
            <p:ph idx="1" type="body"/>
          </p:nvPr>
        </p:nvSpPr>
        <p:spPr>
          <a:xfrm>
            <a:off x="457200" y="1200157"/>
            <a:ext cx="4038600" cy="33945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6"/>
          <p:cNvSpPr txBox="1"/>
          <p:nvPr>
            <p:ph idx="2" type="body"/>
          </p:nvPr>
        </p:nvSpPr>
        <p:spPr>
          <a:xfrm>
            <a:off x="4648200" y="1200157"/>
            <a:ext cx="4038600" cy="33945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6"/>
          <p:cNvSpPr txBox="1"/>
          <p:nvPr>
            <p:ph idx="10" type="dt"/>
          </p:nvPr>
        </p:nvSpPr>
        <p:spPr>
          <a:xfrm>
            <a:off x="457200" y="4767264"/>
            <a:ext cx="2133600" cy="2739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9" name="Google Shape;89;p16"/>
          <p:cNvSpPr txBox="1"/>
          <p:nvPr>
            <p:ph idx="11" type="ftr"/>
          </p:nvPr>
        </p:nvSpPr>
        <p:spPr>
          <a:xfrm>
            <a:off x="3124201" y="4767264"/>
            <a:ext cx="2895600" cy="2739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90" name="Google Shape;90;p16"/>
          <p:cNvSpPr txBox="1"/>
          <p:nvPr>
            <p:ph idx="12" type="sldNum"/>
          </p:nvPr>
        </p:nvSpPr>
        <p:spPr>
          <a:xfrm>
            <a:off x="6553200" y="4767264"/>
            <a:ext cx="2133600" cy="273900"/>
          </a:xfrm>
          <a:prstGeom prst="rect">
            <a:avLst/>
          </a:prstGeom>
          <a:noFill/>
          <a:ln>
            <a:noFill/>
          </a:ln>
        </p:spPr>
        <p:txBody>
          <a:bodyPr anchorCtr="0" anchor="ctr" bIns="45675" lIns="91350" spcFirstLastPara="1" rIns="91350" wrap="square" tIns="45675">
            <a:noAutofit/>
          </a:bodyPr>
          <a:lstStyle>
            <a:lvl1pPr indent="0" lvl="0" marL="0" marR="0" rtl="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marR="0" rtl="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marR="0" rtl="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marR="0" rtl="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marR="0" rtl="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marR="0" rtl="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marR="0" rtl="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marR="0" rtl="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marR="0" rtl="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91" name="Shape 91"/>
        <p:cNvGrpSpPr/>
        <p:nvPr/>
      </p:nvGrpSpPr>
      <p:grpSpPr>
        <a:xfrm>
          <a:off x="0" y="0"/>
          <a:ext cx="0" cy="0"/>
          <a:chOff x="0" y="0"/>
          <a:chExt cx="0" cy="0"/>
        </a:xfrm>
      </p:grpSpPr>
      <p:sp>
        <p:nvSpPr>
          <p:cNvPr id="92" name="Google Shape;92;p17"/>
          <p:cNvSpPr txBox="1"/>
          <p:nvPr>
            <p:ph type="title"/>
          </p:nvPr>
        </p:nvSpPr>
        <p:spPr>
          <a:xfrm>
            <a:off x="710550" y="205969"/>
            <a:ext cx="79761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3" name="Google Shape;93;p17"/>
          <p:cNvSpPr txBox="1"/>
          <p:nvPr>
            <p:ph idx="1" type="body"/>
          </p:nvPr>
        </p:nvSpPr>
        <p:spPr>
          <a:xfrm>
            <a:off x="710550" y="971550"/>
            <a:ext cx="8065200" cy="37149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ype="obj">
  <p:cSld name="OBJECT">
    <p:spTree>
      <p:nvGrpSpPr>
        <p:cNvPr id="94" name="Shape 94"/>
        <p:cNvGrpSpPr/>
        <p:nvPr/>
      </p:nvGrpSpPr>
      <p:grpSpPr>
        <a:xfrm>
          <a:off x="0" y="0"/>
          <a:ext cx="0" cy="0"/>
          <a:chOff x="0" y="0"/>
          <a:chExt cx="0" cy="0"/>
        </a:xfrm>
      </p:grpSpPr>
      <p:sp>
        <p:nvSpPr>
          <p:cNvPr id="95" name="Google Shape;95;p18"/>
          <p:cNvSpPr txBox="1"/>
          <p:nvPr>
            <p:ph type="title"/>
          </p:nvPr>
        </p:nvSpPr>
        <p:spPr>
          <a:xfrm>
            <a:off x="752888" y="205979"/>
            <a:ext cx="7933800" cy="5943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6" name="Google Shape;96;p18"/>
          <p:cNvSpPr txBox="1"/>
          <p:nvPr>
            <p:ph idx="1" type="body"/>
          </p:nvPr>
        </p:nvSpPr>
        <p:spPr>
          <a:xfrm>
            <a:off x="752888" y="914400"/>
            <a:ext cx="7933800" cy="37149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9" name="Google Shape;99;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0" name="Google Shape;100;p19"/>
          <p:cNvSpPr txBox="1"/>
          <p:nvPr>
            <p:ph idx="12" type="sldNum"/>
          </p:nvPr>
        </p:nvSpPr>
        <p:spPr>
          <a:xfrm>
            <a:off x="8472457"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101" name="Shape 101"/>
        <p:cNvGrpSpPr/>
        <p:nvPr/>
      </p:nvGrpSpPr>
      <p:grpSpPr>
        <a:xfrm>
          <a:off x="0" y="0"/>
          <a:ext cx="0" cy="0"/>
          <a:chOff x="0" y="0"/>
          <a:chExt cx="0" cy="0"/>
        </a:xfrm>
      </p:grpSpPr>
      <p:sp>
        <p:nvSpPr>
          <p:cNvPr id="102" name="Google Shape;102;p20"/>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32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03" name="Google Shape;103;p20"/>
          <p:cNvSpPr txBox="1"/>
          <p:nvPr>
            <p:ph idx="10" type="dt"/>
          </p:nvPr>
        </p:nvSpPr>
        <p:spPr>
          <a:xfrm>
            <a:off x="457200" y="4683919"/>
            <a:ext cx="2133600" cy="3570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4" name="Google Shape;104;p20"/>
          <p:cNvSpPr txBox="1"/>
          <p:nvPr>
            <p:ph idx="11" type="ftr"/>
          </p:nvPr>
        </p:nvSpPr>
        <p:spPr>
          <a:xfrm>
            <a:off x="3124200" y="4683919"/>
            <a:ext cx="2895600" cy="3570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5" name="Google Shape;105;p20"/>
          <p:cNvSpPr txBox="1"/>
          <p:nvPr>
            <p:ph idx="12" type="sldNum"/>
          </p:nvPr>
        </p:nvSpPr>
        <p:spPr>
          <a:xfrm>
            <a:off x="6553200" y="4683919"/>
            <a:ext cx="2133600" cy="3570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Tall Pic Right">
  <p:cSld name="1 Column, Tall Pic Right">
    <p:spTree>
      <p:nvGrpSpPr>
        <p:cNvPr id="14" name="Shape 14"/>
        <p:cNvGrpSpPr/>
        <p:nvPr/>
      </p:nvGrpSpPr>
      <p:grpSpPr>
        <a:xfrm>
          <a:off x="0" y="0"/>
          <a:ext cx="0" cy="0"/>
          <a:chOff x="0" y="0"/>
          <a:chExt cx="0" cy="0"/>
        </a:xfrm>
      </p:grpSpPr>
      <p:sp>
        <p:nvSpPr>
          <p:cNvPr id="15" name="Google Shape;15;p3"/>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16" name="Google Shape;16;p3"/>
          <p:cNvSpPr/>
          <p:nvPr>
            <p:ph idx="2" type="pic"/>
          </p:nvPr>
        </p:nvSpPr>
        <p:spPr>
          <a:xfrm>
            <a:off x="6096000" y="914400"/>
            <a:ext cx="2590800" cy="3714900"/>
          </a:xfrm>
          <a:prstGeom prst="rect">
            <a:avLst/>
          </a:prstGeom>
          <a:solidFill>
            <a:srgbClr val="F2F2F2"/>
          </a:solidFill>
          <a:ln>
            <a:noFill/>
          </a:ln>
        </p:spPr>
        <p:txBody>
          <a:bodyPr anchorCtr="0" anchor="ctr" bIns="91425" lIns="91425" spcFirstLastPara="1" rIns="91425" wrap="square" tIns="91425">
            <a:noAutofit/>
          </a:bodyPr>
          <a:lstStyle>
            <a:lvl1pPr lvl="0" marR="0" rtl="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 name="Google Shape;17;p3"/>
          <p:cNvSpPr txBox="1"/>
          <p:nvPr>
            <p:ph idx="1" type="body"/>
          </p:nvPr>
        </p:nvSpPr>
        <p:spPr>
          <a:xfrm>
            <a:off x="752888" y="914400"/>
            <a:ext cx="5190600" cy="37149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8" name="Google Shape;108;p21"/>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640"/>
              </a:spcBef>
              <a:spcAft>
                <a:spcPts val="0"/>
              </a:spcAft>
              <a:buSzPts val="1400"/>
              <a:buChar char="•"/>
              <a:defRPr sz="1400"/>
            </a:lvl1pPr>
            <a:lvl2pPr indent="-304800" lvl="1" marL="914400" rtl="0">
              <a:spcBef>
                <a:spcPts val="560"/>
              </a:spcBef>
              <a:spcAft>
                <a:spcPts val="0"/>
              </a:spcAft>
              <a:buSzPts val="1200"/>
              <a:buChar char="•"/>
              <a:defRPr sz="1200"/>
            </a:lvl2pPr>
            <a:lvl3pPr indent="-304800" lvl="2" marL="1371600" rtl="0">
              <a:spcBef>
                <a:spcPts val="480"/>
              </a:spcBef>
              <a:spcAft>
                <a:spcPts val="0"/>
              </a:spcAft>
              <a:buSzPts val="1200"/>
              <a:buChar char="•"/>
              <a:defRPr sz="1200"/>
            </a:lvl3pPr>
            <a:lvl4pPr indent="-304800" lvl="3" marL="1828800" rtl="0">
              <a:spcBef>
                <a:spcPts val="400"/>
              </a:spcBef>
              <a:spcAft>
                <a:spcPts val="0"/>
              </a:spcAft>
              <a:buSzPts val="1200"/>
              <a:buChar char="•"/>
              <a:defRPr sz="1200"/>
            </a:lvl4pPr>
            <a:lvl5pPr indent="-304800" lvl="4" marL="2286000" rtl="0">
              <a:spcBef>
                <a:spcPts val="360"/>
              </a:spcBef>
              <a:spcAft>
                <a:spcPts val="0"/>
              </a:spcAft>
              <a:buSzPts val="1200"/>
              <a:buChar char="•"/>
              <a:defRPr sz="1200"/>
            </a:lvl5pPr>
            <a:lvl6pPr indent="-304800" lvl="5" marL="2743200" rtl="0">
              <a:spcBef>
                <a:spcPts val="320"/>
              </a:spcBef>
              <a:spcAft>
                <a:spcPts val="0"/>
              </a:spcAft>
              <a:buSzPts val="1200"/>
              <a:buChar char="•"/>
              <a:defRPr sz="1200"/>
            </a:lvl6pPr>
            <a:lvl7pPr indent="-304800" lvl="6" marL="3200400" rtl="0">
              <a:spcBef>
                <a:spcPts val="400"/>
              </a:spcBef>
              <a:spcAft>
                <a:spcPts val="0"/>
              </a:spcAft>
              <a:buSzPts val="1200"/>
              <a:buChar char="•"/>
              <a:defRPr sz="1200"/>
            </a:lvl7pPr>
            <a:lvl8pPr indent="-304800" lvl="7" marL="3657600" rtl="0">
              <a:spcBef>
                <a:spcPts val="400"/>
              </a:spcBef>
              <a:spcAft>
                <a:spcPts val="0"/>
              </a:spcAft>
              <a:buSzPts val="1200"/>
              <a:buChar char="•"/>
              <a:defRPr sz="1200"/>
            </a:lvl8pPr>
            <a:lvl9pPr indent="-304800" lvl="8" marL="4114800" rtl="0">
              <a:spcBef>
                <a:spcPts val="400"/>
              </a:spcBef>
              <a:spcAft>
                <a:spcPts val="0"/>
              </a:spcAft>
              <a:buSzPts val="1200"/>
              <a:buChar char="•"/>
              <a:defRPr sz="1200"/>
            </a:lvl9pPr>
          </a:lstStyle>
          <a:p/>
        </p:txBody>
      </p:sp>
      <p:sp>
        <p:nvSpPr>
          <p:cNvPr id="109" name="Google Shape;109;p21"/>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640"/>
              </a:spcBef>
              <a:spcAft>
                <a:spcPts val="0"/>
              </a:spcAft>
              <a:buSzPts val="1400"/>
              <a:buChar char="•"/>
              <a:defRPr sz="1400"/>
            </a:lvl1pPr>
            <a:lvl2pPr indent="-304800" lvl="1" marL="914400" rtl="0">
              <a:spcBef>
                <a:spcPts val="560"/>
              </a:spcBef>
              <a:spcAft>
                <a:spcPts val="0"/>
              </a:spcAft>
              <a:buSzPts val="1200"/>
              <a:buChar char="•"/>
              <a:defRPr sz="1200"/>
            </a:lvl2pPr>
            <a:lvl3pPr indent="-304800" lvl="2" marL="1371600" rtl="0">
              <a:spcBef>
                <a:spcPts val="480"/>
              </a:spcBef>
              <a:spcAft>
                <a:spcPts val="0"/>
              </a:spcAft>
              <a:buSzPts val="1200"/>
              <a:buChar char="•"/>
              <a:defRPr sz="1200"/>
            </a:lvl3pPr>
            <a:lvl4pPr indent="-304800" lvl="3" marL="1828800" rtl="0">
              <a:spcBef>
                <a:spcPts val="400"/>
              </a:spcBef>
              <a:spcAft>
                <a:spcPts val="0"/>
              </a:spcAft>
              <a:buSzPts val="1200"/>
              <a:buChar char="•"/>
              <a:defRPr sz="1200"/>
            </a:lvl4pPr>
            <a:lvl5pPr indent="-304800" lvl="4" marL="2286000" rtl="0">
              <a:spcBef>
                <a:spcPts val="360"/>
              </a:spcBef>
              <a:spcAft>
                <a:spcPts val="0"/>
              </a:spcAft>
              <a:buSzPts val="1200"/>
              <a:buChar char="•"/>
              <a:defRPr sz="1200"/>
            </a:lvl5pPr>
            <a:lvl6pPr indent="-304800" lvl="5" marL="2743200" rtl="0">
              <a:spcBef>
                <a:spcPts val="320"/>
              </a:spcBef>
              <a:spcAft>
                <a:spcPts val="0"/>
              </a:spcAft>
              <a:buSzPts val="1200"/>
              <a:buChar char="•"/>
              <a:defRPr sz="1200"/>
            </a:lvl6pPr>
            <a:lvl7pPr indent="-304800" lvl="6" marL="3200400" rtl="0">
              <a:spcBef>
                <a:spcPts val="400"/>
              </a:spcBef>
              <a:spcAft>
                <a:spcPts val="0"/>
              </a:spcAft>
              <a:buSzPts val="1200"/>
              <a:buChar char="•"/>
              <a:defRPr sz="1200"/>
            </a:lvl7pPr>
            <a:lvl8pPr indent="-304800" lvl="7" marL="3657600" rtl="0">
              <a:spcBef>
                <a:spcPts val="400"/>
              </a:spcBef>
              <a:spcAft>
                <a:spcPts val="0"/>
              </a:spcAft>
              <a:buSzPts val="1200"/>
              <a:buChar char="•"/>
              <a:defRPr sz="1200"/>
            </a:lvl8pPr>
            <a:lvl9pPr indent="-304800" lvl="8" marL="4114800" rtl="0">
              <a:spcBef>
                <a:spcPts val="400"/>
              </a:spcBef>
              <a:spcAft>
                <a:spcPts val="0"/>
              </a:spcAft>
              <a:buSzPts val="1200"/>
              <a:buChar char="•"/>
              <a:defRPr sz="1200"/>
            </a:lvl9pPr>
          </a:lstStyle>
          <a:p/>
        </p:txBody>
      </p:sp>
      <p:sp>
        <p:nvSpPr>
          <p:cNvPr id="110" name="Google Shape;110;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Tall Pic Left">
  <p:cSld name="1 Column, Tall Pic Left">
    <p:spTree>
      <p:nvGrpSpPr>
        <p:cNvPr id="18" name="Shape 18"/>
        <p:cNvGrpSpPr/>
        <p:nvPr/>
      </p:nvGrpSpPr>
      <p:grpSpPr>
        <a:xfrm>
          <a:off x="0" y="0"/>
          <a:ext cx="0" cy="0"/>
          <a:chOff x="0" y="0"/>
          <a:chExt cx="0" cy="0"/>
        </a:xfrm>
      </p:grpSpPr>
      <p:sp>
        <p:nvSpPr>
          <p:cNvPr id="19" name="Google Shape;19;p4"/>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20" name="Google Shape;20;p4"/>
          <p:cNvSpPr/>
          <p:nvPr>
            <p:ph idx="2" type="pic"/>
          </p:nvPr>
        </p:nvSpPr>
        <p:spPr>
          <a:xfrm>
            <a:off x="762000" y="914400"/>
            <a:ext cx="2590800" cy="3714900"/>
          </a:xfrm>
          <a:prstGeom prst="rect">
            <a:avLst/>
          </a:prstGeom>
          <a:solidFill>
            <a:srgbClr val="F2F2F2"/>
          </a:solidFill>
          <a:ln>
            <a:noFill/>
          </a:ln>
        </p:spPr>
        <p:txBody>
          <a:bodyPr anchorCtr="0" anchor="ctr" bIns="91425" lIns="91425" spcFirstLastPara="1" rIns="91425" wrap="square" tIns="91425">
            <a:noAutofit/>
          </a:bodyPr>
          <a:lstStyle>
            <a:lvl1pPr lvl="0" marR="0" rtl="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1" name="Google Shape;21;p4"/>
          <p:cNvSpPr txBox="1"/>
          <p:nvPr>
            <p:ph idx="1" type="body"/>
          </p:nvPr>
        </p:nvSpPr>
        <p:spPr>
          <a:xfrm>
            <a:off x="3505200" y="914400"/>
            <a:ext cx="5190600" cy="37149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Wide Pic Top">
  <p:cSld name="1 Column, Wide Pic Top">
    <p:spTree>
      <p:nvGrpSpPr>
        <p:cNvPr id="22" name="Shape 22"/>
        <p:cNvGrpSpPr/>
        <p:nvPr/>
      </p:nvGrpSpPr>
      <p:grpSpPr>
        <a:xfrm>
          <a:off x="0" y="0"/>
          <a:ext cx="0" cy="0"/>
          <a:chOff x="0" y="0"/>
          <a:chExt cx="0" cy="0"/>
        </a:xfrm>
      </p:grpSpPr>
      <p:sp>
        <p:nvSpPr>
          <p:cNvPr id="23" name="Google Shape;23;p5"/>
          <p:cNvSpPr/>
          <p:nvPr>
            <p:ph idx="2" type="pic"/>
          </p:nvPr>
        </p:nvSpPr>
        <p:spPr>
          <a:xfrm>
            <a:off x="762000" y="914400"/>
            <a:ext cx="7921800" cy="1314600"/>
          </a:xfrm>
          <a:prstGeom prst="rect">
            <a:avLst/>
          </a:prstGeom>
          <a:solidFill>
            <a:srgbClr val="F2F2F2"/>
          </a:solidFill>
          <a:ln>
            <a:noFill/>
          </a:ln>
        </p:spPr>
        <p:txBody>
          <a:bodyPr anchorCtr="0" anchor="ctr" bIns="91425" lIns="91425" spcFirstLastPara="1" rIns="91425" wrap="square" tIns="91425">
            <a:noAutofit/>
          </a:bodyPr>
          <a:lstStyle>
            <a:lvl1pPr lvl="0" marR="0" rtl="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Google Shape;24;p5"/>
          <p:cNvSpPr txBox="1"/>
          <p:nvPr>
            <p:ph idx="1" type="body"/>
          </p:nvPr>
        </p:nvSpPr>
        <p:spPr>
          <a:xfrm>
            <a:off x="752888" y="2343150"/>
            <a:ext cx="7933800" cy="22860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5" name="Google Shape;25;p5"/>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Wide Pic Bottom">
  <p:cSld name="1 Column, Wide Pic Bottom">
    <p:spTree>
      <p:nvGrpSpPr>
        <p:cNvPr id="26" name="Shape 26"/>
        <p:cNvGrpSpPr/>
        <p:nvPr/>
      </p:nvGrpSpPr>
      <p:grpSpPr>
        <a:xfrm>
          <a:off x="0" y="0"/>
          <a:ext cx="0" cy="0"/>
          <a:chOff x="0" y="0"/>
          <a:chExt cx="0" cy="0"/>
        </a:xfrm>
      </p:grpSpPr>
      <p:sp>
        <p:nvSpPr>
          <p:cNvPr id="27" name="Google Shape;27;p6"/>
          <p:cNvSpPr/>
          <p:nvPr>
            <p:ph idx="2" type="pic"/>
          </p:nvPr>
        </p:nvSpPr>
        <p:spPr>
          <a:xfrm>
            <a:off x="762000" y="3314700"/>
            <a:ext cx="7921800" cy="1314600"/>
          </a:xfrm>
          <a:prstGeom prst="rect">
            <a:avLst/>
          </a:prstGeom>
          <a:solidFill>
            <a:srgbClr val="F2F2F2"/>
          </a:solidFill>
          <a:ln>
            <a:noFill/>
          </a:ln>
        </p:spPr>
        <p:txBody>
          <a:bodyPr anchorCtr="0" anchor="ctr" bIns="91425" lIns="91425" spcFirstLastPara="1" rIns="91425" wrap="square" tIns="91425">
            <a:noAutofit/>
          </a:bodyPr>
          <a:lstStyle>
            <a:lvl1pPr lvl="0" marR="0" rtl="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8" name="Google Shape;28;p6"/>
          <p:cNvSpPr txBox="1"/>
          <p:nvPr>
            <p:ph idx="1" type="body"/>
          </p:nvPr>
        </p:nvSpPr>
        <p:spPr>
          <a:xfrm>
            <a:off x="752888" y="914400"/>
            <a:ext cx="7933800" cy="22860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9" name="Google Shape;29;p6"/>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p:cSld name="2 Column">
    <p:spTree>
      <p:nvGrpSpPr>
        <p:cNvPr id="30" name="Shape 30"/>
        <p:cNvGrpSpPr/>
        <p:nvPr/>
      </p:nvGrpSpPr>
      <p:grpSpPr>
        <a:xfrm>
          <a:off x="0" y="0"/>
          <a:ext cx="0" cy="0"/>
          <a:chOff x="0" y="0"/>
          <a:chExt cx="0" cy="0"/>
        </a:xfrm>
      </p:grpSpPr>
      <p:sp>
        <p:nvSpPr>
          <p:cNvPr id="31" name="Google Shape;31;p7"/>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32" name="Google Shape;32;p7"/>
          <p:cNvSpPr txBox="1"/>
          <p:nvPr>
            <p:ph idx="1" type="body"/>
          </p:nvPr>
        </p:nvSpPr>
        <p:spPr>
          <a:xfrm>
            <a:off x="762000" y="914400"/>
            <a:ext cx="3742800" cy="37149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3" name="Google Shape;33;p7"/>
          <p:cNvSpPr txBox="1"/>
          <p:nvPr>
            <p:ph idx="2" type="body"/>
          </p:nvPr>
        </p:nvSpPr>
        <p:spPr>
          <a:xfrm>
            <a:off x="4953000" y="914400"/>
            <a:ext cx="3742800" cy="37149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2 Pic">
  <p:cSld name="2 Column, 2 Pic">
    <p:spTree>
      <p:nvGrpSpPr>
        <p:cNvPr id="34" name="Shape 34"/>
        <p:cNvGrpSpPr/>
        <p:nvPr/>
      </p:nvGrpSpPr>
      <p:grpSpPr>
        <a:xfrm>
          <a:off x="0" y="0"/>
          <a:ext cx="0" cy="0"/>
          <a:chOff x="0" y="0"/>
          <a:chExt cx="0" cy="0"/>
        </a:xfrm>
      </p:grpSpPr>
      <p:sp>
        <p:nvSpPr>
          <p:cNvPr id="35" name="Google Shape;35;p8"/>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36" name="Google Shape;36;p8"/>
          <p:cNvSpPr/>
          <p:nvPr>
            <p:ph idx="2" type="pic"/>
          </p:nvPr>
        </p:nvSpPr>
        <p:spPr>
          <a:xfrm>
            <a:off x="762001" y="914400"/>
            <a:ext cx="3733800" cy="1200000"/>
          </a:xfrm>
          <a:prstGeom prst="rect">
            <a:avLst/>
          </a:prstGeom>
          <a:solidFill>
            <a:srgbClr val="F2F2F2"/>
          </a:solidFill>
          <a:ln>
            <a:noFill/>
          </a:ln>
        </p:spPr>
        <p:txBody>
          <a:bodyPr anchorCtr="0" anchor="ctr" bIns="91425" lIns="91425" spcFirstLastPara="1" rIns="91425" wrap="square" tIns="91425">
            <a:noAutofit/>
          </a:bodyPr>
          <a:lstStyle>
            <a:lvl1pPr lvl="0" marR="0" rtl="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7" name="Google Shape;37;p8"/>
          <p:cNvSpPr/>
          <p:nvPr>
            <p:ph idx="3" type="pic"/>
          </p:nvPr>
        </p:nvSpPr>
        <p:spPr>
          <a:xfrm>
            <a:off x="4953000" y="914400"/>
            <a:ext cx="3733800" cy="1200000"/>
          </a:xfrm>
          <a:prstGeom prst="rect">
            <a:avLst/>
          </a:prstGeom>
          <a:solidFill>
            <a:srgbClr val="F2F2F2"/>
          </a:solidFill>
          <a:ln>
            <a:noFill/>
          </a:ln>
        </p:spPr>
        <p:txBody>
          <a:bodyPr anchorCtr="0" anchor="ctr" bIns="91425" lIns="91425" spcFirstLastPara="1" rIns="91425" wrap="square" tIns="91425">
            <a:noAutofit/>
          </a:bodyPr>
          <a:lstStyle>
            <a:lvl1pPr lvl="0" marR="0" rtl="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8" name="Google Shape;38;p8"/>
          <p:cNvSpPr txBox="1"/>
          <p:nvPr>
            <p:ph idx="1" type="body"/>
          </p:nvPr>
        </p:nvSpPr>
        <p:spPr>
          <a:xfrm>
            <a:off x="752888" y="2286000"/>
            <a:ext cx="3742800" cy="23430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9" name="Google Shape;39;p8"/>
          <p:cNvSpPr txBox="1"/>
          <p:nvPr>
            <p:ph idx="4" type="body"/>
          </p:nvPr>
        </p:nvSpPr>
        <p:spPr>
          <a:xfrm>
            <a:off x="4953000" y="2286000"/>
            <a:ext cx="3742800" cy="23430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40" name="Shape 40"/>
        <p:cNvGrpSpPr/>
        <p:nvPr/>
      </p:nvGrpSpPr>
      <p:grpSpPr>
        <a:xfrm>
          <a:off x="0" y="0"/>
          <a:ext cx="0" cy="0"/>
          <a:chOff x="0" y="0"/>
          <a:chExt cx="0" cy="0"/>
        </a:xfrm>
      </p:grpSpPr>
      <p:sp>
        <p:nvSpPr>
          <p:cNvPr id="41" name="Google Shape;41;p9"/>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42" name="Google Shape;42;p9"/>
          <p:cNvSpPr txBox="1"/>
          <p:nvPr>
            <p:ph idx="1" type="body"/>
          </p:nvPr>
        </p:nvSpPr>
        <p:spPr>
          <a:xfrm>
            <a:off x="752888" y="914400"/>
            <a:ext cx="2447400" cy="37149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3" name="Google Shape;43;p9"/>
          <p:cNvSpPr txBox="1"/>
          <p:nvPr>
            <p:ph idx="2" type="body"/>
          </p:nvPr>
        </p:nvSpPr>
        <p:spPr>
          <a:xfrm>
            <a:off x="6248400" y="914400"/>
            <a:ext cx="2447400" cy="37149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4" name="Google Shape;44;p9"/>
          <p:cNvSpPr txBox="1"/>
          <p:nvPr>
            <p:ph idx="3" type="body"/>
          </p:nvPr>
        </p:nvSpPr>
        <p:spPr>
          <a:xfrm>
            <a:off x="3500644" y="914400"/>
            <a:ext cx="2447400" cy="37149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3 Pic">
  <p:cSld name="3 Column, 3 Pic">
    <p:spTree>
      <p:nvGrpSpPr>
        <p:cNvPr id="45" name="Shape 45"/>
        <p:cNvGrpSpPr/>
        <p:nvPr/>
      </p:nvGrpSpPr>
      <p:grpSpPr>
        <a:xfrm>
          <a:off x="0" y="0"/>
          <a:ext cx="0" cy="0"/>
          <a:chOff x="0" y="0"/>
          <a:chExt cx="0" cy="0"/>
        </a:xfrm>
      </p:grpSpPr>
      <p:sp>
        <p:nvSpPr>
          <p:cNvPr id="46" name="Google Shape;46;p10"/>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47" name="Google Shape;47;p10"/>
          <p:cNvSpPr/>
          <p:nvPr>
            <p:ph idx="2" type="pic"/>
          </p:nvPr>
        </p:nvSpPr>
        <p:spPr>
          <a:xfrm>
            <a:off x="762000" y="914400"/>
            <a:ext cx="2435400" cy="1200000"/>
          </a:xfrm>
          <a:prstGeom prst="rect">
            <a:avLst/>
          </a:prstGeom>
          <a:solidFill>
            <a:srgbClr val="F2F2F2"/>
          </a:solidFill>
          <a:ln>
            <a:noFill/>
          </a:ln>
        </p:spPr>
        <p:txBody>
          <a:bodyPr anchorCtr="0" anchor="ctr" bIns="91425" lIns="91425" spcFirstLastPara="1" rIns="91425" wrap="square" tIns="91425">
            <a:noAutofit/>
          </a:bodyPr>
          <a:lstStyle>
            <a:lvl1pPr lvl="0" marR="0" rtl="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8" name="Google Shape;48;p10"/>
          <p:cNvSpPr/>
          <p:nvPr>
            <p:ph idx="3" type="pic"/>
          </p:nvPr>
        </p:nvSpPr>
        <p:spPr>
          <a:xfrm>
            <a:off x="3508162" y="914400"/>
            <a:ext cx="2435400" cy="1200000"/>
          </a:xfrm>
          <a:prstGeom prst="rect">
            <a:avLst/>
          </a:prstGeom>
          <a:solidFill>
            <a:srgbClr val="F2F2F2"/>
          </a:solidFill>
          <a:ln>
            <a:noFill/>
          </a:ln>
        </p:spPr>
        <p:txBody>
          <a:bodyPr anchorCtr="0" anchor="ctr" bIns="91425" lIns="91425" spcFirstLastPara="1" rIns="91425" wrap="square" tIns="91425">
            <a:noAutofit/>
          </a:bodyPr>
          <a:lstStyle>
            <a:lvl1pPr lvl="0" marR="0" rtl="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9" name="Google Shape;49;p10"/>
          <p:cNvSpPr/>
          <p:nvPr>
            <p:ph idx="4" type="pic"/>
          </p:nvPr>
        </p:nvSpPr>
        <p:spPr>
          <a:xfrm>
            <a:off x="6251362" y="914400"/>
            <a:ext cx="2435400" cy="1200000"/>
          </a:xfrm>
          <a:prstGeom prst="rect">
            <a:avLst/>
          </a:prstGeom>
          <a:solidFill>
            <a:srgbClr val="F2F2F2"/>
          </a:solidFill>
          <a:ln>
            <a:noFill/>
          </a:ln>
        </p:spPr>
        <p:txBody>
          <a:bodyPr anchorCtr="0" anchor="ctr" bIns="91425" lIns="91425" spcFirstLastPara="1" rIns="91425" wrap="square" tIns="91425">
            <a:noAutofit/>
          </a:bodyPr>
          <a:lstStyle>
            <a:lvl1pPr lvl="0" marR="0" rtl="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0" name="Google Shape;50;p10"/>
          <p:cNvSpPr txBox="1"/>
          <p:nvPr>
            <p:ph idx="1" type="body"/>
          </p:nvPr>
        </p:nvSpPr>
        <p:spPr>
          <a:xfrm>
            <a:off x="752888" y="2286000"/>
            <a:ext cx="2447400" cy="23430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1" name="Google Shape;51;p10"/>
          <p:cNvSpPr txBox="1"/>
          <p:nvPr>
            <p:ph idx="5" type="body"/>
          </p:nvPr>
        </p:nvSpPr>
        <p:spPr>
          <a:xfrm>
            <a:off x="6248400" y="2286000"/>
            <a:ext cx="2447400" cy="23430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2" name="Google Shape;52;p10"/>
          <p:cNvSpPr txBox="1"/>
          <p:nvPr>
            <p:ph idx="6" type="body"/>
          </p:nvPr>
        </p:nvSpPr>
        <p:spPr>
          <a:xfrm>
            <a:off x="3500644" y="2286000"/>
            <a:ext cx="2447400" cy="23430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7.xml"/><Relationship Id="rId11" Type="http://schemas.openxmlformats.org/officeDocument/2006/relationships/slideLayout" Target="../slideLayouts/slideLayout8.xml"/><Relationship Id="rId22" Type="http://schemas.openxmlformats.org/officeDocument/2006/relationships/slideLayout" Target="../slideLayouts/slideLayout19.xml"/><Relationship Id="rId10" Type="http://schemas.openxmlformats.org/officeDocument/2006/relationships/slideLayout" Target="../slideLayouts/slideLayout7.xml"/><Relationship Id="rId21" Type="http://schemas.openxmlformats.org/officeDocument/2006/relationships/slideLayout" Target="../slideLayouts/slideLayout18.xml"/><Relationship Id="rId13" Type="http://schemas.openxmlformats.org/officeDocument/2006/relationships/slideLayout" Target="../slideLayouts/slideLayout10.xml"/><Relationship Id="rId24" Type="http://schemas.openxmlformats.org/officeDocument/2006/relationships/theme" Target="../theme/theme1.xml"/><Relationship Id="rId12" Type="http://schemas.openxmlformats.org/officeDocument/2006/relationships/slideLayout" Target="../slideLayouts/slideLayout9.xml"/><Relationship Id="rId23" Type="http://schemas.openxmlformats.org/officeDocument/2006/relationships/slideLayout" Target="../slideLayouts/slideLayout20.xml"/><Relationship Id="rId1" Type="http://schemas.openxmlformats.org/officeDocument/2006/relationships/image" Target="../media/image5.png"/><Relationship Id="rId2" Type="http://schemas.openxmlformats.org/officeDocument/2006/relationships/hyperlink" Target="https://www.commerce.gov/" TargetMode="External"/><Relationship Id="rId3" Type="http://schemas.openxmlformats.org/officeDocument/2006/relationships/image" Target="../media/image2.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19" Type="http://schemas.openxmlformats.org/officeDocument/2006/relationships/slideLayout" Target="../slideLayouts/slideLayout16.xml"/><Relationship Id="rId6" Type="http://schemas.openxmlformats.org/officeDocument/2006/relationships/slideLayout" Target="../slideLayouts/slideLayout3.xml"/><Relationship Id="rId18" Type="http://schemas.openxmlformats.org/officeDocument/2006/relationships/slideLayout" Target="../slideLayouts/slideLayout15.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a:blip r:embed="rId1">
            <a:alphaModFix/>
          </a:blip>
          <a:stretch>
            <a:fillRect/>
          </a:stretch>
        </p:blipFill>
        <p:spPr>
          <a:xfrm>
            <a:off x="-20712" y="0"/>
            <a:ext cx="356299" cy="5143500"/>
          </a:xfrm>
          <a:prstGeom prst="rect">
            <a:avLst/>
          </a:prstGeom>
          <a:noFill/>
          <a:ln>
            <a:noFill/>
          </a:ln>
        </p:spPr>
      </p:pic>
      <p:sp>
        <p:nvSpPr>
          <p:cNvPr id="7" name="Google Shape;7;p1"/>
          <p:cNvSpPr/>
          <p:nvPr/>
        </p:nvSpPr>
        <p:spPr>
          <a:xfrm>
            <a:off x="0" y="4800601"/>
            <a:ext cx="9144000" cy="342900"/>
          </a:xfrm>
          <a:prstGeom prst="rect">
            <a:avLst/>
          </a:prstGeom>
          <a:solidFill>
            <a:srgbClr val="D6F5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 name="Google Shape;8;p1"/>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752888" y="914400"/>
            <a:ext cx="7933800" cy="3714900"/>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40"/>
              </a:spcBef>
              <a:spcAft>
                <a:spcPts val="0"/>
              </a:spcAft>
              <a:buClr>
                <a:schemeClr val="dk1"/>
              </a:buClr>
              <a:buSzPts val="3000"/>
              <a:buFont typeface="Arial"/>
              <a:buChar char="•"/>
              <a:defRPr b="0" i="0" sz="30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indent="-381000" lvl="2" marL="1371600"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indent="-355600" lvl="3" marL="1828800"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indent="-342900" lvl="4" marL="2286000"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indent="-330200" lvl="5" marL="27432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10" name="Google Shape;10;p1">
            <a:hlinkClick r:id="rId2"/>
          </p:cNvPr>
          <p:cNvPicPr preferRelativeResize="0"/>
          <p:nvPr/>
        </p:nvPicPr>
        <p:blipFill rotWithShape="1">
          <a:blip r:embed="rId3">
            <a:alphaModFix/>
          </a:blip>
          <a:srcRect b="0" l="0" r="0" t="0"/>
          <a:stretch/>
        </p:blipFill>
        <p:spPr>
          <a:xfrm>
            <a:off x="228600" y="4832593"/>
            <a:ext cx="278916" cy="278916"/>
          </a:xfrm>
          <a:prstGeom prst="rect">
            <a:avLst/>
          </a:prstGeom>
          <a:noFill/>
          <a:ln>
            <a:noFill/>
          </a:ln>
        </p:spPr>
      </p:pic>
      <p:sp>
        <p:nvSpPr>
          <p:cNvPr id="11" name="Google Shape;11;p1"/>
          <p:cNvSpPr txBox="1"/>
          <p:nvPr/>
        </p:nvSpPr>
        <p:spPr>
          <a:xfrm>
            <a:off x="1447800" y="4879264"/>
            <a:ext cx="7239000" cy="1155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B4596"/>
              </a:buClr>
              <a:buSzPts val="1000"/>
              <a:buFont typeface="Arial Narrow"/>
              <a:buNone/>
            </a:pPr>
            <a:r>
              <a:rPr b="1" lang="en" sz="1300">
                <a:solidFill>
                  <a:srgbClr val="0B4596"/>
                </a:solidFill>
                <a:latin typeface="Arial Narrow"/>
                <a:ea typeface="Arial Narrow"/>
                <a:cs typeface="Arial Narrow"/>
                <a:sym typeface="Arial Narrow"/>
              </a:rPr>
              <a:t>Building a Weather-Ready Nation</a:t>
            </a:r>
            <a:r>
              <a:rPr b="1" i="0" lang="en" sz="1300" u="none" cap="none" strike="noStrike">
                <a:solidFill>
                  <a:srgbClr val="0B4596"/>
                </a:solidFill>
                <a:latin typeface="Arial Narrow"/>
                <a:ea typeface="Arial Narrow"/>
                <a:cs typeface="Arial Narrow"/>
                <a:sym typeface="Arial Narrow"/>
              </a:rPr>
              <a:t>  //  </a:t>
            </a:r>
            <a:fld id="{00000000-1234-1234-1234-123412341234}" type="slidenum">
              <a:rPr b="1" i="0" lang="en" sz="1300" u="none" cap="none" strike="noStrike">
                <a:solidFill>
                  <a:srgbClr val="0B4596"/>
                </a:solidFill>
                <a:latin typeface="Arial Narrow"/>
                <a:ea typeface="Arial Narrow"/>
                <a:cs typeface="Arial Narrow"/>
                <a:sym typeface="Arial Narrow"/>
              </a:rPr>
              <a:t>‹#›</a:t>
            </a:fld>
            <a:endParaRPr b="1" i="0" sz="1300" u="none" cap="none" strike="noStrike">
              <a:solidFill>
                <a:srgbClr val="0B4596"/>
              </a:solidFill>
              <a:latin typeface="Arial Narrow"/>
              <a:ea typeface="Arial Narrow"/>
              <a:cs typeface="Arial Narrow"/>
              <a:sym typeface="Arial Narrow"/>
            </a:endParaRPr>
          </a:p>
        </p:txBody>
      </p:sp>
      <p:sp>
        <p:nvSpPr>
          <p:cNvPr id="12" name="Google Shape;12;p1"/>
          <p:cNvSpPr txBox="1"/>
          <p:nvPr/>
        </p:nvSpPr>
        <p:spPr>
          <a:xfrm>
            <a:off x="522146" y="4772984"/>
            <a:ext cx="3976800" cy="46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NATIONAL WEATHER SERVICE</a:t>
            </a:r>
            <a:endParaRPr b="1">
              <a:solidFill>
                <a:schemeClr val="dk1"/>
              </a:solidFill>
            </a:endParaRPr>
          </a:p>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 id="2147483663" r:id="rId19"/>
    <p:sldLayoutId id="2147483664" r:id="rId20"/>
    <p:sldLayoutId id="2147483665" r:id="rId21"/>
    <p:sldLayoutId id="2147483666" r:id="rId22"/>
    <p:sldLayoutId id="2147483667" r:id="rId23"/>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15.png"/><Relationship Id="rId5"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9.png"/><Relationship Id="rId4" Type="http://schemas.openxmlformats.org/officeDocument/2006/relationships/image" Target="../media/image22.png"/><Relationship Id="rId5"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0.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hyperlink" Target="https://www.nws.noaa.gov/ost/climate/STIP/44CDPW/44cdpw-TCollow.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hyperlink" Target="https://www.nws.noaa.gov/ost/climate/STIP/44CDPW/44cdpw-YLiu.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2"/>
          <p:cNvSpPr txBox="1"/>
          <p:nvPr>
            <p:ph idx="1" type="body"/>
          </p:nvPr>
        </p:nvSpPr>
        <p:spPr>
          <a:xfrm>
            <a:off x="2159725" y="256250"/>
            <a:ext cx="6926400" cy="1019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lang="en" sz="2400"/>
              <a:t>Diagnosing Sea Ice in the Unified Forecast System (UFS) </a:t>
            </a:r>
            <a:endParaRPr sz="2800"/>
          </a:p>
          <a:p>
            <a:pPr indent="0" lvl="0" marL="0" rtl="0" algn="l">
              <a:lnSpc>
                <a:spcPct val="100000"/>
              </a:lnSpc>
              <a:spcBef>
                <a:spcPts val="0"/>
              </a:spcBef>
              <a:spcAft>
                <a:spcPts val="0"/>
              </a:spcAft>
              <a:buNone/>
            </a:pPr>
            <a:r>
              <a:t/>
            </a:r>
            <a:endParaRPr sz="2800"/>
          </a:p>
          <a:p>
            <a:pPr indent="0" lvl="0" marL="0" rtl="0" algn="l">
              <a:lnSpc>
                <a:spcPct val="100000"/>
              </a:lnSpc>
              <a:spcBef>
                <a:spcPts val="0"/>
              </a:spcBef>
              <a:spcAft>
                <a:spcPts val="0"/>
              </a:spcAft>
              <a:buSzPts val="4400"/>
              <a:buNone/>
            </a:pPr>
            <a:r>
              <a:rPr lang="en" sz="2800"/>
              <a:t> </a:t>
            </a:r>
            <a:endParaRPr b="0" sz="2800">
              <a:solidFill>
                <a:srgbClr val="D6F5FF"/>
              </a:solidFill>
            </a:endParaRPr>
          </a:p>
        </p:txBody>
      </p:sp>
      <p:sp>
        <p:nvSpPr>
          <p:cNvPr id="116" name="Google Shape;116;p22"/>
          <p:cNvSpPr txBox="1"/>
          <p:nvPr>
            <p:ph idx="3" type="body"/>
          </p:nvPr>
        </p:nvSpPr>
        <p:spPr>
          <a:xfrm>
            <a:off x="2201125" y="1106550"/>
            <a:ext cx="6843600" cy="1248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C4EDFF"/>
              </a:buClr>
              <a:buSzPts val="2800"/>
              <a:buFont typeface="Arial"/>
              <a:buNone/>
            </a:pPr>
            <a:r>
              <a:rPr b="1" lang="en" sz="1600">
                <a:solidFill>
                  <a:srgbClr val="D6F5FF"/>
                </a:solidFill>
              </a:rPr>
              <a:t>Neil Barton</a:t>
            </a:r>
            <a:r>
              <a:rPr b="1" baseline="30000" lang="en" sz="1600">
                <a:solidFill>
                  <a:srgbClr val="D6F5FF"/>
                </a:solidFill>
              </a:rPr>
              <a:t>1</a:t>
            </a:r>
            <a:r>
              <a:rPr b="1" lang="en" sz="1600">
                <a:solidFill>
                  <a:srgbClr val="D6F5FF"/>
                </a:solidFill>
              </a:rPr>
              <a:t>, Robert Grumbine</a:t>
            </a:r>
            <a:r>
              <a:rPr b="1" baseline="30000" lang="en" sz="1600">
                <a:solidFill>
                  <a:srgbClr val="D6F5FF"/>
                </a:solidFill>
              </a:rPr>
              <a:t>1</a:t>
            </a:r>
            <a:r>
              <a:rPr b="1" lang="en" sz="1600">
                <a:solidFill>
                  <a:srgbClr val="D6F5FF"/>
                </a:solidFill>
              </a:rPr>
              <a:t>, Dmitry Dukhovskoy</a:t>
            </a:r>
            <a:r>
              <a:rPr b="1" baseline="30000" lang="en" sz="1600">
                <a:solidFill>
                  <a:schemeClr val="lt2"/>
                </a:solidFill>
              </a:rPr>
              <a:t>1</a:t>
            </a:r>
            <a:r>
              <a:rPr b="1" lang="en" sz="1600">
                <a:solidFill>
                  <a:srgbClr val="D6F5FF"/>
                </a:solidFill>
              </a:rPr>
              <a:t>, Philip Pegion</a:t>
            </a:r>
            <a:r>
              <a:rPr b="1" baseline="30000" lang="en" sz="1400">
                <a:solidFill>
                  <a:schemeClr val="lt2"/>
                </a:solidFill>
              </a:rPr>
              <a:t>2</a:t>
            </a:r>
            <a:r>
              <a:rPr b="1" lang="en" sz="1600">
                <a:solidFill>
                  <a:srgbClr val="D6F5FF"/>
                </a:solidFill>
              </a:rPr>
              <a:t>, Avichal Mehra</a:t>
            </a:r>
            <a:r>
              <a:rPr b="1" baseline="30000" lang="en" sz="1600">
                <a:solidFill>
                  <a:schemeClr val="lt2"/>
                </a:solidFill>
              </a:rPr>
              <a:t>1</a:t>
            </a:r>
            <a:r>
              <a:rPr b="1" lang="en" sz="1600">
                <a:solidFill>
                  <a:schemeClr val="lt2"/>
                </a:solidFill>
              </a:rPr>
              <a:t> </a:t>
            </a:r>
            <a:endParaRPr b="1" sz="1600">
              <a:solidFill>
                <a:schemeClr val="lt2"/>
              </a:solidFill>
            </a:endParaRPr>
          </a:p>
          <a:p>
            <a:pPr indent="0" lvl="0" marL="0" marR="0" rtl="0" algn="l">
              <a:lnSpc>
                <a:spcPct val="100000"/>
              </a:lnSpc>
              <a:spcBef>
                <a:spcPts val="0"/>
              </a:spcBef>
              <a:spcAft>
                <a:spcPts val="0"/>
              </a:spcAft>
              <a:buClr>
                <a:srgbClr val="C4EDFF"/>
              </a:buClr>
              <a:buSzPts val="2800"/>
              <a:buFont typeface="Arial"/>
              <a:buNone/>
            </a:pPr>
            <a:r>
              <a:t/>
            </a:r>
            <a:endParaRPr b="1" sz="1600">
              <a:solidFill>
                <a:schemeClr val="lt2"/>
              </a:solidFill>
            </a:endParaRPr>
          </a:p>
          <a:p>
            <a:pPr indent="0" lvl="0" marL="0" rtl="0" algn="l">
              <a:spcBef>
                <a:spcPts val="0"/>
              </a:spcBef>
              <a:spcAft>
                <a:spcPts val="0"/>
              </a:spcAft>
              <a:buClr>
                <a:srgbClr val="C4EDFF"/>
              </a:buClr>
              <a:buSzPts val="2800"/>
              <a:buFont typeface="Arial"/>
              <a:buNone/>
            </a:pPr>
            <a:r>
              <a:rPr b="1" baseline="30000" lang="en" sz="1400">
                <a:solidFill>
                  <a:schemeClr val="lt2"/>
                </a:solidFill>
              </a:rPr>
              <a:t>1</a:t>
            </a:r>
            <a:r>
              <a:rPr b="1" lang="en" sz="1400">
                <a:solidFill>
                  <a:schemeClr val="lt2"/>
                </a:solidFill>
              </a:rPr>
              <a:t>NOAA/ NWS/ NCEP/ EMC, </a:t>
            </a:r>
            <a:r>
              <a:rPr b="1" baseline="30000" lang="en" sz="1400">
                <a:solidFill>
                  <a:schemeClr val="lt2"/>
                </a:solidFill>
              </a:rPr>
              <a:t>2</a:t>
            </a:r>
            <a:r>
              <a:rPr b="1" lang="en" sz="1400">
                <a:solidFill>
                  <a:schemeClr val="lt2"/>
                </a:solidFill>
              </a:rPr>
              <a:t>NOAA / OAR / PSL</a:t>
            </a:r>
            <a:endParaRPr b="1" sz="1400">
              <a:solidFill>
                <a:schemeClr val="lt2"/>
              </a:solidFill>
            </a:endParaRPr>
          </a:p>
          <a:p>
            <a:pPr indent="0" lvl="0" marL="0" rtl="0" algn="l">
              <a:spcBef>
                <a:spcPts val="0"/>
              </a:spcBef>
              <a:spcAft>
                <a:spcPts val="0"/>
              </a:spcAft>
              <a:buClr>
                <a:srgbClr val="C4EDFF"/>
              </a:buClr>
              <a:buSzPts val="2800"/>
              <a:buFont typeface="Arial"/>
              <a:buNone/>
            </a:pPr>
            <a:r>
              <a:t/>
            </a:r>
            <a:endParaRPr b="1" sz="1400">
              <a:solidFill>
                <a:schemeClr val="lt2"/>
              </a:solidFill>
            </a:endParaRPr>
          </a:p>
          <a:p>
            <a:pPr indent="0" lvl="0" marL="0" marR="0" rtl="0" algn="l">
              <a:lnSpc>
                <a:spcPct val="100000"/>
              </a:lnSpc>
              <a:spcBef>
                <a:spcPts val="0"/>
              </a:spcBef>
              <a:spcAft>
                <a:spcPts val="0"/>
              </a:spcAft>
              <a:buClr>
                <a:srgbClr val="C4EDFF"/>
              </a:buClr>
              <a:buSzPts val="2800"/>
              <a:buFont typeface="Arial"/>
              <a:buNone/>
            </a:pPr>
            <a:r>
              <a:rPr b="1" lang="en" sz="1600">
                <a:solidFill>
                  <a:srgbClr val="D6F5FF"/>
                </a:solidFill>
              </a:rPr>
              <a:t>2023 UIFCW, July 28th, 2023</a:t>
            </a:r>
            <a:endParaRPr b="1" sz="1600">
              <a:solidFill>
                <a:srgbClr val="D6F5FF"/>
              </a:solidFill>
            </a:endParaRPr>
          </a:p>
          <a:p>
            <a:pPr indent="0" lvl="0" marL="0" marR="0" rtl="0" algn="ctr">
              <a:lnSpc>
                <a:spcPct val="100000"/>
              </a:lnSpc>
              <a:spcBef>
                <a:spcPts val="0"/>
              </a:spcBef>
              <a:spcAft>
                <a:spcPts val="0"/>
              </a:spcAft>
              <a:buClr>
                <a:srgbClr val="C4EDFF"/>
              </a:buClr>
              <a:buSzPts val="2800"/>
              <a:buFont typeface="Arial"/>
              <a:buNone/>
            </a:pPr>
            <a:r>
              <a:t/>
            </a:r>
            <a:endParaRPr b="1" sz="1600">
              <a:solidFill>
                <a:srgbClr val="D6F5FF"/>
              </a:solidFill>
            </a:endParaRPr>
          </a:p>
          <a:p>
            <a:pPr indent="0" lvl="0" marL="0" marR="0" rtl="0" algn="l">
              <a:lnSpc>
                <a:spcPct val="100000"/>
              </a:lnSpc>
              <a:spcBef>
                <a:spcPts val="0"/>
              </a:spcBef>
              <a:spcAft>
                <a:spcPts val="0"/>
              </a:spcAft>
              <a:buClr>
                <a:srgbClr val="C4EDFF"/>
              </a:buClr>
              <a:buSzPts val="2800"/>
              <a:buFont typeface="Arial"/>
              <a:buNone/>
            </a:pPr>
            <a:r>
              <a:t/>
            </a:r>
            <a:endParaRPr b="1" sz="1800">
              <a:solidFill>
                <a:srgbClr val="D6F5FF"/>
              </a:solidFill>
            </a:endParaRPr>
          </a:p>
        </p:txBody>
      </p:sp>
      <p:pic>
        <p:nvPicPr>
          <p:cNvPr id="117" name="Google Shape;117;p22"/>
          <p:cNvPicPr preferRelativeResize="0"/>
          <p:nvPr/>
        </p:nvPicPr>
        <p:blipFill>
          <a:blip r:embed="rId3">
            <a:alphaModFix/>
          </a:blip>
          <a:stretch>
            <a:fillRect/>
          </a:stretch>
        </p:blipFill>
        <p:spPr>
          <a:xfrm>
            <a:off x="320075" y="3056925"/>
            <a:ext cx="8823925" cy="2089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1"/>
          <p:cNvSpPr txBox="1"/>
          <p:nvPr/>
        </p:nvSpPr>
        <p:spPr>
          <a:xfrm>
            <a:off x="586175" y="1349400"/>
            <a:ext cx="84246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500">
                <a:solidFill>
                  <a:srgbClr val="0B5394"/>
                </a:solidFill>
              </a:rPr>
              <a:t>Southern</a:t>
            </a:r>
            <a:r>
              <a:rPr b="1" lang="en" sz="3500">
                <a:solidFill>
                  <a:srgbClr val="0B5394"/>
                </a:solidFill>
              </a:rPr>
              <a:t> </a:t>
            </a:r>
            <a:r>
              <a:rPr b="1" lang="en" sz="3500">
                <a:solidFill>
                  <a:srgbClr val="0B5394"/>
                </a:solidFill>
              </a:rPr>
              <a:t>Hemisphere Comparison </a:t>
            </a:r>
            <a:endParaRPr b="1" sz="3500">
              <a:solidFill>
                <a:srgbClr val="0B5394"/>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32"/>
          <p:cNvPicPr preferRelativeResize="0"/>
          <p:nvPr/>
        </p:nvPicPr>
        <p:blipFill>
          <a:blip r:embed="rId3">
            <a:alphaModFix/>
          </a:blip>
          <a:stretch>
            <a:fillRect/>
          </a:stretch>
        </p:blipFill>
        <p:spPr>
          <a:xfrm>
            <a:off x="456288" y="820875"/>
            <a:ext cx="4864900" cy="3648675"/>
          </a:xfrm>
          <a:prstGeom prst="rect">
            <a:avLst/>
          </a:prstGeom>
          <a:noFill/>
          <a:ln>
            <a:noFill/>
          </a:ln>
        </p:spPr>
      </p:pic>
      <p:sp>
        <p:nvSpPr>
          <p:cNvPr id="227" name="Google Shape;227;p32"/>
          <p:cNvSpPr/>
          <p:nvPr/>
        </p:nvSpPr>
        <p:spPr>
          <a:xfrm>
            <a:off x="5046013" y="878300"/>
            <a:ext cx="3641700" cy="3299400"/>
          </a:xfrm>
          <a:prstGeom prst="roundRect">
            <a:avLst>
              <a:gd fmla="val 4422" name="adj"/>
            </a:avLst>
          </a:prstGeom>
          <a:solidFill>
            <a:srgbClr val="0B5394"/>
          </a:solidFill>
          <a:ln cap="flat" cmpd="sng" w="9525">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330200" lvl="0" marL="457200" rtl="0" algn="l">
              <a:spcBef>
                <a:spcPts val="0"/>
              </a:spcBef>
              <a:spcAft>
                <a:spcPts val="0"/>
              </a:spcAft>
              <a:buClr>
                <a:srgbClr val="F3F3F3"/>
              </a:buClr>
              <a:buSzPts val="1600"/>
              <a:buChar char="●"/>
            </a:pPr>
            <a:r>
              <a:rPr b="1" lang="en" sz="1600">
                <a:solidFill>
                  <a:srgbClr val="F3F3F3"/>
                </a:solidFill>
              </a:rPr>
              <a:t>SH sea ice extent biases are larger than NH biases. </a:t>
            </a:r>
            <a:endParaRPr b="1" sz="1600">
              <a:solidFill>
                <a:srgbClr val="F3F3F3"/>
              </a:solidFill>
            </a:endParaRPr>
          </a:p>
          <a:p>
            <a:pPr indent="0" lvl="0" marL="457200" rtl="0" algn="l">
              <a:spcBef>
                <a:spcPts val="0"/>
              </a:spcBef>
              <a:spcAft>
                <a:spcPts val="0"/>
              </a:spcAft>
              <a:buNone/>
            </a:pPr>
            <a:r>
              <a:t/>
            </a:r>
            <a:endParaRPr b="1" sz="1600">
              <a:solidFill>
                <a:srgbClr val="F3F3F3"/>
              </a:solidFill>
            </a:endParaRPr>
          </a:p>
          <a:p>
            <a:pPr indent="-330200" lvl="0" marL="457200" rtl="0" algn="l">
              <a:spcBef>
                <a:spcPts val="0"/>
              </a:spcBef>
              <a:spcAft>
                <a:spcPts val="0"/>
              </a:spcAft>
              <a:buClr>
                <a:srgbClr val="F3F3F3"/>
              </a:buClr>
              <a:buSzPts val="1600"/>
              <a:buChar char="●"/>
            </a:pPr>
            <a:r>
              <a:rPr b="1" lang="en" sz="1600">
                <a:solidFill>
                  <a:srgbClr val="F3F3F3"/>
                </a:solidFill>
              </a:rPr>
              <a:t>P8 SH sea ice extent is </a:t>
            </a:r>
            <a:r>
              <a:rPr b="1" lang="en" sz="1600">
                <a:solidFill>
                  <a:srgbClr val="F3F3F3"/>
                </a:solidFill>
              </a:rPr>
              <a:t>mostly </a:t>
            </a:r>
            <a:r>
              <a:rPr b="1" lang="en" sz="1600">
                <a:solidFill>
                  <a:srgbClr val="F3F3F3"/>
                </a:solidFill>
              </a:rPr>
              <a:t>greater than observations except during seasons melt period.</a:t>
            </a:r>
            <a:endParaRPr b="1" sz="1600">
              <a:solidFill>
                <a:srgbClr val="F3F3F3"/>
              </a:solidFill>
            </a:endParaRPr>
          </a:p>
          <a:p>
            <a:pPr indent="0" lvl="0" marL="457200" rtl="0" algn="l">
              <a:spcBef>
                <a:spcPts val="0"/>
              </a:spcBef>
              <a:spcAft>
                <a:spcPts val="0"/>
              </a:spcAft>
              <a:buNone/>
            </a:pPr>
            <a:r>
              <a:t/>
            </a:r>
            <a:endParaRPr b="1" sz="1600">
              <a:solidFill>
                <a:srgbClr val="F3F3F3"/>
              </a:solidFill>
            </a:endParaRPr>
          </a:p>
          <a:p>
            <a:pPr indent="-330200" lvl="0" marL="457200" rtl="0" algn="l">
              <a:spcBef>
                <a:spcPts val="0"/>
              </a:spcBef>
              <a:spcAft>
                <a:spcPts val="0"/>
              </a:spcAft>
              <a:buClr>
                <a:srgbClr val="F3F3F3"/>
              </a:buClr>
              <a:buSzPts val="1600"/>
              <a:buChar char="●"/>
            </a:pPr>
            <a:r>
              <a:rPr b="1" lang="en" sz="1600">
                <a:solidFill>
                  <a:srgbClr val="F3F3F3"/>
                </a:solidFill>
              </a:rPr>
              <a:t>Larger differences in initial sea ice compared to </a:t>
            </a:r>
            <a:r>
              <a:rPr b="1" lang="en" sz="1600">
                <a:solidFill>
                  <a:srgbClr val="F3F3F3"/>
                </a:solidFill>
              </a:rPr>
              <a:t>observations</a:t>
            </a:r>
            <a:r>
              <a:rPr b="1" lang="en" sz="1600">
                <a:solidFill>
                  <a:srgbClr val="F3F3F3"/>
                </a:solidFill>
              </a:rPr>
              <a:t> when comparing to NH</a:t>
            </a:r>
            <a:endParaRPr b="1" sz="1600">
              <a:solidFill>
                <a:srgbClr val="F3F3F3"/>
              </a:solidFill>
            </a:endParaRPr>
          </a:p>
        </p:txBody>
      </p:sp>
      <p:sp>
        <p:nvSpPr>
          <p:cNvPr id="228" name="Google Shape;228;p32"/>
          <p:cNvSpPr txBox="1"/>
          <p:nvPr/>
        </p:nvSpPr>
        <p:spPr>
          <a:xfrm>
            <a:off x="556575" y="0"/>
            <a:ext cx="8424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200">
                <a:solidFill>
                  <a:srgbClr val="0B5394"/>
                </a:solidFill>
              </a:rPr>
              <a:t>S</a:t>
            </a:r>
            <a:r>
              <a:rPr b="1" lang="en" sz="3200">
                <a:solidFill>
                  <a:srgbClr val="0B5394"/>
                </a:solidFill>
              </a:rPr>
              <a:t>H Sea Ice Extent</a:t>
            </a:r>
            <a:endParaRPr b="1" sz="3200">
              <a:solidFill>
                <a:srgbClr val="0B5394"/>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33"/>
          <p:cNvPicPr preferRelativeResize="0"/>
          <p:nvPr/>
        </p:nvPicPr>
        <p:blipFill>
          <a:blip r:embed="rId3">
            <a:alphaModFix/>
          </a:blip>
          <a:stretch>
            <a:fillRect/>
          </a:stretch>
        </p:blipFill>
        <p:spPr>
          <a:xfrm>
            <a:off x="384048" y="37150"/>
            <a:ext cx="7936992" cy="2560320"/>
          </a:xfrm>
          <a:prstGeom prst="rect">
            <a:avLst/>
          </a:prstGeom>
          <a:noFill/>
          <a:ln>
            <a:noFill/>
          </a:ln>
        </p:spPr>
      </p:pic>
      <p:pic>
        <p:nvPicPr>
          <p:cNvPr id="234" name="Google Shape;234;p33"/>
          <p:cNvPicPr preferRelativeResize="0"/>
          <p:nvPr/>
        </p:nvPicPr>
        <p:blipFill>
          <a:blip r:embed="rId4">
            <a:alphaModFix/>
          </a:blip>
          <a:stretch>
            <a:fillRect/>
          </a:stretch>
        </p:blipFill>
        <p:spPr>
          <a:xfrm>
            <a:off x="384048" y="2167128"/>
            <a:ext cx="7936992" cy="256032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4"/>
          <p:cNvSpPr txBox="1"/>
          <p:nvPr/>
        </p:nvSpPr>
        <p:spPr>
          <a:xfrm>
            <a:off x="504850" y="70950"/>
            <a:ext cx="84246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500">
                <a:solidFill>
                  <a:srgbClr val="0B5394"/>
                </a:solidFill>
              </a:rPr>
              <a:t>Sensitivity to Physics</a:t>
            </a:r>
            <a:endParaRPr b="1" sz="3500">
              <a:solidFill>
                <a:srgbClr val="0B5394"/>
              </a:solidFill>
            </a:endParaRPr>
          </a:p>
        </p:txBody>
      </p:sp>
      <p:graphicFrame>
        <p:nvGraphicFramePr>
          <p:cNvPr id="240" name="Google Shape;240;p34"/>
          <p:cNvGraphicFramePr/>
          <p:nvPr/>
        </p:nvGraphicFramePr>
        <p:xfrm>
          <a:off x="504850" y="2825263"/>
          <a:ext cx="3000000" cy="3000000"/>
        </p:xfrm>
        <a:graphic>
          <a:graphicData uri="http://schemas.openxmlformats.org/drawingml/2006/table">
            <a:tbl>
              <a:tblPr>
                <a:noFill/>
                <a:tableStyleId>{64CAB067-C5F5-4077-9558-A957503F1F95}</a:tableStyleId>
              </a:tblPr>
              <a:tblGrid>
                <a:gridCol w="4187100"/>
                <a:gridCol w="4237500"/>
              </a:tblGrid>
              <a:tr h="325950">
                <a:tc>
                  <a:txBody>
                    <a:bodyPr/>
                    <a:lstStyle/>
                    <a:p>
                      <a:pPr indent="0" lvl="0" marL="0" rtl="0" algn="ctr">
                        <a:spcBef>
                          <a:spcPts val="0"/>
                        </a:spcBef>
                        <a:spcAft>
                          <a:spcPts val="0"/>
                        </a:spcAft>
                        <a:buNone/>
                      </a:pPr>
                      <a:r>
                        <a:rPr b="1" lang="en" sz="1600">
                          <a:solidFill>
                            <a:srgbClr val="0B5394"/>
                          </a:solidFill>
                        </a:rPr>
                        <a:t>Thompson Microphysics</a:t>
                      </a:r>
                      <a:endParaRPr b="1" sz="1600">
                        <a:solidFill>
                          <a:srgbClr val="0B5394"/>
                        </a:solidFill>
                      </a:endParaRPr>
                    </a:p>
                  </a:txBody>
                  <a:tcPr marT="91425" marB="91425" marR="91425" marL="91425">
                    <a:lnL cap="flat" cmpd="sng" w="9525">
                      <a:solidFill>
                        <a:srgbClr val="0B5394"/>
                      </a:solidFill>
                      <a:prstDash val="solid"/>
                      <a:round/>
                      <a:headEnd len="sm" w="sm" type="none"/>
                      <a:tailEnd len="sm" w="sm" type="none"/>
                    </a:lnL>
                    <a:lnR cap="flat" cmpd="sng" w="28575">
                      <a:solidFill>
                        <a:srgbClr val="0B5394"/>
                      </a:solidFill>
                      <a:prstDash val="solid"/>
                      <a:round/>
                      <a:headEnd len="sm" w="sm" type="none"/>
                      <a:tailEnd len="sm" w="sm" type="none"/>
                    </a:lnR>
                    <a:lnT cap="flat" cmpd="sng" w="9525">
                      <a:solidFill>
                        <a:srgbClr val="0B5394"/>
                      </a:solidFill>
                      <a:prstDash val="solid"/>
                      <a:round/>
                      <a:headEnd len="sm" w="sm" type="none"/>
                      <a:tailEnd len="sm" w="sm" type="none"/>
                    </a:lnT>
                    <a:lnB cap="flat" cmpd="sng" w="28575">
                      <a:solidFill>
                        <a:srgbClr val="0B5394"/>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0B5394"/>
                          </a:solidFill>
                        </a:rPr>
                        <a:t>GFDL </a:t>
                      </a:r>
                      <a:r>
                        <a:rPr b="1" lang="en" sz="1600">
                          <a:solidFill>
                            <a:srgbClr val="0B5394"/>
                          </a:solidFill>
                        </a:rPr>
                        <a:t>Microphysics</a:t>
                      </a:r>
                      <a:endParaRPr b="1" sz="1600">
                        <a:solidFill>
                          <a:srgbClr val="0B5394"/>
                        </a:solidFill>
                      </a:endParaRPr>
                    </a:p>
                  </a:txBody>
                  <a:tcPr marT="91425" marB="91425" marR="91425" marL="91425">
                    <a:lnL cap="flat" cmpd="sng" w="28575">
                      <a:solidFill>
                        <a:srgbClr val="0B5394"/>
                      </a:solidFill>
                      <a:prstDash val="solid"/>
                      <a:round/>
                      <a:headEnd len="sm" w="sm" type="none"/>
                      <a:tailEnd len="sm" w="sm" type="none"/>
                    </a:lnL>
                    <a:lnR cap="flat" cmpd="sng" w="9525">
                      <a:solidFill>
                        <a:srgbClr val="0B5394"/>
                      </a:solidFill>
                      <a:prstDash val="solid"/>
                      <a:round/>
                      <a:headEnd len="sm" w="sm" type="none"/>
                      <a:tailEnd len="sm" w="sm" type="none"/>
                    </a:lnR>
                    <a:lnT cap="flat" cmpd="sng" w="9525">
                      <a:solidFill>
                        <a:srgbClr val="0B5394"/>
                      </a:solidFill>
                      <a:prstDash val="solid"/>
                      <a:round/>
                      <a:headEnd len="sm" w="sm" type="none"/>
                      <a:tailEnd len="sm" w="sm" type="none"/>
                    </a:lnT>
                    <a:lnB cap="flat" cmpd="sng" w="28575">
                      <a:solidFill>
                        <a:srgbClr val="0B5394"/>
                      </a:solidFill>
                      <a:prstDash val="solid"/>
                      <a:round/>
                      <a:headEnd len="sm" w="sm" type="none"/>
                      <a:tailEnd len="sm" w="sm" type="none"/>
                    </a:lnB>
                  </a:tcPr>
                </a:tc>
              </a:tr>
              <a:tr h="338550">
                <a:tc>
                  <a:txBody>
                    <a:bodyPr/>
                    <a:lstStyle/>
                    <a:p>
                      <a:pPr indent="0" lvl="0" marL="0" rtl="0" algn="ctr">
                        <a:spcBef>
                          <a:spcPts val="0"/>
                        </a:spcBef>
                        <a:spcAft>
                          <a:spcPts val="0"/>
                        </a:spcAft>
                        <a:buNone/>
                      </a:pPr>
                      <a:r>
                        <a:rPr lang="en" sz="1600">
                          <a:solidFill>
                            <a:srgbClr val="0B5394"/>
                          </a:solidFill>
                        </a:rPr>
                        <a:t>P8</a:t>
                      </a:r>
                      <a:endParaRPr sz="1600">
                        <a:solidFill>
                          <a:srgbClr val="0B5394"/>
                        </a:solidFill>
                      </a:endParaRPr>
                    </a:p>
                  </a:txBody>
                  <a:tcPr marT="91425" marB="91425" marR="91425" marL="91425">
                    <a:lnL cap="flat" cmpd="sng" w="9525">
                      <a:solidFill>
                        <a:srgbClr val="0B5394"/>
                      </a:solidFill>
                      <a:prstDash val="solid"/>
                      <a:round/>
                      <a:headEnd len="sm" w="sm" type="none"/>
                      <a:tailEnd len="sm" w="sm" type="none"/>
                    </a:lnL>
                    <a:lnR cap="flat" cmpd="sng" w="28575">
                      <a:solidFill>
                        <a:srgbClr val="0B5394"/>
                      </a:solidFill>
                      <a:prstDash val="solid"/>
                      <a:round/>
                      <a:headEnd len="sm" w="sm" type="none"/>
                      <a:tailEnd len="sm" w="sm" type="none"/>
                    </a:lnR>
                    <a:lnT cap="flat" cmpd="sng" w="28575">
                      <a:solidFill>
                        <a:srgbClr val="0B5394"/>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 sz="1600">
                          <a:solidFill>
                            <a:srgbClr val="0B5394"/>
                          </a:solidFill>
                        </a:rPr>
                        <a:t>previous prototypes of UFS (ops since 2019)</a:t>
                      </a:r>
                      <a:endParaRPr sz="1600">
                        <a:solidFill>
                          <a:srgbClr val="0B5394"/>
                        </a:solidFill>
                      </a:endParaRPr>
                    </a:p>
                  </a:txBody>
                  <a:tcPr marT="91425" marB="91425" marR="91425" marL="91425">
                    <a:lnL cap="flat" cmpd="sng" w="28575">
                      <a:solidFill>
                        <a:srgbClr val="0B5394"/>
                      </a:solidFill>
                      <a:prstDash val="solid"/>
                      <a:round/>
                      <a:headEnd len="sm" w="sm" type="none"/>
                      <a:tailEnd len="sm" w="sm" type="none"/>
                    </a:lnL>
                    <a:lnR cap="flat" cmpd="sng" w="9525">
                      <a:solidFill>
                        <a:srgbClr val="0B5394"/>
                      </a:solidFill>
                      <a:prstDash val="solid"/>
                      <a:round/>
                      <a:headEnd len="sm" w="sm" type="none"/>
                      <a:tailEnd len="sm" w="sm" type="none"/>
                    </a:lnR>
                    <a:lnT cap="flat" cmpd="sng" w="28575">
                      <a:solidFill>
                        <a:srgbClr val="0B5394"/>
                      </a:solidFill>
                      <a:prstDash val="solid"/>
                      <a:round/>
                      <a:headEnd len="sm" w="sm" type="none"/>
                      <a:tailEnd len="sm" w="sm" type="none"/>
                    </a:lnT>
                    <a:lnB cap="flat" cmpd="sng" w="9525">
                      <a:solidFill>
                        <a:schemeClr val="lt1"/>
                      </a:solidFill>
                      <a:prstDash val="solid"/>
                      <a:round/>
                      <a:headEnd len="sm" w="sm" type="none"/>
                      <a:tailEnd len="sm" w="sm" type="none"/>
                    </a:lnB>
                  </a:tcPr>
                </a:tc>
              </a:tr>
              <a:tr h="594975">
                <a:tc>
                  <a:txBody>
                    <a:bodyPr/>
                    <a:lstStyle/>
                    <a:p>
                      <a:pPr indent="0" lvl="0" marL="0" rtl="0" algn="ctr">
                        <a:spcBef>
                          <a:spcPts val="0"/>
                        </a:spcBef>
                        <a:spcAft>
                          <a:spcPts val="0"/>
                        </a:spcAft>
                        <a:buNone/>
                      </a:pPr>
                      <a:r>
                        <a:rPr lang="en" sz="1600">
                          <a:solidFill>
                            <a:srgbClr val="0B5394"/>
                          </a:solidFill>
                        </a:rPr>
                        <a:t>double</a:t>
                      </a:r>
                      <a:r>
                        <a:rPr lang="en" sz="1600">
                          <a:solidFill>
                            <a:srgbClr val="0B5394"/>
                          </a:solidFill>
                        </a:rPr>
                        <a:t> microphysics (mixing ratio and droplet size)</a:t>
                      </a:r>
                      <a:endParaRPr sz="1600">
                        <a:solidFill>
                          <a:srgbClr val="0B5394"/>
                        </a:solidFill>
                      </a:endParaRPr>
                    </a:p>
                  </a:txBody>
                  <a:tcPr marT="91425" marB="91425" marR="91425" marL="91425">
                    <a:lnL cap="flat" cmpd="sng" w="9525">
                      <a:solidFill>
                        <a:srgbClr val="0B5394"/>
                      </a:solidFill>
                      <a:prstDash val="solid"/>
                      <a:round/>
                      <a:headEnd len="sm" w="sm" type="none"/>
                      <a:tailEnd len="sm" w="sm" type="none"/>
                    </a:lnL>
                    <a:lnR cap="flat" cmpd="sng" w="28575">
                      <a:solidFill>
                        <a:srgbClr val="0B5394"/>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1600">
                          <a:solidFill>
                            <a:srgbClr val="0B5394"/>
                          </a:solidFill>
                        </a:rPr>
                        <a:t>s</a:t>
                      </a:r>
                      <a:r>
                        <a:rPr lang="en" sz="1600">
                          <a:solidFill>
                            <a:srgbClr val="0B5394"/>
                          </a:solidFill>
                        </a:rPr>
                        <a:t>ingle moment microphysics (mixing ratio)</a:t>
                      </a:r>
                      <a:endParaRPr sz="1600">
                        <a:solidFill>
                          <a:srgbClr val="0B5394"/>
                        </a:solidFill>
                      </a:endParaRPr>
                    </a:p>
                  </a:txBody>
                  <a:tcPr marT="91425" marB="91425" marR="91425" marL="91425">
                    <a:lnL cap="flat" cmpd="sng" w="28575">
                      <a:solidFill>
                        <a:srgbClr val="0B5394"/>
                      </a:solidFill>
                      <a:prstDash val="solid"/>
                      <a:round/>
                      <a:headEnd len="sm" w="sm" type="none"/>
                      <a:tailEnd len="sm" w="sm" type="none"/>
                    </a:lnL>
                    <a:lnR cap="flat" cmpd="sng" w="9525">
                      <a:solidFill>
                        <a:srgbClr val="0B5394"/>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241" name="Google Shape;241;p34"/>
          <p:cNvSpPr txBox="1"/>
          <p:nvPr/>
        </p:nvSpPr>
        <p:spPr>
          <a:xfrm>
            <a:off x="378025" y="719300"/>
            <a:ext cx="8652900" cy="20319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rgbClr val="0B5394"/>
              </a:buClr>
              <a:buSzPts val="1500"/>
              <a:buChar char="●"/>
            </a:pPr>
            <a:r>
              <a:rPr lang="en" sz="1500">
                <a:solidFill>
                  <a:srgbClr val="0B5394"/>
                </a:solidFill>
              </a:rPr>
              <a:t>P8 is result of constant development of the UFS </a:t>
            </a:r>
            <a:endParaRPr sz="1500">
              <a:solidFill>
                <a:srgbClr val="0B5394"/>
              </a:solidFill>
            </a:endParaRPr>
          </a:p>
          <a:p>
            <a:pPr indent="-323850" lvl="0" marL="457200" rtl="0" algn="l">
              <a:spcBef>
                <a:spcPts val="0"/>
              </a:spcBef>
              <a:spcAft>
                <a:spcPts val="0"/>
              </a:spcAft>
              <a:buClr>
                <a:srgbClr val="0B5394"/>
              </a:buClr>
              <a:buSzPts val="1500"/>
              <a:buChar char="●"/>
            </a:pPr>
            <a:r>
              <a:rPr lang="en" sz="1500">
                <a:solidFill>
                  <a:srgbClr val="0B5394"/>
                </a:solidFill>
              </a:rPr>
              <a:t>Each prototype had multiple changes that results in difficulties when isolating the cause of change</a:t>
            </a:r>
            <a:endParaRPr sz="1500">
              <a:solidFill>
                <a:srgbClr val="0B5394"/>
              </a:solidFill>
            </a:endParaRPr>
          </a:p>
          <a:p>
            <a:pPr indent="-323850" lvl="0" marL="457200" rtl="0" algn="l">
              <a:spcBef>
                <a:spcPts val="0"/>
              </a:spcBef>
              <a:spcAft>
                <a:spcPts val="0"/>
              </a:spcAft>
              <a:buClr>
                <a:srgbClr val="0B5394"/>
              </a:buClr>
              <a:buSzPts val="1500"/>
              <a:buChar char="●"/>
            </a:pPr>
            <a:r>
              <a:rPr lang="en" sz="1500">
                <a:solidFill>
                  <a:srgbClr val="0B5394"/>
                </a:solidFill>
              </a:rPr>
              <a:t>Limited HPC resources to test </a:t>
            </a:r>
            <a:r>
              <a:rPr lang="en" sz="1500">
                <a:solidFill>
                  <a:srgbClr val="0B5394"/>
                </a:solidFill>
              </a:rPr>
              <a:t>individual</a:t>
            </a:r>
            <a:r>
              <a:rPr lang="en" sz="1500">
                <a:solidFill>
                  <a:srgbClr val="0B5394"/>
                </a:solidFill>
              </a:rPr>
              <a:t> changes</a:t>
            </a:r>
            <a:endParaRPr sz="1500">
              <a:solidFill>
                <a:srgbClr val="0B5394"/>
              </a:solidFill>
            </a:endParaRPr>
          </a:p>
          <a:p>
            <a:pPr indent="-323850" lvl="0" marL="457200" rtl="0" algn="l">
              <a:spcBef>
                <a:spcPts val="0"/>
              </a:spcBef>
              <a:spcAft>
                <a:spcPts val="0"/>
              </a:spcAft>
              <a:buClr>
                <a:srgbClr val="0B5394"/>
              </a:buClr>
              <a:buSzPts val="1500"/>
              <a:buChar char="●"/>
            </a:pPr>
            <a:r>
              <a:rPr lang="en" sz="1500">
                <a:solidFill>
                  <a:srgbClr val="0B5394"/>
                </a:solidFill>
              </a:rPr>
              <a:t>However, GSL re-ran P8 with the old GFDL physics for analysis </a:t>
            </a:r>
            <a:endParaRPr sz="1500">
              <a:solidFill>
                <a:srgbClr val="0B5394"/>
              </a:solidFill>
            </a:endParaRPr>
          </a:p>
          <a:p>
            <a:pPr indent="-323850" lvl="0" marL="457200" rtl="0" algn="l">
              <a:spcBef>
                <a:spcPts val="0"/>
              </a:spcBef>
              <a:spcAft>
                <a:spcPts val="0"/>
              </a:spcAft>
              <a:buClr>
                <a:srgbClr val="0B5394"/>
              </a:buClr>
              <a:buSzPts val="1500"/>
              <a:buChar char="●"/>
            </a:pPr>
            <a:r>
              <a:rPr lang="en" sz="1500">
                <a:solidFill>
                  <a:srgbClr val="0B5394"/>
                </a:solidFill>
              </a:rPr>
              <a:t>Hypothesis: </a:t>
            </a:r>
            <a:r>
              <a:rPr lang="en" sz="1500">
                <a:solidFill>
                  <a:srgbClr val="0B5394"/>
                </a:solidFill>
              </a:rPr>
              <a:t>Thompson microphysics can represent the clouds in the Arctic more accurately, in particular with respect to low-level mixed-phases clouds, which leads to a better representation of surface radiation, and then sea ice. </a:t>
            </a:r>
            <a:endParaRPr sz="1500">
              <a:solidFill>
                <a:srgbClr val="0B5394"/>
              </a:solidFill>
            </a:endParaRPr>
          </a:p>
        </p:txBody>
      </p:sp>
      <p:sp>
        <p:nvSpPr>
          <p:cNvPr id="242" name="Google Shape;242;p34"/>
          <p:cNvSpPr txBox="1"/>
          <p:nvPr/>
        </p:nvSpPr>
        <p:spPr>
          <a:xfrm>
            <a:off x="1836850" y="4415000"/>
            <a:ext cx="57606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0B5394"/>
                </a:solidFill>
                <a:latin typeface="Arial Narrow"/>
                <a:ea typeface="Arial Narrow"/>
                <a:cs typeface="Arial Narrow"/>
                <a:sym typeface="Arial Narrow"/>
              </a:rPr>
              <a:t>*</a:t>
            </a:r>
            <a:r>
              <a:rPr lang="en" sz="1600">
                <a:solidFill>
                  <a:srgbClr val="0B5394"/>
                </a:solidFill>
                <a:latin typeface="Arial Narrow"/>
                <a:ea typeface="Arial Narrow"/>
                <a:cs typeface="Arial Narrow"/>
                <a:sym typeface="Arial Narrow"/>
              </a:rPr>
              <a:t>Runs completed by </a:t>
            </a:r>
            <a:r>
              <a:rPr lang="en" sz="1600">
                <a:solidFill>
                  <a:srgbClr val="0B5394"/>
                </a:solidFill>
                <a:latin typeface="Arial Narrow"/>
                <a:ea typeface="Arial Narrow"/>
                <a:cs typeface="Arial Narrow"/>
                <a:sym typeface="Arial Narrow"/>
              </a:rPr>
              <a:t>NOAA/ OAR/ GSL </a:t>
            </a:r>
            <a:r>
              <a:rPr lang="en" sz="1600">
                <a:solidFill>
                  <a:srgbClr val="0B5394"/>
                </a:solidFill>
                <a:latin typeface="Arial Narrow"/>
                <a:ea typeface="Arial Narrow"/>
                <a:cs typeface="Arial Narrow"/>
                <a:sym typeface="Arial Narrow"/>
              </a:rPr>
              <a:t>Ben Green and Shan Sun</a:t>
            </a:r>
            <a:r>
              <a:rPr b="1" lang="en" sz="1600">
                <a:solidFill>
                  <a:srgbClr val="0B5394"/>
                </a:solidFill>
                <a:latin typeface="Arial Narrow"/>
                <a:ea typeface="Arial Narrow"/>
                <a:cs typeface="Arial Narrow"/>
                <a:sym typeface="Arial Narrow"/>
              </a:rPr>
              <a:t>*</a:t>
            </a:r>
            <a:endParaRPr b="1" baseline="30000" sz="1600">
              <a:solidFill>
                <a:srgbClr val="0B5394"/>
              </a:solidFill>
              <a:latin typeface="Arial Narrow"/>
              <a:ea typeface="Arial Narrow"/>
              <a:cs typeface="Arial Narrow"/>
              <a:sym typeface="Arial Narrow"/>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5"/>
          <p:cNvSpPr/>
          <p:nvPr/>
        </p:nvSpPr>
        <p:spPr>
          <a:xfrm>
            <a:off x="556575" y="3568300"/>
            <a:ext cx="8345100" cy="1163100"/>
          </a:xfrm>
          <a:prstGeom prst="roundRect">
            <a:avLst>
              <a:gd fmla="val 4422" name="adj"/>
            </a:avLst>
          </a:prstGeom>
          <a:solidFill>
            <a:srgbClr val="0B5394"/>
          </a:solidFill>
          <a:ln cap="flat" cmpd="sng" w="9525">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330200" lvl="0" marL="457200" rtl="0" algn="l">
              <a:spcBef>
                <a:spcPts val="0"/>
              </a:spcBef>
              <a:spcAft>
                <a:spcPts val="0"/>
              </a:spcAft>
              <a:buClr>
                <a:srgbClr val="F3F3F3"/>
              </a:buClr>
              <a:buSzPts val="1600"/>
              <a:buChar char="●"/>
            </a:pPr>
            <a:r>
              <a:rPr b="1" lang="en" sz="1600">
                <a:solidFill>
                  <a:srgbClr val="F3F3F3"/>
                </a:solidFill>
              </a:rPr>
              <a:t>Overall, there are not large differences between NH sea extent with the changes in microphysics</a:t>
            </a:r>
            <a:endParaRPr b="1" sz="1600">
              <a:solidFill>
                <a:srgbClr val="F3F3F3"/>
              </a:solidFill>
            </a:endParaRPr>
          </a:p>
          <a:p>
            <a:pPr indent="-330200" lvl="0" marL="457200" rtl="0" algn="l">
              <a:spcBef>
                <a:spcPts val="0"/>
              </a:spcBef>
              <a:spcAft>
                <a:spcPts val="0"/>
              </a:spcAft>
              <a:buClr>
                <a:srgbClr val="F3F3F3"/>
              </a:buClr>
              <a:buSzPts val="1600"/>
              <a:buChar char="●"/>
            </a:pPr>
            <a:r>
              <a:rPr b="1" lang="en" sz="1600">
                <a:solidFill>
                  <a:srgbClr val="F3F3F3"/>
                </a:solidFill>
              </a:rPr>
              <a:t>However, Thompson </a:t>
            </a:r>
            <a:r>
              <a:rPr b="1" lang="en" sz="1600">
                <a:solidFill>
                  <a:srgbClr val="F3F3F3"/>
                </a:solidFill>
              </a:rPr>
              <a:t>microphysics</a:t>
            </a:r>
            <a:r>
              <a:rPr b="1" lang="en" sz="1600">
                <a:solidFill>
                  <a:srgbClr val="F3F3F3"/>
                </a:solidFill>
              </a:rPr>
              <a:t> systematically produces more sea ice in the NH winter months</a:t>
            </a:r>
            <a:endParaRPr b="1" sz="1600">
              <a:solidFill>
                <a:srgbClr val="F3F3F3"/>
              </a:solidFill>
            </a:endParaRPr>
          </a:p>
        </p:txBody>
      </p:sp>
      <p:sp>
        <p:nvSpPr>
          <p:cNvPr id="248" name="Google Shape;248;p35"/>
          <p:cNvSpPr txBox="1"/>
          <p:nvPr/>
        </p:nvSpPr>
        <p:spPr>
          <a:xfrm>
            <a:off x="556575" y="0"/>
            <a:ext cx="84246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200">
                <a:solidFill>
                  <a:srgbClr val="0B5394"/>
                </a:solidFill>
              </a:rPr>
              <a:t>Sea Ice Extent: </a:t>
            </a:r>
            <a:r>
              <a:rPr b="1" lang="en" sz="3500">
                <a:solidFill>
                  <a:srgbClr val="0B5394"/>
                </a:solidFill>
              </a:rPr>
              <a:t>Sensitivity to Physics</a:t>
            </a:r>
            <a:endParaRPr b="1" sz="3200">
              <a:solidFill>
                <a:srgbClr val="0B5394"/>
              </a:solidFill>
            </a:endParaRPr>
          </a:p>
        </p:txBody>
      </p:sp>
      <p:pic>
        <p:nvPicPr>
          <p:cNvPr id="249" name="Google Shape;249;p35"/>
          <p:cNvPicPr preferRelativeResize="0"/>
          <p:nvPr/>
        </p:nvPicPr>
        <p:blipFill>
          <a:blip r:embed="rId3">
            <a:alphaModFix/>
          </a:blip>
          <a:stretch>
            <a:fillRect/>
          </a:stretch>
        </p:blipFill>
        <p:spPr>
          <a:xfrm>
            <a:off x="5047315" y="737450"/>
            <a:ext cx="3246119" cy="2670048"/>
          </a:xfrm>
          <a:prstGeom prst="rect">
            <a:avLst/>
          </a:prstGeom>
          <a:noFill/>
          <a:ln>
            <a:noFill/>
          </a:ln>
        </p:spPr>
      </p:pic>
      <p:pic>
        <p:nvPicPr>
          <p:cNvPr id="250" name="Google Shape;250;p35"/>
          <p:cNvPicPr preferRelativeResize="0"/>
          <p:nvPr/>
        </p:nvPicPr>
        <p:blipFill>
          <a:blip r:embed="rId4">
            <a:alphaModFix/>
          </a:blip>
          <a:stretch>
            <a:fillRect/>
          </a:stretch>
        </p:blipFill>
        <p:spPr>
          <a:xfrm>
            <a:off x="1089600" y="737450"/>
            <a:ext cx="3250552" cy="266923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p36"/>
          <p:cNvPicPr preferRelativeResize="0"/>
          <p:nvPr/>
        </p:nvPicPr>
        <p:blipFill>
          <a:blip r:embed="rId3">
            <a:alphaModFix/>
          </a:blip>
          <a:stretch>
            <a:fillRect/>
          </a:stretch>
        </p:blipFill>
        <p:spPr>
          <a:xfrm>
            <a:off x="454525" y="1008138"/>
            <a:ext cx="4369375" cy="3481850"/>
          </a:xfrm>
          <a:prstGeom prst="rect">
            <a:avLst/>
          </a:prstGeom>
          <a:noFill/>
          <a:ln>
            <a:noFill/>
          </a:ln>
        </p:spPr>
      </p:pic>
      <p:pic>
        <p:nvPicPr>
          <p:cNvPr id="256" name="Google Shape;256;p36"/>
          <p:cNvPicPr preferRelativeResize="0"/>
          <p:nvPr/>
        </p:nvPicPr>
        <p:blipFill>
          <a:blip r:embed="rId4">
            <a:alphaModFix/>
          </a:blip>
          <a:stretch>
            <a:fillRect/>
          </a:stretch>
        </p:blipFill>
        <p:spPr>
          <a:xfrm>
            <a:off x="4823900" y="1008138"/>
            <a:ext cx="4370831" cy="3540374"/>
          </a:xfrm>
          <a:prstGeom prst="rect">
            <a:avLst/>
          </a:prstGeom>
          <a:noFill/>
          <a:ln>
            <a:noFill/>
          </a:ln>
        </p:spPr>
      </p:pic>
      <p:sp>
        <p:nvSpPr>
          <p:cNvPr id="257" name="Google Shape;257;p36"/>
          <p:cNvSpPr txBox="1"/>
          <p:nvPr/>
        </p:nvSpPr>
        <p:spPr>
          <a:xfrm>
            <a:off x="556575" y="0"/>
            <a:ext cx="8424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200">
                <a:solidFill>
                  <a:srgbClr val="0B5394"/>
                </a:solidFill>
              </a:rPr>
              <a:t>NH Sea Ice Extent</a:t>
            </a:r>
            <a:endParaRPr b="1" sz="3200">
              <a:solidFill>
                <a:srgbClr val="0B5394"/>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7"/>
          <p:cNvSpPr txBox="1"/>
          <p:nvPr/>
        </p:nvSpPr>
        <p:spPr>
          <a:xfrm>
            <a:off x="556575" y="-76200"/>
            <a:ext cx="8424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200">
                <a:solidFill>
                  <a:srgbClr val="0B5394"/>
                </a:solidFill>
              </a:rPr>
              <a:t>NH September: Sensitivity to Physics</a:t>
            </a:r>
            <a:endParaRPr b="1" sz="3200">
              <a:solidFill>
                <a:srgbClr val="0B5394"/>
              </a:solidFill>
            </a:endParaRPr>
          </a:p>
        </p:txBody>
      </p:sp>
      <p:sp>
        <p:nvSpPr>
          <p:cNvPr id="263" name="Google Shape;263;p37"/>
          <p:cNvSpPr/>
          <p:nvPr/>
        </p:nvSpPr>
        <p:spPr>
          <a:xfrm>
            <a:off x="5895500" y="974275"/>
            <a:ext cx="2939100" cy="2698200"/>
          </a:xfrm>
          <a:prstGeom prst="roundRect">
            <a:avLst>
              <a:gd fmla="val 4422" name="adj"/>
            </a:avLst>
          </a:prstGeom>
          <a:solidFill>
            <a:srgbClr val="0B5394"/>
          </a:solidFill>
          <a:ln cap="flat" cmpd="sng" w="9525">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330200" lvl="0" marL="457200" rtl="0" algn="l">
              <a:spcBef>
                <a:spcPts val="0"/>
              </a:spcBef>
              <a:spcAft>
                <a:spcPts val="0"/>
              </a:spcAft>
              <a:buClr>
                <a:srgbClr val="F3F3F3"/>
              </a:buClr>
              <a:buSzPts val="1600"/>
              <a:buChar char="●"/>
            </a:pPr>
            <a:r>
              <a:rPr b="1" lang="en" sz="1600">
                <a:solidFill>
                  <a:srgbClr val="F3F3F3"/>
                </a:solidFill>
              </a:rPr>
              <a:t>Higher low cloud cover cloud occurs in Thompson microphysics compared to the GFDL microphysics. </a:t>
            </a:r>
            <a:endParaRPr b="1" sz="1600">
              <a:solidFill>
                <a:srgbClr val="F3F3F3"/>
              </a:solidFill>
            </a:endParaRPr>
          </a:p>
          <a:p>
            <a:pPr indent="0" lvl="0" marL="457200" rtl="0" algn="l">
              <a:spcBef>
                <a:spcPts val="0"/>
              </a:spcBef>
              <a:spcAft>
                <a:spcPts val="0"/>
              </a:spcAft>
              <a:buNone/>
            </a:pPr>
            <a:r>
              <a:t/>
            </a:r>
            <a:endParaRPr b="1" sz="1600">
              <a:solidFill>
                <a:srgbClr val="F3F3F3"/>
              </a:solidFill>
            </a:endParaRPr>
          </a:p>
          <a:p>
            <a:pPr indent="-330200" lvl="0" marL="457200" rtl="0" algn="l">
              <a:spcBef>
                <a:spcPts val="0"/>
              </a:spcBef>
              <a:spcAft>
                <a:spcPts val="0"/>
              </a:spcAft>
              <a:buClr>
                <a:srgbClr val="F3F3F3"/>
              </a:buClr>
              <a:buSzPts val="1600"/>
              <a:buChar char="●"/>
            </a:pPr>
            <a:r>
              <a:rPr b="1" lang="en" sz="1600">
                <a:solidFill>
                  <a:srgbClr val="F3F3F3"/>
                </a:solidFill>
              </a:rPr>
              <a:t>Differences in clouds start early in the forecast</a:t>
            </a:r>
            <a:endParaRPr b="1" sz="1600">
              <a:solidFill>
                <a:srgbClr val="F3F3F3"/>
              </a:solidFill>
            </a:endParaRPr>
          </a:p>
        </p:txBody>
      </p:sp>
      <p:sp>
        <p:nvSpPr>
          <p:cNvPr id="264" name="Google Shape;264;p37"/>
          <p:cNvSpPr txBox="1"/>
          <p:nvPr/>
        </p:nvSpPr>
        <p:spPr>
          <a:xfrm>
            <a:off x="3728763" y="514363"/>
            <a:ext cx="1898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Low Cloud</a:t>
            </a:r>
            <a:endParaRPr b="1"/>
          </a:p>
        </p:txBody>
      </p:sp>
      <p:sp>
        <p:nvSpPr>
          <p:cNvPr id="265" name="Google Shape;265;p37"/>
          <p:cNvSpPr txBox="1"/>
          <p:nvPr/>
        </p:nvSpPr>
        <p:spPr>
          <a:xfrm>
            <a:off x="599725" y="603500"/>
            <a:ext cx="27195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t>Thompson (P8) minus GFDL</a:t>
            </a:r>
            <a:endParaRPr b="1" sz="2200"/>
          </a:p>
        </p:txBody>
      </p:sp>
      <p:sp>
        <p:nvSpPr>
          <p:cNvPr id="266" name="Google Shape;266;p37"/>
          <p:cNvSpPr txBox="1"/>
          <p:nvPr/>
        </p:nvSpPr>
        <p:spPr>
          <a:xfrm rot="-5400000">
            <a:off x="-102100" y="2356200"/>
            <a:ext cx="1374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t>Week 3</a:t>
            </a:r>
            <a:endParaRPr sz="1600"/>
          </a:p>
        </p:txBody>
      </p:sp>
      <p:pic>
        <p:nvPicPr>
          <p:cNvPr id="267" name="Google Shape;267;p37"/>
          <p:cNvPicPr preferRelativeResize="0"/>
          <p:nvPr/>
        </p:nvPicPr>
        <p:blipFill rotWithShape="1">
          <a:blip r:embed="rId3">
            <a:alphaModFix/>
          </a:blip>
          <a:srcRect b="0" l="68832" r="0" t="8533"/>
          <a:stretch/>
        </p:blipFill>
        <p:spPr>
          <a:xfrm>
            <a:off x="831040" y="1363675"/>
            <a:ext cx="2140835" cy="2698188"/>
          </a:xfrm>
          <a:prstGeom prst="rect">
            <a:avLst/>
          </a:prstGeom>
          <a:noFill/>
          <a:ln>
            <a:noFill/>
          </a:ln>
        </p:spPr>
      </p:pic>
      <p:pic>
        <p:nvPicPr>
          <p:cNvPr id="268" name="Google Shape;268;p37"/>
          <p:cNvPicPr preferRelativeResize="0"/>
          <p:nvPr/>
        </p:nvPicPr>
        <p:blipFill rotWithShape="1">
          <a:blip r:embed="rId4">
            <a:alphaModFix/>
          </a:blip>
          <a:srcRect b="0" l="68215" r="0" t="8491"/>
          <a:stretch/>
        </p:blipFill>
        <p:spPr>
          <a:xfrm>
            <a:off x="3822031" y="842275"/>
            <a:ext cx="1711594" cy="2116450"/>
          </a:xfrm>
          <a:prstGeom prst="rect">
            <a:avLst/>
          </a:prstGeom>
          <a:noFill/>
          <a:ln>
            <a:noFill/>
          </a:ln>
        </p:spPr>
      </p:pic>
      <p:pic>
        <p:nvPicPr>
          <p:cNvPr id="269" name="Google Shape;269;p37"/>
          <p:cNvPicPr preferRelativeResize="0"/>
          <p:nvPr/>
        </p:nvPicPr>
        <p:blipFill rotWithShape="1">
          <a:blip r:embed="rId5">
            <a:alphaModFix/>
          </a:blip>
          <a:srcRect b="0" l="68780" r="0" t="8483"/>
          <a:stretch/>
        </p:blipFill>
        <p:spPr>
          <a:xfrm>
            <a:off x="3822863" y="2602200"/>
            <a:ext cx="1709929" cy="2112264"/>
          </a:xfrm>
          <a:prstGeom prst="rect">
            <a:avLst/>
          </a:prstGeom>
          <a:noFill/>
          <a:ln>
            <a:noFill/>
          </a:ln>
        </p:spPr>
      </p:pic>
      <p:sp>
        <p:nvSpPr>
          <p:cNvPr id="270" name="Google Shape;270;p37"/>
          <p:cNvSpPr txBox="1"/>
          <p:nvPr/>
        </p:nvSpPr>
        <p:spPr>
          <a:xfrm rot="-5400000">
            <a:off x="2928125" y="1550638"/>
            <a:ext cx="13740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t>Week 1</a:t>
            </a:r>
            <a:endParaRPr sz="1500"/>
          </a:p>
        </p:txBody>
      </p:sp>
      <p:sp>
        <p:nvSpPr>
          <p:cNvPr id="271" name="Google Shape;271;p37"/>
          <p:cNvSpPr txBox="1"/>
          <p:nvPr/>
        </p:nvSpPr>
        <p:spPr>
          <a:xfrm rot="-5400000">
            <a:off x="2968900" y="3395138"/>
            <a:ext cx="13740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t>Week 3</a:t>
            </a:r>
            <a:endParaRPr sz="15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8"/>
          <p:cNvSpPr txBox="1"/>
          <p:nvPr/>
        </p:nvSpPr>
        <p:spPr>
          <a:xfrm>
            <a:off x="556575" y="-76200"/>
            <a:ext cx="8424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200">
                <a:solidFill>
                  <a:srgbClr val="0B5394"/>
                </a:solidFill>
              </a:rPr>
              <a:t>NH February: Sensitivity to Physics</a:t>
            </a:r>
            <a:endParaRPr b="1" sz="3200">
              <a:solidFill>
                <a:srgbClr val="0B5394"/>
              </a:solidFill>
            </a:endParaRPr>
          </a:p>
        </p:txBody>
      </p:sp>
      <p:sp>
        <p:nvSpPr>
          <p:cNvPr id="277" name="Google Shape;277;p38"/>
          <p:cNvSpPr/>
          <p:nvPr/>
        </p:nvSpPr>
        <p:spPr>
          <a:xfrm>
            <a:off x="5895500" y="1560150"/>
            <a:ext cx="2939100" cy="2023200"/>
          </a:xfrm>
          <a:prstGeom prst="roundRect">
            <a:avLst>
              <a:gd fmla="val 4422" name="adj"/>
            </a:avLst>
          </a:prstGeom>
          <a:solidFill>
            <a:srgbClr val="0B5394"/>
          </a:solidFill>
          <a:ln cap="flat" cmpd="sng" w="9525">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330200" lvl="0" marL="457200" rtl="0" algn="l">
              <a:spcBef>
                <a:spcPts val="0"/>
              </a:spcBef>
              <a:spcAft>
                <a:spcPts val="0"/>
              </a:spcAft>
              <a:buClr>
                <a:srgbClr val="F3F3F3"/>
              </a:buClr>
              <a:buSzPts val="1600"/>
              <a:buChar char="●"/>
            </a:pPr>
            <a:r>
              <a:rPr b="1" lang="en" sz="1600">
                <a:solidFill>
                  <a:srgbClr val="F3F3F3"/>
                </a:solidFill>
              </a:rPr>
              <a:t>Higher low cloud cover cloud occurs in Thompson microphysics compared to the GFDL microphysics. </a:t>
            </a:r>
            <a:endParaRPr b="1" sz="1600">
              <a:solidFill>
                <a:srgbClr val="F3F3F3"/>
              </a:solidFill>
            </a:endParaRPr>
          </a:p>
        </p:txBody>
      </p:sp>
      <p:sp>
        <p:nvSpPr>
          <p:cNvPr id="278" name="Google Shape;278;p38"/>
          <p:cNvSpPr txBox="1"/>
          <p:nvPr/>
        </p:nvSpPr>
        <p:spPr>
          <a:xfrm>
            <a:off x="599725" y="679700"/>
            <a:ext cx="27195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t>Thompson (P8) minus GFDL</a:t>
            </a:r>
            <a:endParaRPr b="1" sz="2200"/>
          </a:p>
        </p:txBody>
      </p:sp>
      <p:pic>
        <p:nvPicPr>
          <p:cNvPr id="279" name="Google Shape;279;p38"/>
          <p:cNvPicPr preferRelativeResize="0"/>
          <p:nvPr/>
        </p:nvPicPr>
        <p:blipFill rotWithShape="1">
          <a:blip r:embed="rId3">
            <a:alphaModFix/>
          </a:blip>
          <a:srcRect b="0" l="69018" r="0" t="9272"/>
          <a:stretch/>
        </p:blipFill>
        <p:spPr>
          <a:xfrm>
            <a:off x="834763" y="1426225"/>
            <a:ext cx="2249424" cy="2743200"/>
          </a:xfrm>
          <a:prstGeom prst="rect">
            <a:avLst/>
          </a:prstGeom>
          <a:noFill/>
          <a:ln>
            <a:noFill/>
          </a:ln>
        </p:spPr>
      </p:pic>
      <p:sp>
        <p:nvSpPr>
          <p:cNvPr id="280" name="Google Shape;280;p38"/>
          <p:cNvSpPr txBox="1"/>
          <p:nvPr/>
        </p:nvSpPr>
        <p:spPr>
          <a:xfrm rot="-5400000">
            <a:off x="-102100" y="2356200"/>
            <a:ext cx="1374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t>Week 3</a:t>
            </a:r>
            <a:endParaRPr sz="1600"/>
          </a:p>
        </p:txBody>
      </p:sp>
      <p:pic>
        <p:nvPicPr>
          <p:cNvPr id="281" name="Google Shape;281;p38"/>
          <p:cNvPicPr preferRelativeResize="0"/>
          <p:nvPr/>
        </p:nvPicPr>
        <p:blipFill rotWithShape="1">
          <a:blip r:embed="rId4">
            <a:alphaModFix/>
          </a:blip>
          <a:srcRect b="0" l="69011" r="0" t="9222"/>
          <a:stretch/>
        </p:blipFill>
        <p:spPr>
          <a:xfrm>
            <a:off x="3911025" y="852600"/>
            <a:ext cx="1709929" cy="2112264"/>
          </a:xfrm>
          <a:prstGeom prst="rect">
            <a:avLst/>
          </a:prstGeom>
          <a:noFill/>
          <a:ln>
            <a:noFill/>
          </a:ln>
        </p:spPr>
      </p:pic>
      <p:pic>
        <p:nvPicPr>
          <p:cNvPr id="282" name="Google Shape;282;p38"/>
          <p:cNvPicPr preferRelativeResize="0"/>
          <p:nvPr/>
        </p:nvPicPr>
        <p:blipFill rotWithShape="1">
          <a:blip r:embed="rId5">
            <a:alphaModFix/>
          </a:blip>
          <a:srcRect b="0" l="69011" r="0" t="9222"/>
          <a:stretch/>
        </p:blipFill>
        <p:spPr>
          <a:xfrm>
            <a:off x="3913913" y="2615184"/>
            <a:ext cx="1709929" cy="2112264"/>
          </a:xfrm>
          <a:prstGeom prst="rect">
            <a:avLst/>
          </a:prstGeom>
          <a:noFill/>
          <a:ln>
            <a:noFill/>
          </a:ln>
        </p:spPr>
      </p:pic>
      <p:sp>
        <p:nvSpPr>
          <p:cNvPr id="283" name="Google Shape;283;p38"/>
          <p:cNvSpPr txBox="1"/>
          <p:nvPr/>
        </p:nvSpPr>
        <p:spPr>
          <a:xfrm>
            <a:off x="3728763" y="514363"/>
            <a:ext cx="1898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Low Cloud</a:t>
            </a:r>
            <a:endParaRPr b="1"/>
          </a:p>
        </p:txBody>
      </p:sp>
      <p:sp>
        <p:nvSpPr>
          <p:cNvPr id="284" name="Google Shape;284;p38"/>
          <p:cNvSpPr txBox="1"/>
          <p:nvPr/>
        </p:nvSpPr>
        <p:spPr>
          <a:xfrm rot="-5400000">
            <a:off x="2928125" y="1550638"/>
            <a:ext cx="13740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t>Week 1</a:t>
            </a:r>
            <a:endParaRPr sz="1500"/>
          </a:p>
        </p:txBody>
      </p:sp>
      <p:sp>
        <p:nvSpPr>
          <p:cNvPr id="285" name="Google Shape;285;p38"/>
          <p:cNvSpPr txBox="1"/>
          <p:nvPr/>
        </p:nvSpPr>
        <p:spPr>
          <a:xfrm rot="-5400000">
            <a:off x="2968900" y="3395138"/>
            <a:ext cx="13740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t>Week 3</a:t>
            </a:r>
            <a:endParaRPr sz="15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9"/>
          <p:cNvSpPr txBox="1"/>
          <p:nvPr/>
        </p:nvSpPr>
        <p:spPr>
          <a:xfrm>
            <a:off x="452800" y="50650"/>
            <a:ext cx="8424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200">
                <a:solidFill>
                  <a:srgbClr val="0B5394"/>
                </a:solidFill>
              </a:rPr>
              <a:t>Comparison to CFSv2</a:t>
            </a:r>
            <a:endParaRPr b="1" sz="3200">
              <a:solidFill>
                <a:srgbClr val="0B5394"/>
              </a:solidFill>
            </a:endParaRPr>
          </a:p>
        </p:txBody>
      </p:sp>
      <p:pic>
        <p:nvPicPr>
          <p:cNvPr id="291" name="Google Shape;291;p39"/>
          <p:cNvPicPr preferRelativeResize="0"/>
          <p:nvPr/>
        </p:nvPicPr>
        <p:blipFill>
          <a:blip r:embed="rId3">
            <a:alphaModFix/>
          </a:blip>
          <a:stretch>
            <a:fillRect/>
          </a:stretch>
        </p:blipFill>
        <p:spPr>
          <a:xfrm>
            <a:off x="3077542" y="608700"/>
            <a:ext cx="2542032" cy="2057400"/>
          </a:xfrm>
          <a:prstGeom prst="rect">
            <a:avLst/>
          </a:prstGeom>
          <a:noFill/>
          <a:ln>
            <a:noFill/>
          </a:ln>
        </p:spPr>
      </p:pic>
      <p:pic>
        <p:nvPicPr>
          <p:cNvPr id="292" name="Google Shape;292;p39"/>
          <p:cNvPicPr preferRelativeResize="0"/>
          <p:nvPr/>
        </p:nvPicPr>
        <p:blipFill>
          <a:blip r:embed="rId4">
            <a:alphaModFix/>
          </a:blip>
          <a:stretch>
            <a:fillRect/>
          </a:stretch>
        </p:blipFill>
        <p:spPr>
          <a:xfrm>
            <a:off x="524321" y="608700"/>
            <a:ext cx="2542032" cy="2057400"/>
          </a:xfrm>
          <a:prstGeom prst="rect">
            <a:avLst/>
          </a:prstGeom>
          <a:noFill/>
          <a:ln>
            <a:noFill/>
          </a:ln>
        </p:spPr>
      </p:pic>
      <p:pic>
        <p:nvPicPr>
          <p:cNvPr id="293" name="Google Shape;293;p39"/>
          <p:cNvPicPr preferRelativeResize="0"/>
          <p:nvPr/>
        </p:nvPicPr>
        <p:blipFill>
          <a:blip r:embed="rId5">
            <a:alphaModFix/>
          </a:blip>
          <a:stretch>
            <a:fillRect/>
          </a:stretch>
        </p:blipFill>
        <p:spPr>
          <a:xfrm>
            <a:off x="524321" y="2744973"/>
            <a:ext cx="2542032" cy="2057400"/>
          </a:xfrm>
          <a:prstGeom prst="rect">
            <a:avLst/>
          </a:prstGeom>
          <a:noFill/>
          <a:ln>
            <a:noFill/>
          </a:ln>
        </p:spPr>
      </p:pic>
      <p:pic>
        <p:nvPicPr>
          <p:cNvPr id="294" name="Google Shape;294;p39"/>
          <p:cNvPicPr preferRelativeResize="0"/>
          <p:nvPr/>
        </p:nvPicPr>
        <p:blipFill>
          <a:blip r:embed="rId6">
            <a:alphaModFix/>
          </a:blip>
          <a:stretch>
            <a:fillRect/>
          </a:stretch>
        </p:blipFill>
        <p:spPr>
          <a:xfrm>
            <a:off x="3075879" y="2744973"/>
            <a:ext cx="2543695" cy="2057400"/>
          </a:xfrm>
          <a:prstGeom prst="rect">
            <a:avLst/>
          </a:prstGeom>
          <a:noFill/>
          <a:ln>
            <a:noFill/>
          </a:ln>
        </p:spPr>
      </p:pic>
      <p:sp>
        <p:nvSpPr>
          <p:cNvPr id="295" name="Google Shape;295;p39"/>
          <p:cNvSpPr/>
          <p:nvPr/>
        </p:nvSpPr>
        <p:spPr>
          <a:xfrm>
            <a:off x="5925750" y="717750"/>
            <a:ext cx="2740500" cy="3708000"/>
          </a:xfrm>
          <a:prstGeom prst="roundRect">
            <a:avLst>
              <a:gd fmla="val 4422" name="adj"/>
            </a:avLst>
          </a:prstGeom>
          <a:solidFill>
            <a:srgbClr val="0B5394"/>
          </a:solidFill>
          <a:ln cap="flat" cmpd="sng" w="9525">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330200" lvl="0" marL="457200" rtl="0" algn="l">
              <a:spcBef>
                <a:spcPts val="0"/>
              </a:spcBef>
              <a:spcAft>
                <a:spcPts val="0"/>
              </a:spcAft>
              <a:buClr>
                <a:srgbClr val="F3F3F3"/>
              </a:buClr>
              <a:buSzPts val="1600"/>
              <a:buChar char="●"/>
            </a:pPr>
            <a:r>
              <a:rPr b="1" lang="en" sz="1600">
                <a:solidFill>
                  <a:srgbClr val="F3F3F3"/>
                </a:solidFill>
              </a:rPr>
              <a:t>Raw, uncorrected model results</a:t>
            </a:r>
            <a:endParaRPr b="1" sz="1600">
              <a:solidFill>
                <a:srgbClr val="F3F3F3"/>
              </a:solidFill>
            </a:endParaRPr>
          </a:p>
          <a:p>
            <a:pPr indent="0" lvl="0" marL="457200" rtl="0" algn="l">
              <a:spcBef>
                <a:spcPts val="0"/>
              </a:spcBef>
              <a:spcAft>
                <a:spcPts val="0"/>
              </a:spcAft>
              <a:buNone/>
            </a:pPr>
            <a:r>
              <a:t/>
            </a:r>
            <a:endParaRPr b="1" sz="1600">
              <a:solidFill>
                <a:srgbClr val="F3F3F3"/>
              </a:solidFill>
            </a:endParaRPr>
          </a:p>
          <a:p>
            <a:pPr indent="-330200" lvl="0" marL="457200" rtl="0" algn="l">
              <a:spcBef>
                <a:spcPts val="0"/>
              </a:spcBef>
              <a:spcAft>
                <a:spcPts val="0"/>
              </a:spcAft>
              <a:buClr>
                <a:srgbClr val="F3F3F3"/>
              </a:buClr>
              <a:buSzPts val="1600"/>
              <a:buChar char="●"/>
            </a:pPr>
            <a:r>
              <a:rPr b="1" lang="en" sz="1600">
                <a:solidFill>
                  <a:srgbClr val="F3F3F3"/>
                </a:solidFill>
              </a:rPr>
              <a:t>P8 sea ice extent biases are much smaller than CFSv2 biases in Northern and Southern Hemisphere</a:t>
            </a:r>
            <a:endParaRPr b="1" sz="1600">
              <a:solidFill>
                <a:srgbClr val="F3F3F3"/>
              </a:solidFill>
            </a:endParaRPr>
          </a:p>
          <a:p>
            <a:pPr indent="0" lvl="0" marL="0" rtl="0" algn="l">
              <a:spcBef>
                <a:spcPts val="0"/>
              </a:spcBef>
              <a:spcAft>
                <a:spcPts val="0"/>
              </a:spcAft>
              <a:buNone/>
            </a:pPr>
            <a:r>
              <a:t/>
            </a:r>
            <a:endParaRPr b="1" sz="1600">
              <a:solidFill>
                <a:srgbClr val="F3F3F3"/>
              </a:solidFill>
            </a:endParaRPr>
          </a:p>
          <a:p>
            <a:pPr indent="-330200" lvl="0" marL="457200" rtl="0" algn="l">
              <a:spcBef>
                <a:spcPts val="0"/>
              </a:spcBef>
              <a:spcAft>
                <a:spcPts val="0"/>
              </a:spcAft>
              <a:buClr>
                <a:srgbClr val="F3F3F3"/>
              </a:buClr>
              <a:buSzPts val="1600"/>
              <a:buChar char="●"/>
            </a:pPr>
            <a:r>
              <a:rPr b="1" lang="en" sz="1600">
                <a:solidFill>
                  <a:srgbClr val="F3F3F3"/>
                </a:solidFill>
              </a:rPr>
              <a:t>Recalibration needed for biases corrections for S2S UFS runs </a:t>
            </a:r>
            <a:endParaRPr b="1" sz="1600">
              <a:solidFill>
                <a:srgbClr val="F3F3F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0"/>
          <p:cNvSpPr txBox="1"/>
          <p:nvPr/>
        </p:nvSpPr>
        <p:spPr>
          <a:xfrm>
            <a:off x="568475" y="32000"/>
            <a:ext cx="84246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500">
                <a:solidFill>
                  <a:srgbClr val="0B5394"/>
                </a:solidFill>
              </a:rPr>
              <a:t>Conclusions</a:t>
            </a:r>
            <a:endParaRPr b="1" sz="3500">
              <a:solidFill>
                <a:srgbClr val="0B5394"/>
              </a:solidFill>
            </a:endParaRPr>
          </a:p>
        </p:txBody>
      </p:sp>
      <p:sp>
        <p:nvSpPr>
          <p:cNvPr id="301" name="Google Shape;301;p40"/>
          <p:cNvSpPr txBox="1"/>
          <p:nvPr/>
        </p:nvSpPr>
        <p:spPr>
          <a:xfrm>
            <a:off x="494750" y="609275"/>
            <a:ext cx="8424600" cy="38790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rgbClr val="0B5394"/>
              </a:buClr>
              <a:buSzPts val="1600"/>
              <a:buChar char="●"/>
            </a:pPr>
            <a:r>
              <a:rPr lang="en" sz="1600">
                <a:solidFill>
                  <a:srgbClr val="0B5394"/>
                </a:solidFill>
              </a:rPr>
              <a:t>Initial look at large scale sea ice in the global UFS runs </a:t>
            </a:r>
            <a:endParaRPr sz="1600">
              <a:solidFill>
                <a:srgbClr val="0B5394"/>
              </a:solidFill>
            </a:endParaRPr>
          </a:p>
          <a:p>
            <a:pPr indent="-330200" lvl="0" marL="457200" rtl="0" algn="l">
              <a:spcBef>
                <a:spcPts val="0"/>
              </a:spcBef>
              <a:spcAft>
                <a:spcPts val="0"/>
              </a:spcAft>
              <a:buClr>
                <a:srgbClr val="0B5394"/>
              </a:buClr>
              <a:buSzPts val="1600"/>
              <a:buChar char="●"/>
            </a:pPr>
            <a:r>
              <a:rPr lang="en" sz="1600">
                <a:solidFill>
                  <a:srgbClr val="0B5394"/>
                </a:solidFill>
              </a:rPr>
              <a:t>Sea ice extent in NH is reasonable </a:t>
            </a:r>
            <a:endParaRPr sz="1600">
              <a:solidFill>
                <a:srgbClr val="0B5394"/>
              </a:solidFill>
            </a:endParaRPr>
          </a:p>
          <a:p>
            <a:pPr indent="-330200" lvl="0" marL="457200" rtl="0" algn="l">
              <a:spcBef>
                <a:spcPts val="0"/>
              </a:spcBef>
              <a:spcAft>
                <a:spcPts val="0"/>
              </a:spcAft>
              <a:buClr>
                <a:srgbClr val="0B5394"/>
              </a:buClr>
              <a:buSzPts val="1600"/>
              <a:buChar char="●"/>
            </a:pPr>
            <a:r>
              <a:rPr lang="en" sz="1600">
                <a:solidFill>
                  <a:srgbClr val="0B5394"/>
                </a:solidFill>
              </a:rPr>
              <a:t>Larger biases occur in the SH compared to the NH.</a:t>
            </a:r>
            <a:endParaRPr sz="1600">
              <a:solidFill>
                <a:srgbClr val="0B5394"/>
              </a:solidFill>
            </a:endParaRPr>
          </a:p>
          <a:p>
            <a:pPr indent="-330200" lvl="1" marL="914400" rtl="0" algn="l">
              <a:spcBef>
                <a:spcPts val="0"/>
              </a:spcBef>
              <a:spcAft>
                <a:spcPts val="0"/>
              </a:spcAft>
              <a:buClr>
                <a:srgbClr val="0B5394"/>
              </a:buClr>
              <a:buSzPts val="1600"/>
              <a:buChar char="○"/>
            </a:pPr>
            <a:r>
              <a:rPr lang="en" sz="1600">
                <a:solidFill>
                  <a:srgbClr val="0B5394"/>
                </a:solidFill>
              </a:rPr>
              <a:t>The initial sea ice in SH summer season should be examined is greater detail  </a:t>
            </a:r>
            <a:endParaRPr sz="1600">
              <a:solidFill>
                <a:srgbClr val="0B5394"/>
              </a:solidFill>
            </a:endParaRPr>
          </a:p>
          <a:p>
            <a:pPr indent="-330200" lvl="0" marL="457200" rtl="0" algn="l">
              <a:spcBef>
                <a:spcPts val="0"/>
              </a:spcBef>
              <a:spcAft>
                <a:spcPts val="0"/>
              </a:spcAft>
              <a:buClr>
                <a:srgbClr val="0B5394"/>
              </a:buClr>
              <a:buSzPts val="1600"/>
              <a:buChar char="●"/>
            </a:pPr>
            <a:r>
              <a:rPr lang="en" sz="1600">
                <a:solidFill>
                  <a:srgbClr val="0B5394"/>
                </a:solidFill>
              </a:rPr>
              <a:t>The switch to Thompson </a:t>
            </a:r>
            <a:r>
              <a:rPr lang="en" sz="1600">
                <a:solidFill>
                  <a:srgbClr val="0B5394"/>
                </a:solidFill>
              </a:rPr>
              <a:t>microphysics</a:t>
            </a:r>
            <a:r>
              <a:rPr lang="en" sz="1600">
                <a:solidFill>
                  <a:srgbClr val="0B5394"/>
                </a:solidFill>
              </a:rPr>
              <a:t> slightly alters the sea ice extent predictions</a:t>
            </a:r>
            <a:endParaRPr sz="1600">
              <a:solidFill>
                <a:srgbClr val="0B5394"/>
              </a:solidFill>
            </a:endParaRPr>
          </a:p>
          <a:p>
            <a:pPr indent="-330200" lvl="1" marL="914400" rtl="0" algn="l">
              <a:spcBef>
                <a:spcPts val="0"/>
              </a:spcBef>
              <a:spcAft>
                <a:spcPts val="0"/>
              </a:spcAft>
              <a:buClr>
                <a:srgbClr val="0B5394"/>
              </a:buClr>
              <a:buSzPts val="1600"/>
              <a:buChar char="○"/>
            </a:pPr>
            <a:r>
              <a:rPr lang="en" sz="1600">
                <a:solidFill>
                  <a:srgbClr val="0B5394"/>
                </a:solidFill>
              </a:rPr>
              <a:t>In particular, NH winter </a:t>
            </a:r>
            <a:r>
              <a:rPr lang="en" sz="1600">
                <a:solidFill>
                  <a:srgbClr val="0B5394"/>
                </a:solidFill>
              </a:rPr>
              <a:t>sea ice is greater with Thompson microphysics and </a:t>
            </a:r>
            <a:r>
              <a:rPr lang="en" sz="1600">
                <a:solidFill>
                  <a:srgbClr val="0B5394"/>
                </a:solidFill>
              </a:rPr>
              <a:t>results in closer agreement to observations</a:t>
            </a:r>
            <a:endParaRPr sz="1600">
              <a:solidFill>
                <a:srgbClr val="0B5394"/>
              </a:solidFill>
            </a:endParaRPr>
          </a:p>
          <a:p>
            <a:pPr indent="-330200" lvl="1" marL="914400" rtl="0" algn="l">
              <a:spcBef>
                <a:spcPts val="0"/>
              </a:spcBef>
              <a:spcAft>
                <a:spcPts val="0"/>
              </a:spcAft>
              <a:buClr>
                <a:srgbClr val="0B5394"/>
              </a:buClr>
              <a:buSzPts val="1600"/>
              <a:buChar char="○"/>
            </a:pPr>
            <a:r>
              <a:rPr lang="en" sz="1600">
                <a:solidFill>
                  <a:srgbClr val="0B5394"/>
                </a:solidFill>
              </a:rPr>
              <a:t>Corresponding with higher low-cloud fractions. However, more analysis of cloud properties is needed</a:t>
            </a:r>
            <a:endParaRPr sz="1600">
              <a:solidFill>
                <a:srgbClr val="0B5394"/>
              </a:solidFill>
            </a:endParaRPr>
          </a:p>
          <a:p>
            <a:pPr indent="-330200" lvl="0" marL="457200" rtl="0" algn="l">
              <a:spcBef>
                <a:spcPts val="0"/>
              </a:spcBef>
              <a:spcAft>
                <a:spcPts val="0"/>
              </a:spcAft>
              <a:buClr>
                <a:srgbClr val="0B5394"/>
              </a:buClr>
              <a:buSzPts val="1600"/>
              <a:buChar char="●"/>
            </a:pPr>
            <a:r>
              <a:rPr lang="en" sz="1600">
                <a:solidFill>
                  <a:srgbClr val="0B5394"/>
                </a:solidFill>
              </a:rPr>
              <a:t>Shorter Term Updates:</a:t>
            </a:r>
            <a:endParaRPr sz="1600">
              <a:solidFill>
                <a:srgbClr val="0B5394"/>
              </a:solidFill>
            </a:endParaRPr>
          </a:p>
          <a:p>
            <a:pPr indent="-330200" lvl="1" marL="914400" rtl="0" algn="l">
              <a:spcBef>
                <a:spcPts val="0"/>
              </a:spcBef>
              <a:spcAft>
                <a:spcPts val="0"/>
              </a:spcAft>
              <a:buClr>
                <a:srgbClr val="0B5394"/>
              </a:buClr>
              <a:buSzPts val="1600"/>
              <a:buChar char="○"/>
            </a:pPr>
            <a:r>
              <a:rPr lang="en" sz="1600">
                <a:solidFill>
                  <a:srgbClr val="0B5394"/>
                </a:solidFill>
              </a:rPr>
              <a:t>Ensembles</a:t>
            </a:r>
            <a:endParaRPr sz="1600">
              <a:solidFill>
                <a:srgbClr val="0B5394"/>
              </a:solidFill>
            </a:endParaRPr>
          </a:p>
          <a:p>
            <a:pPr indent="-330200" lvl="1" marL="914400" rtl="0" algn="l">
              <a:spcBef>
                <a:spcPts val="0"/>
              </a:spcBef>
              <a:spcAft>
                <a:spcPts val="0"/>
              </a:spcAft>
              <a:buClr>
                <a:srgbClr val="0B5394"/>
              </a:buClr>
              <a:buSzPts val="1600"/>
              <a:buChar char="○"/>
            </a:pPr>
            <a:r>
              <a:rPr lang="en" sz="1600">
                <a:solidFill>
                  <a:srgbClr val="0B5394"/>
                </a:solidFill>
              </a:rPr>
              <a:t>Initialization in weakly coupled DA system </a:t>
            </a:r>
            <a:endParaRPr sz="1600">
              <a:solidFill>
                <a:srgbClr val="0B5394"/>
              </a:solidFill>
            </a:endParaRPr>
          </a:p>
          <a:p>
            <a:pPr indent="-330200" lvl="0" marL="457200" rtl="0" algn="l">
              <a:spcBef>
                <a:spcPts val="0"/>
              </a:spcBef>
              <a:spcAft>
                <a:spcPts val="0"/>
              </a:spcAft>
              <a:buClr>
                <a:srgbClr val="0B5394"/>
              </a:buClr>
              <a:buSzPts val="1600"/>
              <a:buChar char="●"/>
            </a:pPr>
            <a:r>
              <a:rPr lang="en" sz="1600">
                <a:solidFill>
                  <a:srgbClr val="0B5394"/>
                </a:solidFill>
              </a:rPr>
              <a:t>Longer Term Updates/testing:</a:t>
            </a:r>
            <a:endParaRPr sz="1600">
              <a:solidFill>
                <a:srgbClr val="0B5394"/>
              </a:solidFill>
            </a:endParaRPr>
          </a:p>
          <a:p>
            <a:pPr indent="-330200" lvl="1" marL="914400" rtl="0" algn="l">
              <a:spcBef>
                <a:spcPts val="0"/>
              </a:spcBef>
              <a:spcAft>
                <a:spcPts val="0"/>
              </a:spcAft>
              <a:buClr>
                <a:srgbClr val="0B5394"/>
              </a:buClr>
              <a:buSzPts val="1600"/>
              <a:buChar char="○"/>
            </a:pPr>
            <a:r>
              <a:rPr lang="en" sz="1600">
                <a:solidFill>
                  <a:srgbClr val="0B5394"/>
                </a:solidFill>
              </a:rPr>
              <a:t>C-Grid</a:t>
            </a:r>
            <a:endParaRPr sz="1600">
              <a:solidFill>
                <a:srgbClr val="0B5394"/>
              </a:solidFill>
            </a:endParaRPr>
          </a:p>
          <a:p>
            <a:pPr indent="-330200" lvl="1" marL="914400" rtl="0" algn="l">
              <a:spcBef>
                <a:spcPts val="0"/>
              </a:spcBef>
              <a:spcAft>
                <a:spcPts val="0"/>
              </a:spcAft>
              <a:buClr>
                <a:srgbClr val="0B5394"/>
              </a:buClr>
              <a:buSzPts val="1600"/>
              <a:buChar char="○"/>
            </a:pPr>
            <a:r>
              <a:rPr lang="en" sz="1600">
                <a:solidFill>
                  <a:srgbClr val="0B5394"/>
                </a:solidFill>
              </a:rPr>
              <a:t>Meltponds, aerosols</a:t>
            </a:r>
            <a:endParaRPr sz="1600">
              <a:solidFill>
                <a:srgbClr val="0B5394"/>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3"/>
          <p:cNvSpPr txBox="1"/>
          <p:nvPr>
            <p:ph type="title"/>
          </p:nvPr>
        </p:nvSpPr>
        <p:spPr>
          <a:xfrm>
            <a:off x="509875" y="36250"/>
            <a:ext cx="8529300" cy="594300"/>
          </a:xfrm>
          <a:prstGeom prst="rect">
            <a:avLst/>
          </a:prstGeom>
          <a:noFill/>
          <a:ln>
            <a:noFill/>
          </a:ln>
        </p:spPr>
        <p:txBody>
          <a:bodyPr anchorCtr="0" anchor="t" bIns="45700" lIns="0" spcFirstLastPara="1" rIns="0" wrap="square" tIns="45700">
            <a:normAutofit fontScale="90000"/>
          </a:bodyPr>
          <a:lstStyle/>
          <a:p>
            <a:pPr indent="0" lvl="0" marL="0" rtl="0" algn="l">
              <a:lnSpc>
                <a:spcPct val="90000"/>
              </a:lnSpc>
              <a:spcBef>
                <a:spcPts val="0"/>
              </a:spcBef>
              <a:spcAft>
                <a:spcPts val="0"/>
              </a:spcAft>
              <a:buSzPct val="86956"/>
              <a:buNone/>
            </a:pPr>
            <a:r>
              <a:rPr lang="en" sz="2300"/>
              <a:t>Acknowledgement to UFS Coupled Prototype Active Developers</a:t>
            </a:r>
            <a:endParaRPr sz="2300"/>
          </a:p>
          <a:p>
            <a:pPr indent="0" lvl="0" marL="0" rtl="0" algn="ctr">
              <a:lnSpc>
                <a:spcPct val="90000"/>
              </a:lnSpc>
              <a:spcBef>
                <a:spcPts val="0"/>
              </a:spcBef>
              <a:spcAft>
                <a:spcPts val="0"/>
              </a:spcAft>
              <a:buSzPct val="62500"/>
              <a:buNone/>
            </a:pPr>
            <a:br>
              <a:rPr lang="en"/>
            </a:br>
            <a:endParaRPr/>
          </a:p>
        </p:txBody>
      </p:sp>
      <p:graphicFrame>
        <p:nvGraphicFramePr>
          <p:cNvPr id="123" name="Google Shape;123;p23"/>
          <p:cNvGraphicFramePr/>
          <p:nvPr/>
        </p:nvGraphicFramePr>
        <p:xfrm>
          <a:off x="509875" y="532211"/>
          <a:ext cx="3000000" cy="3000000"/>
        </p:xfrm>
        <a:graphic>
          <a:graphicData uri="http://schemas.openxmlformats.org/drawingml/2006/table">
            <a:tbl>
              <a:tblPr>
                <a:noFill/>
                <a:tableStyleId>{D5828F9D-A1C6-40FC-8E71-54833C706F02}</a:tableStyleId>
              </a:tblPr>
              <a:tblGrid>
                <a:gridCol w="4176425"/>
                <a:gridCol w="4176425"/>
              </a:tblGrid>
              <a:tr h="2688575">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rgbClr val="980000"/>
                          </a:solidFill>
                        </a:rPr>
                        <a:t>Atmospheric Physics </a:t>
                      </a:r>
                      <a:endParaRPr b="1" sz="1200" u="none" cap="none" strike="noStrike">
                        <a:solidFill>
                          <a:srgbClr val="980000"/>
                        </a:solidFill>
                      </a:endParaRPr>
                    </a:p>
                    <a:p>
                      <a:pPr indent="0" lvl="0" marL="0" marR="0" rtl="0" algn="l">
                        <a:lnSpc>
                          <a:spcPct val="100000"/>
                        </a:lnSpc>
                        <a:spcBef>
                          <a:spcPts val="0"/>
                        </a:spcBef>
                        <a:spcAft>
                          <a:spcPts val="0"/>
                        </a:spcAft>
                        <a:buClr>
                          <a:srgbClr val="000000"/>
                        </a:buClr>
                        <a:buSzPts val="900"/>
                        <a:buFont typeface="Arial"/>
                        <a:buNone/>
                      </a:pPr>
                      <a:r>
                        <a:t/>
                      </a:r>
                      <a:endParaRPr b="1" sz="900" u="none" cap="none" strike="noStrike">
                        <a:solidFill>
                          <a:srgbClr val="980000"/>
                        </a:solidFill>
                      </a:endParaRPr>
                    </a:p>
                    <a:p>
                      <a:pPr indent="0" lvl="0" marL="0" marR="0" rtl="0" algn="l">
                        <a:lnSpc>
                          <a:spcPct val="100000"/>
                        </a:lnSpc>
                        <a:spcBef>
                          <a:spcPts val="0"/>
                        </a:spcBef>
                        <a:spcAft>
                          <a:spcPts val="0"/>
                        </a:spcAft>
                        <a:buClr>
                          <a:srgbClr val="000000"/>
                        </a:buClr>
                        <a:buSzPts val="900"/>
                        <a:buFont typeface="Arial"/>
                        <a:buNone/>
                      </a:pPr>
                      <a:r>
                        <a:rPr b="1" lang="en" sz="900" u="none" cap="none" strike="noStrike">
                          <a:solidFill>
                            <a:schemeClr val="dk1"/>
                          </a:solidFill>
                        </a:rPr>
                        <a:t>NCEP/EMC</a:t>
                      </a:r>
                      <a:r>
                        <a:rPr lang="en" sz="900" u="none" cap="none" strike="noStrike">
                          <a:solidFill>
                            <a:schemeClr val="dk1"/>
                          </a:solidFill>
                        </a:rPr>
                        <a:t>:   Shrinivas Moorthi, Jongil Han, Michael Barlage, Helin Wei, Anning Cheng, Bing Fu, Wei Li, Ruiyu Sun, Rongqian Yang,  Qingfu Liu, Weizhong Zheng, Sajal Kar, Alexei Belochitski, Yihua Wu, Eric Sinsky, Bo Yang, Hong Guang, Xu Li, Fanglin Yang</a:t>
                      </a:r>
                      <a:endParaRPr sz="900" u="none" cap="none" strike="noStrike">
                        <a:solidFill>
                          <a:schemeClr val="dk1"/>
                        </a:solidFill>
                      </a:endParaRPr>
                    </a:p>
                    <a:p>
                      <a:pPr indent="0" lvl="0" marL="0" marR="0" rtl="0" algn="l">
                        <a:lnSpc>
                          <a:spcPct val="100000"/>
                        </a:lnSpc>
                        <a:spcBef>
                          <a:spcPts val="0"/>
                        </a:spcBef>
                        <a:spcAft>
                          <a:spcPts val="0"/>
                        </a:spcAft>
                        <a:buClr>
                          <a:srgbClr val="000000"/>
                        </a:buClr>
                        <a:buSzPts val="900"/>
                        <a:buFont typeface="Arial"/>
                        <a:buNone/>
                      </a:pPr>
                      <a:r>
                        <a:rPr b="1" lang="en" sz="900" u="none" cap="none" strike="noStrike">
                          <a:solidFill>
                            <a:schemeClr val="dk1"/>
                          </a:solidFill>
                        </a:rPr>
                        <a:t>ESRL/GSL</a:t>
                      </a:r>
                      <a:r>
                        <a:rPr lang="en" sz="900" u="none" cap="none" strike="noStrike">
                          <a:solidFill>
                            <a:schemeClr val="dk1"/>
                          </a:solidFill>
                        </a:rPr>
                        <a:t>: Dom Heinzeller, Shan Sun, Michael Toy, Ben Green, Tanya Smirnova, Joseph Olson </a:t>
                      </a:r>
                      <a:endParaRPr sz="900" u="none" cap="none" strike="noStrike">
                        <a:solidFill>
                          <a:schemeClr val="dk1"/>
                        </a:solidFill>
                      </a:endParaRPr>
                    </a:p>
                    <a:p>
                      <a:pPr indent="0" lvl="0" marL="0" marR="0" rtl="0" algn="l">
                        <a:lnSpc>
                          <a:spcPct val="100000"/>
                        </a:lnSpc>
                        <a:spcBef>
                          <a:spcPts val="0"/>
                        </a:spcBef>
                        <a:spcAft>
                          <a:spcPts val="0"/>
                        </a:spcAft>
                        <a:buClr>
                          <a:srgbClr val="000000"/>
                        </a:buClr>
                        <a:buSzPts val="900"/>
                        <a:buFont typeface="Arial"/>
                        <a:buNone/>
                      </a:pPr>
                      <a:r>
                        <a:rPr b="1" lang="en" sz="900" u="none" cap="none" strike="noStrike">
                          <a:solidFill>
                            <a:schemeClr val="dk1"/>
                          </a:solidFill>
                        </a:rPr>
                        <a:t>ESRL/PSL</a:t>
                      </a:r>
                      <a:r>
                        <a:rPr lang="en" sz="900" u="none" cap="none" strike="noStrike">
                          <a:solidFill>
                            <a:schemeClr val="dk1"/>
                          </a:solidFill>
                        </a:rPr>
                        <a:t>:  Philip Pegion, Lisa Bengtsson, Clara Draper, Jian-Wen Bao, Songyou Hong, Dustin Swales</a:t>
                      </a:r>
                      <a:endParaRPr sz="900" u="none" cap="none" strike="noStrike">
                        <a:solidFill>
                          <a:schemeClr val="dk1"/>
                        </a:solidFill>
                      </a:endParaRPr>
                    </a:p>
                    <a:p>
                      <a:pPr indent="0" lvl="0" marL="0" marR="0" rtl="0" algn="l">
                        <a:lnSpc>
                          <a:spcPct val="100000"/>
                        </a:lnSpc>
                        <a:spcBef>
                          <a:spcPts val="0"/>
                        </a:spcBef>
                        <a:spcAft>
                          <a:spcPts val="0"/>
                        </a:spcAft>
                        <a:buClr>
                          <a:srgbClr val="000000"/>
                        </a:buClr>
                        <a:buSzPts val="900"/>
                        <a:buFont typeface="Arial"/>
                        <a:buNone/>
                      </a:pPr>
                      <a:r>
                        <a:rPr b="1" lang="en" sz="900" u="none" cap="none" strike="noStrike">
                          <a:solidFill>
                            <a:schemeClr val="dk1"/>
                          </a:solidFill>
                          <a:highlight>
                            <a:schemeClr val="lt1"/>
                          </a:highlight>
                        </a:rPr>
                        <a:t>DTC: </a:t>
                      </a:r>
                      <a:r>
                        <a:rPr lang="en" sz="900" u="none" cap="none" strike="noStrike">
                          <a:solidFill>
                            <a:schemeClr val="dk1"/>
                          </a:solidFill>
                        </a:rPr>
                        <a:t>Weiwei Li, Ligia Bernardet</a:t>
                      </a:r>
                      <a:endParaRPr sz="900" u="none" cap="none" strike="noStrike">
                        <a:solidFill>
                          <a:schemeClr val="dk1"/>
                        </a:solidFill>
                      </a:endParaRPr>
                    </a:p>
                    <a:p>
                      <a:pPr indent="0" lvl="0" marL="0" marR="0" rtl="0" algn="l">
                        <a:lnSpc>
                          <a:spcPct val="100000"/>
                        </a:lnSpc>
                        <a:spcBef>
                          <a:spcPts val="0"/>
                        </a:spcBef>
                        <a:spcAft>
                          <a:spcPts val="0"/>
                        </a:spcAft>
                        <a:buClr>
                          <a:srgbClr val="000000"/>
                        </a:buClr>
                        <a:buSzPts val="900"/>
                        <a:buFont typeface="Arial"/>
                        <a:buNone/>
                      </a:pPr>
                      <a:r>
                        <a:rPr b="1" lang="en" sz="900" u="none" cap="none" strike="noStrike">
                          <a:solidFill>
                            <a:schemeClr val="dk1"/>
                          </a:solidFill>
                          <a:highlight>
                            <a:schemeClr val="lt1"/>
                          </a:highlight>
                        </a:rPr>
                        <a:t>Catholic University of America</a:t>
                      </a:r>
                      <a:r>
                        <a:rPr lang="en" sz="900" u="none" cap="none" strike="noStrike">
                          <a:solidFill>
                            <a:schemeClr val="dk1"/>
                          </a:solidFill>
                          <a:highlight>
                            <a:schemeClr val="lt1"/>
                          </a:highlight>
                        </a:rPr>
                        <a:t>: Valery Yudin </a:t>
                      </a:r>
                      <a:endParaRPr sz="1400" u="none" cap="none" strike="noStrike"/>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rgbClr val="980000"/>
                          </a:solidFill>
                          <a:highlight>
                            <a:schemeClr val="lt1"/>
                          </a:highlight>
                        </a:rPr>
                        <a:t>Coupled Model Component Development</a:t>
                      </a:r>
                      <a:endParaRPr b="1" sz="1200" u="none" cap="none" strike="noStrike">
                        <a:solidFill>
                          <a:srgbClr val="980000"/>
                        </a:solidFill>
                        <a:highlight>
                          <a:schemeClr val="lt1"/>
                        </a:highlight>
                      </a:endParaRPr>
                    </a:p>
                    <a:p>
                      <a:pPr indent="0" lvl="0" marL="0" marR="0" rtl="0" algn="l">
                        <a:lnSpc>
                          <a:spcPct val="100000"/>
                        </a:lnSpc>
                        <a:spcBef>
                          <a:spcPts val="0"/>
                        </a:spcBef>
                        <a:spcAft>
                          <a:spcPts val="0"/>
                        </a:spcAft>
                        <a:buClr>
                          <a:srgbClr val="000000"/>
                        </a:buClr>
                        <a:buSzPts val="900"/>
                        <a:buFont typeface="Arial"/>
                        <a:buNone/>
                      </a:pPr>
                      <a:r>
                        <a:t/>
                      </a:r>
                      <a:endParaRPr b="1" sz="900" u="none" cap="none" strike="noStrike">
                        <a:solidFill>
                          <a:srgbClr val="980000"/>
                        </a:solidFill>
                        <a:highlight>
                          <a:schemeClr val="lt1"/>
                        </a:highlight>
                      </a:endParaRPr>
                    </a:p>
                    <a:p>
                      <a:pPr indent="0" lvl="0" marL="0" marR="0" rtl="0" algn="l">
                        <a:lnSpc>
                          <a:spcPct val="100000"/>
                        </a:lnSpc>
                        <a:spcBef>
                          <a:spcPts val="0"/>
                        </a:spcBef>
                        <a:spcAft>
                          <a:spcPts val="0"/>
                        </a:spcAft>
                        <a:buClr>
                          <a:srgbClr val="000000"/>
                        </a:buClr>
                        <a:buSzPts val="900"/>
                        <a:buFont typeface="Arial"/>
                        <a:buNone/>
                      </a:pPr>
                      <a:r>
                        <a:rPr b="1" lang="en" sz="900" u="none" cap="none" strike="noStrike">
                          <a:solidFill>
                            <a:schemeClr val="dk1"/>
                          </a:solidFill>
                          <a:highlight>
                            <a:schemeClr val="lt1"/>
                          </a:highlight>
                        </a:rPr>
                        <a:t>NCEP/EMC: </a:t>
                      </a:r>
                      <a:r>
                        <a:rPr lang="en" sz="900" u="none" cap="none" strike="noStrike">
                          <a:solidFill>
                            <a:schemeClr val="dk1"/>
                          </a:solidFill>
                          <a:highlight>
                            <a:schemeClr val="lt1"/>
                          </a:highlight>
                        </a:rPr>
                        <a:t>Jessica Meixner, Jiande Wang, Lydia Stefanova, </a:t>
                      </a:r>
                      <a:r>
                        <a:rPr lang="en" sz="900" u="none" cap="none" strike="noStrike">
                          <a:solidFill>
                            <a:schemeClr val="dk1"/>
                          </a:solidFill>
                        </a:rPr>
                        <a:t>Shrinivas Moorthi, Jun Wang, Denise Worthen, </a:t>
                      </a:r>
                      <a:r>
                        <a:rPr lang="en" sz="900" u="none" cap="none" strike="noStrike">
                          <a:solidFill>
                            <a:schemeClr val="dk1"/>
                          </a:solidFill>
                          <a:highlight>
                            <a:schemeClr val="lt1"/>
                          </a:highlight>
                        </a:rPr>
                        <a:t>Robert Grumbine</a:t>
                      </a:r>
                      <a:r>
                        <a:rPr lang="en" sz="900" u="none" cap="none" strike="noStrike">
                          <a:solidFill>
                            <a:schemeClr val="dk1"/>
                          </a:solidFill>
                        </a:rPr>
                        <a:t>, Bing Fu, Ali Abdolali, Bin Li, Minsuk Ji, Matthew Masarik, Walter </a:t>
                      </a:r>
                      <a:r>
                        <a:rPr lang="en" sz="900" u="none" cap="none" strike="noStrike">
                          <a:solidFill>
                            <a:schemeClr val="dk1"/>
                          </a:solidFill>
                          <a:highlight>
                            <a:schemeClr val="lt1"/>
                          </a:highlight>
                        </a:rPr>
                        <a:t>Kolczynski, George Gayno, Yuejian Zhu, Neil Barton, Arun Chawla, Avichal Mehra </a:t>
                      </a:r>
                      <a:endParaRPr sz="900" u="none" cap="none" strike="noStrike">
                        <a:solidFill>
                          <a:schemeClr val="dk1"/>
                        </a:solidFill>
                      </a:endParaRPr>
                    </a:p>
                    <a:p>
                      <a:pPr indent="0" lvl="0" marL="0" marR="0" rtl="0" algn="l">
                        <a:lnSpc>
                          <a:spcPct val="100000"/>
                        </a:lnSpc>
                        <a:spcBef>
                          <a:spcPts val="0"/>
                        </a:spcBef>
                        <a:spcAft>
                          <a:spcPts val="0"/>
                        </a:spcAft>
                        <a:buClr>
                          <a:srgbClr val="000000"/>
                        </a:buClr>
                        <a:buSzPts val="900"/>
                        <a:buFont typeface="Arial"/>
                        <a:buNone/>
                      </a:pPr>
                      <a:r>
                        <a:rPr b="1" lang="en" sz="900" u="none" cap="none" strike="noStrike">
                          <a:solidFill>
                            <a:schemeClr val="dk1"/>
                          </a:solidFill>
                          <a:highlight>
                            <a:schemeClr val="lt1"/>
                          </a:highlight>
                        </a:rPr>
                        <a:t>ESRL/GSL:</a:t>
                      </a:r>
                      <a:r>
                        <a:rPr lang="en" sz="900" u="none" cap="none" strike="noStrike">
                          <a:solidFill>
                            <a:schemeClr val="dk1"/>
                          </a:solidFill>
                          <a:highlight>
                            <a:schemeClr val="lt1"/>
                          </a:highlight>
                        </a:rPr>
                        <a:t> Shan Sun, Ben Green </a:t>
                      </a:r>
                      <a:endParaRPr sz="900" u="none" cap="none" strike="noStrike">
                        <a:solidFill>
                          <a:schemeClr val="dk1"/>
                        </a:solidFill>
                        <a:highlight>
                          <a:schemeClr val="lt1"/>
                        </a:highlight>
                      </a:endParaRPr>
                    </a:p>
                    <a:p>
                      <a:pPr indent="0" lvl="0" marL="0" marR="0" rtl="0" algn="l">
                        <a:lnSpc>
                          <a:spcPct val="100000"/>
                        </a:lnSpc>
                        <a:spcBef>
                          <a:spcPts val="0"/>
                        </a:spcBef>
                        <a:spcAft>
                          <a:spcPts val="0"/>
                        </a:spcAft>
                        <a:buClr>
                          <a:srgbClr val="000000"/>
                        </a:buClr>
                        <a:buSzPts val="900"/>
                        <a:buFont typeface="Arial"/>
                        <a:buNone/>
                      </a:pPr>
                      <a:r>
                        <a:rPr b="1" lang="en" sz="900" u="none" cap="none" strike="noStrike">
                          <a:solidFill>
                            <a:schemeClr val="dk1"/>
                          </a:solidFill>
                          <a:highlight>
                            <a:schemeClr val="lt1"/>
                          </a:highlight>
                        </a:rPr>
                        <a:t>ESRL/PSL:</a:t>
                      </a:r>
                      <a:r>
                        <a:rPr lang="en" sz="900" u="none" cap="none" strike="noStrike">
                          <a:solidFill>
                            <a:schemeClr val="dk1"/>
                          </a:solidFill>
                          <a:highlight>
                            <a:schemeClr val="lt1"/>
                          </a:highlight>
                        </a:rPr>
                        <a:t> Phillip Pegion, Lisa Bengtsson </a:t>
                      </a:r>
                      <a:endParaRPr sz="900" u="none" cap="none" strike="noStrike">
                        <a:solidFill>
                          <a:schemeClr val="dk1"/>
                        </a:solidFill>
                        <a:highlight>
                          <a:schemeClr val="lt1"/>
                        </a:highlight>
                      </a:endParaRPr>
                    </a:p>
                    <a:p>
                      <a:pPr indent="0" lvl="0" marL="0" marR="0" rtl="0" algn="l">
                        <a:lnSpc>
                          <a:spcPct val="100000"/>
                        </a:lnSpc>
                        <a:spcBef>
                          <a:spcPts val="0"/>
                        </a:spcBef>
                        <a:spcAft>
                          <a:spcPts val="0"/>
                        </a:spcAft>
                        <a:buClr>
                          <a:srgbClr val="000000"/>
                        </a:buClr>
                        <a:buSzPts val="900"/>
                        <a:buFont typeface="Arial"/>
                        <a:buNone/>
                      </a:pPr>
                      <a:r>
                        <a:rPr b="1" lang="en" sz="900" u="none" cap="none" strike="noStrike">
                          <a:solidFill>
                            <a:schemeClr val="dk1"/>
                          </a:solidFill>
                          <a:highlight>
                            <a:schemeClr val="lt1"/>
                          </a:highlight>
                        </a:rPr>
                        <a:t>GFDL:</a:t>
                      </a:r>
                      <a:r>
                        <a:rPr lang="en" sz="900" u="none" cap="none" strike="noStrike">
                          <a:solidFill>
                            <a:schemeClr val="dk1"/>
                          </a:solidFill>
                          <a:highlight>
                            <a:schemeClr val="lt1"/>
                          </a:highlight>
                        </a:rPr>
                        <a:t> Brandon Reichl, Alistair Adcroft, Robert Halberg, Stephen Griffies, Rusty Benson, Marshall Ward, Matthew Harrison</a:t>
                      </a:r>
                      <a:endParaRPr sz="900" u="none" cap="none" strike="noStrike">
                        <a:solidFill>
                          <a:schemeClr val="dk1"/>
                        </a:solidFill>
                        <a:highlight>
                          <a:schemeClr val="lt1"/>
                        </a:highlight>
                      </a:endParaRPr>
                    </a:p>
                    <a:p>
                      <a:pPr indent="0" lvl="0" marL="0" marR="0" rtl="0" algn="l">
                        <a:lnSpc>
                          <a:spcPct val="100000"/>
                        </a:lnSpc>
                        <a:spcBef>
                          <a:spcPts val="0"/>
                        </a:spcBef>
                        <a:spcAft>
                          <a:spcPts val="0"/>
                        </a:spcAft>
                        <a:buClr>
                          <a:srgbClr val="000000"/>
                        </a:buClr>
                        <a:buSzPts val="900"/>
                        <a:buFont typeface="Arial"/>
                        <a:buNone/>
                      </a:pPr>
                      <a:r>
                        <a:rPr b="1" lang="en" sz="900" u="none" cap="none" strike="noStrike">
                          <a:solidFill>
                            <a:schemeClr val="dk1"/>
                          </a:solidFill>
                          <a:highlight>
                            <a:schemeClr val="lt1"/>
                          </a:highlight>
                        </a:rPr>
                        <a:t>NCAR:</a:t>
                      </a:r>
                      <a:r>
                        <a:rPr lang="en" sz="900" u="none" cap="none" strike="noStrike">
                          <a:solidFill>
                            <a:schemeClr val="dk1"/>
                          </a:solidFill>
                          <a:highlight>
                            <a:schemeClr val="lt1"/>
                          </a:highlight>
                        </a:rPr>
                        <a:t> Rocky Dunlap, Mariana Vertenstein, Alper Altuntas, Gustavo Marques, Gokhan Danabasoglu, Keith Lindsay</a:t>
                      </a:r>
                      <a:endParaRPr sz="900" u="none" cap="none" strike="noStrike">
                        <a:solidFill>
                          <a:schemeClr val="dk1"/>
                        </a:solidFill>
                        <a:highlight>
                          <a:schemeClr val="lt1"/>
                        </a:highlight>
                      </a:endParaRPr>
                    </a:p>
                    <a:p>
                      <a:pPr indent="0" lvl="0" marL="0" marR="0" rtl="0" algn="l">
                        <a:lnSpc>
                          <a:spcPct val="100000"/>
                        </a:lnSpc>
                        <a:spcBef>
                          <a:spcPts val="0"/>
                        </a:spcBef>
                        <a:spcAft>
                          <a:spcPts val="0"/>
                        </a:spcAft>
                        <a:buClr>
                          <a:srgbClr val="000000"/>
                        </a:buClr>
                        <a:buSzPts val="900"/>
                        <a:buFont typeface="Arial"/>
                        <a:buNone/>
                      </a:pPr>
                      <a:r>
                        <a:rPr b="1" lang="en" sz="900" u="none" cap="none" strike="noStrike">
                          <a:solidFill>
                            <a:schemeClr val="dk1"/>
                          </a:solidFill>
                          <a:highlight>
                            <a:schemeClr val="lt1"/>
                          </a:highlight>
                        </a:rPr>
                        <a:t>NRL/ESMF:</a:t>
                      </a:r>
                      <a:r>
                        <a:rPr lang="en" sz="900" u="none" cap="none" strike="noStrike">
                          <a:solidFill>
                            <a:schemeClr val="dk1"/>
                          </a:solidFill>
                          <a:highlight>
                            <a:schemeClr val="lt1"/>
                          </a:highlight>
                        </a:rPr>
                        <a:t> Gerhard Theurich </a:t>
                      </a:r>
                      <a:endParaRPr sz="900" u="none" cap="none" strike="noStrike">
                        <a:solidFill>
                          <a:schemeClr val="dk1"/>
                        </a:solidFill>
                        <a:highlight>
                          <a:schemeClr val="lt1"/>
                        </a:highlight>
                      </a:endParaRPr>
                    </a:p>
                    <a:p>
                      <a:pPr indent="0" lvl="0" marL="0" marR="0" rtl="0" algn="l">
                        <a:lnSpc>
                          <a:spcPct val="100000"/>
                        </a:lnSpc>
                        <a:spcBef>
                          <a:spcPts val="0"/>
                        </a:spcBef>
                        <a:spcAft>
                          <a:spcPts val="0"/>
                        </a:spcAft>
                        <a:buClr>
                          <a:srgbClr val="000000"/>
                        </a:buClr>
                        <a:buSzPts val="900"/>
                        <a:buFont typeface="Arial"/>
                        <a:buNone/>
                      </a:pPr>
                      <a:r>
                        <a:rPr b="1" lang="en" sz="900" u="none" cap="none" strike="noStrike">
                          <a:solidFill>
                            <a:schemeClr val="dk1"/>
                          </a:solidFill>
                          <a:highlight>
                            <a:schemeClr val="lt1"/>
                          </a:highlight>
                        </a:rPr>
                        <a:t>GMU: </a:t>
                      </a:r>
                      <a:r>
                        <a:rPr lang="en" sz="900" u="none" cap="none" strike="noStrike">
                          <a:solidFill>
                            <a:schemeClr val="dk1"/>
                          </a:solidFill>
                          <a:highlight>
                            <a:schemeClr val="lt1"/>
                          </a:highlight>
                        </a:rPr>
                        <a:t>Cristiana Stan, Ben Cash, Jim Kinter, Lawrence Marx</a:t>
                      </a:r>
                      <a:endParaRPr sz="900" u="none" cap="none" strike="noStrike">
                        <a:solidFill>
                          <a:schemeClr val="dk1"/>
                        </a:solidFill>
                        <a:highlight>
                          <a:schemeClr val="lt1"/>
                        </a:highlight>
                      </a:endParaRPr>
                    </a:p>
                    <a:p>
                      <a:pPr indent="0" lvl="0" marL="0" marR="0" rtl="0" algn="l">
                        <a:lnSpc>
                          <a:spcPct val="100000"/>
                        </a:lnSpc>
                        <a:spcBef>
                          <a:spcPts val="0"/>
                        </a:spcBef>
                        <a:spcAft>
                          <a:spcPts val="0"/>
                        </a:spcAft>
                        <a:buClr>
                          <a:srgbClr val="000000"/>
                        </a:buClr>
                        <a:buSzPts val="900"/>
                        <a:buFont typeface="Arial"/>
                        <a:buNone/>
                      </a:pPr>
                      <a:r>
                        <a:rPr b="1" lang="en" sz="900" u="none" cap="none" strike="noStrike">
                          <a:solidFill>
                            <a:schemeClr val="dk1"/>
                          </a:solidFill>
                          <a:highlight>
                            <a:schemeClr val="lt1"/>
                          </a:highlight>
                        </a:rPr>
                        <a:t>FSU:</a:t>
                      </a:r>
                      <a:r>
                        <a:rPr lang="en" sz="900" u="none" cap="none" strike="noStrike">
                          <a:solidFill>
                            <a:schemeClr val="dk1"/>
                          </a:solidFill>
                          <a:highlight>
                            <a:schemeClr val="lt1"/>
                          </a:highlight>
                        </a:rPr>
                        <a:t> Eric Chassignet, Alan Wallcraft, Alexandra Bozec</a:t>
                      </a:r>
                      <a:endParaRPr sz="900" u="none" cap="none" strike="noStrike">
                        <a:solidFill>
                          <a:schemeClr val="dk1"/>
                        </a:solidFill>
                        <a:highlight>
                          <a:schemeClr val="lt1"/>
                        </a:highlight>
                      </a:endParaRPr>
                    </a:p>
                    <a:p>
                      <a:pPr indent="0" lvl="0" marL="0" marR="0" rtl="0" algn="l">
                        <a:lnSpc>
                          <a:spcPct val="100000"/>
                        </a:lnSpc>
                        <a:spcBef>
                          <a:spcPts val="0"/>
                        </a:spcBef>
                        <a:spcAft>
                          <a:spcPts val="0"/>
                        </a:spcAft>
                        <a:buClr>
                          <a:srgbClr val="000000"/>
                        </a:buClr>
                        <a:buSzPts val="900"/>
                        <a:buFont typeface="Arial"/>
                        <a:buNone/>
                      </a:pPr>
                      <a:r>
                        <a:rPr b="1" lang="en" sz="900" u="none" cap="none" strike="noStrike">
                          <a:solidFill>
                            <a:schemeClr val="dk1"/>
                          </a:solidFill>
                          <a:highlight>
                            <a:schemeClr val="lt1"/>
                          </a:highlight>
                        </a:rPr>
                        <a:t>NASA:</a:t>
                      </a:r>
                      <a:r>
                        <a:rPr lang="en" sz="900" u="none" cap="none" strike="noStrike">
                          <a:solidFill>
                            <a:schemeClr val="dk1"/>
                          </a:solidFill>
                          <a:highlight>
                            <a:schemeClr val="lt1"/>
                          </a:highlight>
                        </a:rPr>
                        <a:t> Akella Santha</a:t>
                      </a:r>
                      <a:endParaRPr sz="900" u="none" cap="none" strike="noStrike">
                        <a:solidFill>
                          <a:schemeClr val="dk1"/>
                        </a:solidFill>
                        <a:highlight>
                          <a:schemeClr val="lt1"/>
                        </a:highlight>
                      </a:endParaRPr>
                    </a:p>
                    <a:p>
                      <a:pPr indent="0" lvl="0" marL="0" marR="0" rtl="0" algn="l">
                        <a:lnSpc>
                          <a:spcPct val="100000"/>
                        </a:lnSpc>
                        <a:spcBef>
                          <a:spcPts val="0"/>
                        </a:spcBef>
                        <a:spcAft>
                          <a:spcPts val="0"/>
                        </a:spcAft>
                        <a:buClr>
                          <a:srgbClr val="000000"/>
                        </a:buClr>
                        <a:buSzPts val="900"/>
                        <a:buFont typeface="Arial"/>
                        <a:buNone/>
                      </a:pPr>
                      <a:r>
                        <a:rPr b="1" lang="en" sz="900" u="none" cap="none" strike="noStrike">
                          <a:solidFill>
                            <a:schemeClr val="dk1"/>
                          </a:solidFill>
                          <a:highlight>
                            <a:schemeClr val="lt1"/>
                          </a:highlight>
                        </a:rPr>
                        <a:t>Univ. Alaska:</a:t>
                      </a:r>
                      <a:r>
                        <a:rPr lang="en" sz="900" u="none" cap="none" strike="noStrike">
                          <a:solidFill>
                            <a:schemeClr val="dk1"/>
                          </a:solidFill>
                          <a:highlight>
                            <a:schemeClr val="lt1"/>
                          </a:highlight>
                        </a:rPr>
                        <a:t> Katherine Hedstrom</a:t>
                      </a:r>
                      <a:endParaRPr sz="900" u="none" cap="none" strike="noStrike">
                        <a:solidFill>
                          <a:schemeClr val="dk1"/>
                        </a:solidFill>
                        <a:highlight>
                          <a:schemeClr val="lt1"/>
                        </a:highlight>
                      </a:endParaRPr>
                    </a:p>
                    <a:p>
                      <a:pPr indent="0" lvl="0" marL="0" marR="0" rtl="0" algn="l">
                        <a:lnSpc>
                          <a:spcPct val="100000"/>
                        </a:lnSpc>
                        <a:spcBef>
                          <a:spcPts val="0"/>
                        </a:spcBef>
                        <a:spcAft>
                          <a:spcPts val="0"/>
                        </a:spcAft>
                        <a:buClr>
                          <a:srgbClr val="000000"/>
                        </a:buClr>
                        <a:buSzPts val="900"/>
                        <a:buFont typeface="Arial"/>
                        <a:buNone/>
                      </a:pPr>
                      <a:r>
                        <a:rPr b="1" lang="en" sz="900" u="none" cap="none" strike="noStrike">
                          <a:solidFill>
                            <a:schemeClr val="dk1"/>
                          </a:solidFill>
                          <a:highlight>
                            <a:schemeClr val="lt1"/>
                          </a:highlight>
                        </a:rPr>
                        <a:t>U. Mich.: </a:t>
                      </a:r>
                      <a:r>
                        <a:rPr lang="en" sz="900" u="none" cap="none" strike="noStrike">
                          <a:solidFill>
                            <a:schemeClr val="dk1"/>
                          </a:solidFill>
                          <a:highlight>
                            <a:schemeClr val="lt1"/>
                          </a:highlight>
                        </a:rPr>
                        <a:t>Christiane Jablonowski</a:t>
                      </a:r>
                      <a:endParaRPr sz="900" u="none" cap="none" strike="noStrike">
                        <a:solidFill>
                          <a:schemeClr val="dk1"/>
                        </a:solidFill>
                        <a:highlight>
                          <a:schemeClr val="lt1"/>
                        </a:highlight>
                      </a:endParaRPr>
                    </a:p>
                    <a:p>
                      <a:pPr indent="0" lvl="0" marL="0" marR="0" rtl="0" algn="l">
                        <a:lnSpc>
                          <a:spcPct val="100000"/>
                        </a:lnSpc>
                        <a:spcBef>
                          <a:spcPts val="0"/>
                        </a:spcBef>
                        <a:spcAft>
                          <a:spcPts val="0"/>
                        </a:spcAft>
                        <a:buClr>
                          <a:srgbClr val="000000"/>
                        </a:buClr>
                        <a:buSzPts val="900"/>
                        <a:buFont typeface="Arial"/>
                        <a:buNone/>
                      </a:pPr>
                      <a:r>
                        <a:rPr b="1" lang="en" sz="900" u="none" cap="none" strike="noStrike">
                          <a:solidFill>
                            <a:schemeClr val="dk1"/>
                          </a:solidFill>
                          <a:highlight>
                            <a:schemeClr val="lt1"/>
                          </a:highlight>
                        </a:rPr>
                        <a:t>Univ. Victoria: </a:t>
                      </a:r>
                      <a:r>
                        <a:rPr lang="en" sz="900" u="none" cap="none" strike="noStrike">
                          <a:solidFill>
                            <a:schemeClr val="dk1"/>
                          </a:solidFill>
                          <a:highlight>
                            <a:schemeClr val="lt1"/>
                          </a:highlight>
                        </a:rPr>
                        <a:t>Andrew Shao</a:t>
                      </a:r>
                      <a:endParaRPr sz="1400" u="none" cap="none" strike="noStrike"/>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1322625">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rgbClr val="980000"/>
                          </a:solidFill>
                          <a:highlight>
                            <a:schemeClr val="lt1"/>
                          </a:highlight>
                        </a:rPr>
                        <a:t>Atmospheric Composition</a:t>
                      </a:r>
                      <a:r>
                        <a:rPr b="1" lang="en" sz="1200" u="none" cap="none" strike="noStrike">
                          <a:solidFill>
                            <a:schemeClr val="accent1"/>
                          </a:solidFill>
                          <a:highlight>
                            <a:schemeClr val="lt1"/>
                          </a:highlight>
                        </a:rPr>
                        <a:t>  </a:t>
                      </a:r>
                      <a:endParaRPr b="1" sz="1200" u="none" cap="none" strike="noStrike">
                        <a:solidFill>
                          <a:schemeClr val="accent1"/>
                        </a:solidFill>
                        <a:highlight>
                          <a:schemeClr val="lt1"/>
                        </a:highlight>
                      </a:endParaRPr>
                    </a:p>
                    <a:p>
                      <a:pPr indent="0" lvl="0" marL="0" marR="0" rtl="0" algn="l">
                        <a:lnSpc>
                          <a:spcPct val="100000"/>
                        </a:lnSpc>
                        <a:spcBef>
                          <a:spcPts val="0"/>
                        </a:spcBef>
                        <a:spcAft>
                          <a:spcPts val="0"/>
                        </a:spcAft>
                        <a:buClr>
                          <a:srgbClr val="000000"/>
                        </a:buClr>
                        <a:buSzPts val="900"/>
                        <a:buFont typeface="Arial"/>
                        <a:buNone/>
                      </a:pPr>
                      <a:r>
                        <a:t/>
                      </a:r>
                      <a:endParaRPr b="1" sz="900" u="none" cap="none" strike="noStrike">
                        <a:solidFill>
                          <a:schemeClr val="accent1"/>
                        </a:solidFill>
                        <a:highlight>
                          <a:schemeClr val="lt1"/>
                        </a:highlight>
                      </a:endParaRPr>
                    </a:p>
                    <a:p>
                      <a:pPr indent="0" lvl="0" marL="0" marR="0" rtl="0" algn="l">
                        <a:lnSpc>
                          <a:spcPct val="100000"/>
                        </a:lnSpc>
                        <a:spcBef>
                          <a:spcPts val="0"/>
                        </a:spcBef>
                        <a:spcAft>
                          <a:spcPts val="0"/>
                        </a:spcAft>
                        <a:buClr>
                          <a:srgbClr val="000000"/>
                        </a:buClr>
                        <a:buSzPts val="900"/>
                        <a:buFont typeface="Arial"/>
                        <a:buNone/>
                      </a:pPr>
                      <a:r>
                        <a:rPr b="1" lang="en" sz="900" u="none" cap="none" strike="noStrike">
                          <a:solidFill>
                            <a:schemeClr val="dk1"/>
                          </a:solidFill>
                          <a:highlight>
                            <a:schemeClr val="lt1"/>
                          </a:highlight>
                        </a:rPr>
                        <a:t>NCEP/EMC</a:t>
                      </a:r>
                      <a:r>
                        <a:rPr lang="en" sz="900" u="none" cap="none" strike="noStrike">
                          <a:solidFill>
                            <a:schemeClr val="dk1"/>
                          </a:solidFill>
                          <a:highlight>
                            <a:schemeClr val="lt1"/>
                          </a:highlight>
                        </a:rPr>
                        <a:t>:  Raffaele Montuoro, Li Pan, Partha Bhattacharjee, Walter Kolczynski, Jeff McQueen, Ivanka Stajner</a:t>
                      </a:r>
                      <a:endParaRPr sz="900" u="none" cap="none" strike="noStrike">
                        <a:solidFill>
                          <a:schemeClr val="dk1"/>
                        </a:solidFill>
                        <a:highlight>
                          <a:schemeClr val="lt1"/>
                        </a:highlight>
                      </a:endParaRPr>
                    </a:p>
                    <a:p>
                      <a:pPr indent="0" lvl="0" marL="0" marR="0" rtl="0" algn="l">
                        <a:lnSpc>
                          <a:spcPct val="100000"/>
                        </a:lnSpc>
                        <a:spcBef>
                          <a:spcPts val="0"/>
                        </a:spcBef>
                        <a:spcAft>
                          <a:spcPts val="0"/>
                        </a:spcAft>
                        <a:buClr>
                          <a:srgbClr val="000000"/>
                        </a:buClr>
                        <a:buSzPts val="900"/>
                        <a:buFont typeface="Arial"/>
                        <a:buNone/>
                      </a:pPr>
                      <a:r>
                        <a:rPr b="1" lang="en" sz="900" u="none" cap="none" strike="noStrike">
                          <a:solidFill>
                            <a:schemeClr val="dk1"/>
                          </a:solidFill>
                          <a:highlight>
                            <a:schemeClr val="lt1"/>
                          </a:highlight>
                        </a:rPr>
                        <a:t>ARL</a:t>
                      </a:r>
                      <a:r>
                        <a:rPr lang="en" sz="900" u="none" cap="none" strike="noStrike">
                          <a:solidFill>
                            <a:schemeClr val="dk1"/>
                          </a:solidFill>
                          <a:highlight>
                            <a:schemeClr val="lt1"/>
                          </a:highlight>
                        </a:rPr>
                        <a:t>:  Barry Baker, Patrick Campbell, Rick Saylor </a:t>
                      </a:r>
                      <a:endParaRPr sz="900" u="none" cap="none" strike="noStrike">
                        <a:solidFill>
                          <a:schemeClr val="dk1"/>
                        </a:solidFill>
                        <a:highlight>
                          <a:schemeClr val="lt1"/>
                        </a:highlight>
                      </a:endParaRPr>
                    </a:p>
                    <a:p>
                      <a:pPr indent="0" lvl="0" marL="0" marR="0" rtl="0" algn="l">
                        <a:lnSpc>
                          <a:spcPct val="100000"/>
                        </a:lnSpc>
                        <a:spcBef>
                          <a:spcPts val="0"/>
                        </a:spcBef>
                        <a:spcAft>
                          <a:spcPts val="0"/>
                        </a:spcAft>
                        <a:buClr>
                          <a:srgbClr val="000000"/>
                        </a:buClr>
                        <a:buSzPts val="900"/>
                        <a:buFont typeface="Arial"/>
                        <a:buNone/>
                      </a:pPr>
                      <a:r>
                        <a:rPr b="1" lang="en" sz="900" u="none" cap="none" strike="noStrike">
                          <a:solidFill>
                            <a:schemeClr val="dk1"/>
                          </a:solidFill>
                          <a:highlight>
                            <a:schemeClr val="lt1"/>
                          </a:highlight>
                        </a:rPr>
                        <a:t>ESRL/</a:t>
                      </a:r>
                      <a:r>
                        <a:rPr b="1" lang="en" sz="900" u="none" cap="none" strike="noStrike">
                          <a:solidFill>
                            <a:schemeClr val="dk1"/>
                          </a:solidFill>
                          <a:highlight>
                            <a:schemeClr val="lt1"/>
                          </a:highlight>
                        </a:rPr>
                        <a:t>GSL</a:t>
                      </a:r>
                      <a:r>
                        <a:rPr lang="en" sz="900" u="none" cap="none" strike="noStrike">
                          <a:solidFill>
                            <a:schemeClr val="dk1"/>
                          </a:solidFill>
                          <a:highlight>
                            <a:schemeClr val="lt1"/>
                          </a:highlight>
                        </a:rPr>
                        <a:t>:  Li (Kate) Zhang, Shan Sun, Georg Grell</a:t>
                      </a:r>
                      <a:endParaRPr sz="900" u="none" cap="none" strike="noStrike">
                        <a:solidFill>
                          <a:schemeClr val="dk1"/>
                        </a:solidFill>
                        <a:highlight>
                          <a:schemeClr val="lt1"/>
                        </a:highlight>
                      </a:endParaRPr>
                    </a:p>
                    <a:p>
                      <a:pPr indent="0" lvl="0" marL="0" marR="0" rtl="0" algn="l">
                        <a:lnSpc>
                          <a:spcPct val="100000"/>
                        </a:lnSpc>
                        <a:spcBef>
                          <a:spcPts val="0"/>
                        </a:spcBef>
                        <a:spcAft>
                          <a:spcPts val="0"/>
                        </a:spcAft>
                        <a:buClr>
                          <a:srgbClr val="000000"/>
                        </a:buClr>
                        <a:buSzPts val="900"/>
                        <a:buFont typeface="Arial"/>
                        <a:buNone/>
                      </a:pPr>
                      <a:r>
                        <a:rPr b="1" lang="en" sz="900" u="none" cap="none" strike="noStrike">
                          <a:solidFill>
                            <a:schemeClr val="dk1"/>
                          </a:solidFill>
                          <a:highlight>
                            <a:schemeClr val="lt1"/>
                          </a:highlight>
                        </a:rPr>
                        <a:t>CSL</a:t>
                      </a:r>
                      <a:r>
                        <a:rPr lang="en" sz="900" u="none" cap="none" strike="noStrike">
                          <a:solidFill>
                            <a:schemeClr val="dk1"/>
                          </a:solidFill>
                          <a:highlight>
                            <a:schemeClr val="lt1"/>
                          </a:highlight>
                        </a:rPr>
                        <a:t>:  Siyuan Wang, Jian He, Stuart McKeen, Gregory Frost </a:t>
                      </a:r>
                      <a:endParaRPr sz="900" u="none" cap="none" strike="noStrike">
                        <a:solidFill>
                          <a:schemeClr val="dk1"/>
                        </a:solidFill>
                        <a:highlight>
                          <a:schemeClr val="lt1"/>
                        </a:highlight>
                      </a:endParaRPr>
                    </a:p>
                    <a:p>
                      <a:pPr indent="0" lvl="0" marL="0" marR="0" rtl="0" algn="l">
                        <a:lnSpc>
                          <a:spcPct val="100000"/>
                        </a:lnSpc>
                        <a:spcBef>
                          <a:spcPts val="0"/>
                        </a:spcBef>
                        <a:spcAft>
                          <a:spcPts val="0"/>
                        </a:spcAft>
                        <a:buClr>
                          <a:srgbClr val="000000"/>
                        </a:buClr>
                        <a:buSzPts val="900"/>
                        <a:buFont typeface="Arial"/>
                        <a:buNone/>
                      </a:pPr>
                      <a:r>
                        <a:rPr b="1" lang="en" sz="900" u="none" cap="none" strike="noStrike">
                          <a:solidFill>
                            <a:schemeClr val="dk1"/>
                          </a:solidFill>
                          <a:highlight>
                            <a:schemeClr val="lt1"/>
                          </a:highlight>
                        </a:rPr>
                        <a:t>NESDIS/STAR</a:t>
                      </a:r>
                      <a:r>
                        <a:rPr lang="en" sz="900" u="none" cap="none" strike="noStrike">
                          <a:solidFill>
                            <a:schemeClr val="dk1"/>
                          </a:solidFill>
                          <a:highlight>
                            <a:schemeClr val="lt1"/>
                          </a:highlight>
                        </a:rPr>
                        <a:t>:  Xiaoyang Zhang, Ethan Hughes, Shobha Kondragunta</a:t>
                      </a:r>
                      <a:endParaRPr sz="1400" u="none" cap="none" strike="noStrike"/>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rgbClr val="980000"/>
                          </a:solidFill>
                          <a:highlight>
                            <a:schemeClr val="lt1"/>
                          </a:highlight>
                        </a:rPr>
                        <a:t>Coupled Model Evaluation</a:t>
                      </a:r>
                      <a:endParaRPr b="1" sz="1200" u="none" cap="none" strike="noStrike">
                        <a:solidFill>
                          <a:srgbClr val="980000"/>
                        </a:solidFill>
                        <a:highlight>
                          <a:schemeClr val="lt1"/>
                        </a:highlight>
                      </a:endParaRPr>
                    </a:p>
                    <a:p>
                      <a:pPr indent="0" lvl="0" marL="0" marR="0" rtl="0" algn="l">
                        <a:lnSpc>
                          <a:spcPct val="100000"/>
                        </a:lnSpc>
                        <a:spcBef>
                          <a:spcPts val="0"/>
                        </a:spcBef>
                        <a:spcAft>
                          <a:spcPts val="0"/>
                        </a:spcAft>
                        <a:buClr>
                          <a:srgbClr val="000000"/>
                        </a:buClr>
                        <a:buSzPts val="900"/>
                        <a:buFont typeface="Arial"/>
                        <a:buNone/>
                      </a:pPr>
                      <a:r>
                        <a:t/>
                      </a:r>
                      <a:endParaRPr b="1" sz="900" u="none" cap="none" strike="noStrike">
                        <a:solidFill>
                          <a:srgbClr val="980000"/>
                        </a:solidFill>
                        <a:highlight>
                          <a:schemeClr val="lt1"/>
                        </a:highlight>
                      </a:endParaRPr>
                    </a:p>
                    <a:p>
                      <a:pPr indent="0" lvl="0" marL="0" marR="0" rtl="0" algn="l">
                        <a:lnSpc>
                          <a:spcPct val="100000"/>
                        </a:lnSpc>
                        <a:spcBef>
                          <a:spcPts val="0"/>
                        </a:spcBef>
                        <a:spcAft>
                          <a:spcPts val="0"/>
                        </a:spcAft>
                        <a:buClr>
                          <a:srgbClr val="000000"/>
                        </a:buClr>
                        <a:buSzPts val="900"/>
                        <a:buFont typeface="Arial"/>
                        <a:buNone/>
                      </a:pPr>
                      <a:r>
                        <a:rPr b="1" lang="en" sz="900" u="none" cap="none" strike="noStrike">
                          <a:solidFill>
                            <a:schemeClr val="dk1"/>
                          </a:solidFill>
                          <a:highlight>
                            <a:schemeClr val="lt1"/>
                          </a:highlight>
                        </a:rPr>
                        <a:t>NCEP/EMC: </a:t>
                      </a:r>
                      <a:r>
                        <a:rPr lang="en" sz="900" u="none" cap="none" strike="noStrike">
                          <a:solidFill>
                            <a:schemeClr val="dk1"/>
                          </a:solidFill>
                          <a:highlight>
                            <a:schemeClr val="lt1"/>
                          </a:highlight>
                        </a:rPr>
                        <a:t>Lydia Stefanova, Jiande Wang, Partha Bhattacharjee, Sulagna Ray, Wei Li, Michael Barlage, Weizhong Zheng, Robert Grumbine, Huug van den Dool, Avichal Mehra</a:t>
                      </a:r>
                      <a:endParaRPr sz="900" u="none" cap="none" strike="noStrike">
                        <a:solidFill>
                          <a:schemeClr val="dk1"/>
                        </a:solidFill>
                        <a:highlight>
                          <a:schemeClr val="lt1"/>
                        </a:highlight>
                      </a:endParaRPr>
                    </a:p>
                    <a:p>
                      <a:pPr indent="0" lvl="0" marL="0" marR="0" rtl="0" algn="l">
                        <a:lnSpc>
                          <a:spcPct val="100000"/>
                        </a:lnSpc>
                        <a:spcBef>
                          <a:spcPts val="0"/>
                        </a:spcBef>
                        <a:spcAft>
                          <a:spcPts val="0"/>
                        </a:spcAft>
                        <a:buClr>
                          <a:srgbClr val="000000"/>
                        </a:buClr>
                        <a:buSzPts val="900"/>
                        <a:buFont typeface="Arial"/>
                        <a:buNone/>
                      </a:pPr>
                      <a:r>
                        <a:rPr b="1" lang="en" sz="900" u="none" cap="none" strike="noStrike">
                          <a:solidFill>
                            <a:schemeClr val="dk1"/>
                          </a:solidFill>
                          <a:highlight>
                            <a:schemeClr val="lt1"/>
                          </a:highlight>
                        </a:rPr>
                        <a:t>CPC:</a:t>
                      </a:r>
                      <a:r>
                        <a:rPr lang="en" sz="900" u="none" cap="none" strike="noStrike">
                          <a:solidFill>
                            <a:schemeClr val="dk1"/>
                          </a:solidFill>
                          <a:highlight>
                            <a:schemeClr val="lt1"/>
                          </a:highlight>
                        </a:rPr>
                        <a:t> Wanqiu Wang, Yanyun Liu, Jieshun Zhu</a:t>
                      </a:r>
                      <a:endParaRPr sz="900" u="none" cap="none" strike="noStrike">
                        <a:solidFill>
                          <a:schemeClr val="dk1"/>
                        </a:solidFill>
                        <a:highlight>
                          <a:schemeClr val="lt1"/>
                        </a:highlight>
                      </a:endParaRPr>
                    </a:p>
                    <a:p>
                      <a:pPr indent="0" lvl="0" marL="0" marR="0" rtl="0" algn="l">
                        <a:lnSpc>
                          <a:spcPct val="100000"/>
                        </a:lnSpc>
                        <a:spcBef>
                          <a:spcPts val="0"/>
                        </a:spcBef>
                        <a:spcAft>
                          <a:spcPts val="0"/>
                        </a:spcAft>
                        <a:buClr>
                          <a:srgbClr val="000000"/>
                        </a:buClr>
                        <a:buSzPts val="900"/>
                        <a:buFont typeface="Arial"/>
                        <a:buNone/>
                      </a:pPr>
                      <a:r>
                        <a:rPr b="1" lang="en" sz="900" u="none" cap="none" strike="noStrike">
                          <a:solidFill>
                            <a:schemeClr val="dk1"/>
                          </a:solidFill>
                          <a:highlight>
                            <a:schemeClr val="lt1"/>
                          </a:highlight>
                        </a:rPr>
                        <a:t>ESRL/PSL:</a:t>
                      </a:r>
                      <a:r>
                        <a:rPr lang="en" sz="900" u="none" cap="none" strike="noStrike">
                          <a:solidFill>
                            <a:schemeClr val="dk1"/>
                          </a:solidFill>
                          <a:highlight>
                            <a:schemeClr val="lt1"/>
                          </a:highlight>
                        </a:rPr>
                        <a:t> Zachary Lawrence, Amy Solomon, Maria Gehne, Chris Cox</a:t>
                      </a:r>
                      <a:endParaRPr sz="900" u="none" cap="none" strike="noStrike">
                        <a:solidFill>
                          <a:schemeClr val="dk1"/>
                        </a:solidFill>
                        <a:highlight>
                          <a:schemeClr val="lt1"/>
                        </a:highlight>
                      </a:endParaRPr>
                    </a:p>
                    <a:p>
                      <a:pPr indent="0" lvl="0" marL="0" marR="0" rtl="0" algn="l">
                        <a:lnSpc>
                          <a:spcPct val="100000"/>
                        </a:lnSpc>
                        <a:spcBef>
                          <a:spcPts val="0"/>
                        </a:spcBef>
                        <a:spcAft>
                          <a:spcPts val="0"/>
                        </a:spcAft>
                        <a:buClr>
                          <a:srgbClr val="000000"/>
                        </a:buClr>
                        <a:buSzPts val="900"/>
                        <a:buFont typeface="Arial"/>
                        <a:buNone/>
                      </a:pPr>
                      <a:r>
                        <a:rPr b="1" lang="en" sz="900" u="none" cap="none" strike="noStrike">
                          <a:solidFill>
                            <a:schemeClr val="dk1"/>
                          </a:solidFill>
                          <a:highlight>
                            <a:schemeClr val="lt1"/>
                          </a:highlight>
                        </a:rPr>
                        <a:t>GMU:</a:t>
                      </a:r>
                      <a:r>
                        <a:rPr lang="en" sz="900" u="none" cap="none" strike="noStrike">
                          <a:solidFill>
                            <a:schemeClr val="dk1"/>
                          </a:solidFill>
                          <a:highlight>
                            <a:schemeClr val="lt1"/>
                          </a:highlight>
                        </a:rPr>
                        <a:t> Cristiana Stan, V. Krishnamurthy, Eunkyo Seo</a:t>
                      </a:r>
                      <a:endParaRPr sz="1400" u="none" cap="none" strike="noStrike"/>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1"/>
          <p:cNvSpPr txBox="1"/>
          <p:nvPr/>
        </p:nvSpPr>
        <p:spPr>
          <a:xfrm>
            <a:off x="2976200" y="1181200"/>
            <a:ext cx="34326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500">
                <a:solidFill>
                  <a:srgbClr val="0B5394"/>
                </a:solidFill>
              </a:rPr>
              <a:t>Thank You!</a:t>
            </a:r>
            <a:endParaRPr b="1" sz="3500">
              <a:solidFill>
                <a:srgbClr val="0B5394"/>
              </a:solidFill>
            </a:endParaRPr>
          </a:p>
        </p:txBody>
      </p:sp>
      <p:sp>
        <p:nvSpPr>
          <p:cNvPr id="307" name="Google Shape;307;p41"/>
          <p:cNvSpPr txBox="1"/>
          <p:nvPr/>
        </p:nvSpPr>
        <p:spPr>
          <a:xfrm>
            <a:off x="2177675" y="2006500"/>
            <a:ext cx="49395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0B5394"/>
                </a:solidFill>
              </a:rPr>
              <a:t>neil.barton@noaa.gov</a:t>
            </a:r>
            <a:endParaRPr b="1" sz="2000">
              <a:solidFill>
                <a:srgbClr val="0B5394"/>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id="312" name="Google Shape;312;p42"/>
          <p:cNvPicPr preferRelativeResize="0"/>
          <p:nvPr/>
        </p:nvPicPr>
        <p:blipFill>
          <a:blip r:embed="rId3">
            <a:alphaModFix/>
          </a:blip>
          <a:stretch>
            <a:fillRect/>
          </a:stretch>
        </p:blipFill>
        <p:spPr>
          <a:xfrm>
            <a:off x="617193" y="0"/>
            <a:ext cx="4151375" cy="2514600"/>
          </a:xfrm>
          <a:prstGeom prst="rect">
            <a:avLst/>
          </a:prstGeom>
          <a:noFill/>
          <a:ln>
            <a:noFill/>
          </a:ln>
        </p:spPr>
      </p:pic>
      <p:pic>
        <p:nvPicPr>
          <p:cNvPr id="313" name="Google Shape;313;p42"/>
          <p:cNvPicPr preferRelativeResize="0"/>
          <p:nvPr/>
        </p:nvPicPr>
        <p:blipFill>
          <a:blip r:embed="rId4">
            <a:alphaModFix/>
          </a:blip>
          <a:stretch>
            <a:fillRect/>
          </a:stretch>
        </p:blipFill>
        <p:spPr>
          <a:xfrm>
            <a:off x="614821" y="2139975"/>
            <a:ext cx="4153747" cy="2514600"/>
          </a:xfrm>
          <a:prstGeom prst="rect">
            <a:avLst/>
          </a:prstGeom>
          <a:noFill/>
          <a:ln>
            <a:noFill/>
          </a:ln>
        </p:spPr>
      </p:pic>
      <p:sp>
        <p:nvSpPr>
          <p:cNvPr id="314" name="Google Shape;314;p42"/>
          <p:cNvSpPr/>
          <p:nvPr/>
        </p:nvSpPr>
        <p:spPr>
          <a:xfrm>
            <a:off x="5262525" y="892825"/>
            <a:ext cx="3641700" cy="3796200"/>
          </a:xfrm>
          <a:prstGeom prst="roundRect">
            <a:avLst>
              <a:gd fmla="val 4422" name="adj"/>
            </a:avLst>
          </a:prstGeom>
          <a:solidFill>
            <a:srgbClr val="0B5394"/>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330200" lvl="0" marL="457200" rtl="0" algn="l">
              <a:spcBef>
                <a:spcPts val="0"/>
              </a:spcBef>
              <a:spcAft>
                <a:spcPts val="0"/>
              </a:spcAft>
              <a:buClr>
                <a:srgbClr val="F3F3F3"/>
              </a:buClr>
              <a:buSzPts val="1600"/>
              <a:buChar char="●"/>
            </a:pPr>
            <a:r>
              <a:rPr b="1" lang="en" sz="1600">
                <a:solidFill>
                  <a:srgbClr val="F3F3F3"/>
                </a:solidFill>
              </a:rPr>
              <a:t>Week 1 average of Sea ice thickness</a:t>
            </a:r>
            <a:endParaRPr b="1" sz="1600">
              <a:solidFill>
                <a:srgbClr val="F3F3F3"/>
              </a:solidFill>
            </a:endParaRPr>
          </a:p>
          <a:p>
            <a:pPr indent="0" lvl="0" marL="457200" rtl="0" algn="l">
              <a:spcBef>
                <a:spcPts val="0"/>
              </a:spcBef>
              <a:spcAft>
                <a:spcPts val="0"/>
              </a:spcAft>
              <a:buNone/>
            </a:pPr>
            <a:r>
              <a:t/>
            </a:r>
            <a:endParaRPr b="1" sz="1600">
              <a:solidFill>
                <a:srgbClr val="F3F3F3"/>
              </a:solidFill>
            </a:endParaRPr>
          </a:p>
          <a:p>
            <a:pPr indent="-330200" lvl="0" marL="457200" rtl="0" algn="l">
              <a:spcBef>
                <a:spcPts val="0"/>
              </a:spcBef>
              <a:spcAft>
                <a:spcPts val="0"/>
              </a:spcAft>
              <a:buClr>
                <a:srgbClr val="F3F3F3"/>
              </a:buClr>
              <a:buSzPts val="1600"/>
              <a:buChar char="●"/>
            </a:pPr>
            <a:r>
              <a:rPr b="1" lang="en" sz="1600">
                <a:solidFill>
                  <a:srgbClr val="F3F3F3"/>
                </a:solidFill>
              </a:rPr>
              <a:t>Initialized from CPC analysis</a:t>
            </a:r>
            <a:endParaRPr b="1" sz="1600">
              <a:solidFill>
                <a:srgbClr val="F3F3F3"/>
              </a:solidFill>
            </a:endParaRPr>
          </a:p>
          <a:p>
            <a:pPr indent="-330200" lvl="1" marL="914400" rtl="0" algn="l">
              <a:spcBef>
                <a:spcPts val="0"/>
              </a:spcBef>
              <a:spcAft>
                <a:spcPts val="0"/>
              </a:spcAft>
              <a:buClr>
                <a:srgbClr val="F3F3F3"/>
              </a:buClr>
              <a:buSzPts val="1600"/>
              <a:buChar char="○"/>
            </a:pPr>
            <a:r>
              <a:rPr b="1" lang="en" sz="1600">
                <a:solidFill>
                  <a:srgbClr val="F3F3F3"/>
                </a:solidFill>
              </a:rPr>
              <a:t>Biases similar to initialization </a:t>
            </a:r>
            <a:r>
              <a:rPr b="1" lang="en" sz="1600" u="sng">
                <a:solidFill>
                  <a:schemeClr val="lt1"/>
                </a:solidFill>
                <a:hlinkClick r:id="rId5">
                  <a:extLst>
                    <a:ext uri="{A12FA001-AC4F-418D-AE19-62706E023703}">
                      <ahyp:hlinkClr val="tx"/>
                    </a:ext>
                  </a:extLst>
                </a:hlinkClick>
              </a:rPr>
              <a:t>Collow et al. (2019)</a:t>
            </a:r>
            <a:r>
              <a:rPr b="1" lang="en" sz="1600">
                <a:solidFill>
                  <a:schemeClr val="lt1"/>
                </a:solidFill>
              </a:rPr>
              <a:t> </a:t>
            </a:r>
            <a:endParaRPr b="1" sz="1600">
              <a:solidFill>
                <a:schemeClr val="lt1"/>
              </a:solidFill>
            </a:endParaRPr>
          </a:p>
          <a:p>
            <a:pPr indent="0" lvl="0" marL="457200" rtl="0" algn="l">
              <a:spcBef>
                <a:spcPts val="0"/>
              </a:spcBef>
              <a:spcAft>
                <a:spcPts val="0"/>
              </a:spcAft>
              <a:buNone/>
            </a:pPr>
            <a:r>
              <a:t/>
            </a:r>
            <a:endParaRPr b="1" sz="1600">
              <a:solidFill>
                <a:srgbClr val="F3F3F3"/>
              </a:solidFill>
            </a:endParaRPr>
          </a:p>
          <a:p>
            <a:pPr indent="-330200" lvl="0" marL="457200" rtl="0" algn="l">
              <a:spcBef>
                <a:spcPts val="0"/>
              </a:spcBef>
              <a:spcAft>
                <a:spcPts val="0"/>
              </a:spcAft>
              <a:buClr>
                <a:srgbClr val="F3F3F3"/>
              </a:buClr>
              <a:buSzPts val="1600"/>
              <a:buChar char="●"/>
            </a:pPr>
            <a:r>
              <a:rPr b="1" lang="en" sz="1600">
                <a:solidFill>
                  <a:srgbClr val="F3F3F3"/>
                </a:solidFill>
              </a:rPr>
              <a:t>Overall decent agreement for no </a:t>
            </a:r>
            <a:r>
              <a:rPr b="1" lang="en" sz="1600">
                <a:solidFill>
                  <a:srgbClr val="F3F3F3"/>
                </a:solidFill>
              </a:rPr>
              <a:t>assimilation</a:t>
            </a:r>
            <a:r>
              <a:rPr b="1" lang="en" sz="1600">
                <a:solidFill>
                  <a:srgbClr val="F3F3F3"/>
                </a:solidFill>
              </a:rPr>
              <a:t> of thickness</a:t>
            </a:r>
            <a:endParaRPr b="1" sz="1600">
              <a:solidFill>
                <a:srgbClr val="F3F3F3"/>
              </a:solidFill>
            </a:endParaRPr>
          </a:p>
          <a:p>
            <a:pPr indent="0" lvl="0" marL="457200" rtl="0" algn="l">
              <a:spcBef>
                <a:spcPts val="0"/>
              </a:spcBef>
              <a:spcAft>
                <a:spcPts val="0"/>
              </a:spcAft>
              <a:buNone/>
            </a:pPr>
            <a:r>
              <a:t/>
            </a:r>
            <a:endParaRPr b="1" sz="1600">
              <a:solidFill>
                <a:srgbClr val="F3F3F3"/>
              </a:solidFill>
            </a:endParaRPr>
          </a:p>
          <a:p>
            <a:pPr indent="-330200" lvl="0" marL="457200" rtl="0" algn="l">
              <a:spcBef>
                <a:spcPts val="0"/>
              </a:spcBef>
              <a:spcAft>
                <a:spcPts val="0"/>
              </a:spcAft>
              <a:buClr>
                <a:srgbClr val="F3F3F3"/>
              </a:buClr>
              <a:buSzPts val="1600"/>
              <a:buChar char="●"/>
            </a:pPr>
            <a:r>
              <a:rPr b="1" lang="en" sz="1600">
                <a:solidFill>
                  <a:srgbClr val="F3F3F3"/>
                </a:solidFill>
              </a:rPr>
              <a:t>Higher sea ice thickness values north of Canada in the model compared to observations</a:t>
            </a:r>
            <a:endParaRPr b="1" sz="1600">
              <a:solidFill>
                <a:srgbClr val="F3F3F3"/>
              </a:solidFill>
            </a:endParaRPr>
          </a:p>
          <a:p>
            <a:pPr indent="0" lvl="0" marL="457200" rtl="0" algn="l">
              <a:spcBef>
                <a:spcPts val="0"/>
              </a:spcBef>
              <a:spcAft>
                <a:spcPts val="0"/>
              </a:spcAft>
              <a:buNone/>
            </a:pPr>
            <a:r>
              <a:t/>
            </a:r>
            <a:endParaRPr b="1" sz="1600">
              <a:solidFill>
                <a:srgbClr val="F3F3F3"/>
              </a:solidFill>
            </a:endParaRPr>
          </a:p>
        </p:txBody>
      </p:sp>
      <p:sp>
        <p:nvSpPr>
          <p:cNvPr id="315" name="Google Shape;315;p42"/>
          <p:cNvSpPr txBox="1"/>
          <p:nvPr/>
        </p:nvSpPr>
        <p:spPr>
          <a:xfrm>
            <a:off x="5093325" y="77850"/>
            <a:ext cx="39801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rgbClr val="0B5394"/>
                </a:solidFill>
              </a:rPr>
              <a:t>Sea Ice Thickness Comparison </a:t>
            </a:r>
            <a:endParaRPr b="1" sz="2200">
              <a:solidFill>
                <a:srgbClr val="0B5394"/>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4"/>
          <p:cNvSpPr txBox="1"/>
          <p:nvPr>
            <p:ph type="title"/>
          </p:nvPr>
        </p:nvSpPr>
        <p:spPr>
          <a:xfrm>
            <a:off x="583950" y="-98256"/>
            <a:ext cx="7976100" cy="857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sz="2800">
                <a:solidFill>
                  <a:schemeClr val="accent1"/>
                </a:solidFill>
              </a:rPr>
              <a:t>Sea Ice Modeling in UFS</a:t>
            </a:r>
            <a:endParaRPr/>
          </a:p>
        </p:txBody>
      </p:sp>
      <p:grpSp>
        <p:nvGrpSpPr>
          <p:cNvPr id="129" name="Google Shape;129;p24"/>
          <p:cNvGrpSpPr/>
          <p:nvPr/>
        </p:nvGrpSpPr>
        <p:grpSpPr>
          <a:xfrm>
            <a:off x="493776" y="676656"/>
            <a:ext cx="4324800" cy="3833100"/>
            <a:chOff x="3671350" y="710100"/>
            <a:chExt cx="4324800" cy="3833100"/>
          </a:xfrm>
        </p:grpSpPr>
        <p:sp>
          <p:nvSpPr>
            <p:cNvPr id="130" name="Google Shape;130;p24"/>
            <p:cNvSpPr/>
            <p:nvPr/>
          </p:nvSpPr>
          <p:spPr>
            <a:xfrm>
              <a:off x="3671350" y="710100"/>
              <a:ext cx="4324800" cy="3833100"/>
            </a:xfrm>
            <a:prstGeom prst="roundRect">
              <a:avLst>
                <a:gd fmla="val 2355" name="adj"/>
              </a:avLst>
            </a:prstGeom>
            <a:solidFill>
              <a:srgbClr val="D2D5DC"/>
            </a:solidFill>
            <a:ln cap="flat" cmpd="sng" w="19050">
              <a:solidFill>
                <a:srgbClr val="181D2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1" name="Google Shape;131;p24"/>
            <p:cNvSpPr/>
            <p:nvPr/>
          </p:nvSpPr>
          <p:spPr>
            <a:xfrm>
              <a:off x="4633981" y="1118950"/>
              <a:ext cx="1602000" cy="975900"/>
            </a:xfrm>
            <a:prstGeom prst="roundRect">
              <a:avLst>
                <a:gd fmla="val 16667" name="adj"/>
              </a:avLst>
            </a:prstGeom>
            <a:solidFill>
              <a:srgbClr val="0A45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 sz="1300">
                  <a:solidFill>
                    <a:srgbClr val="FFFFFF"/>
                  </a:solidFill>
                </a:rPr>
                <a:t>Atmosphere:</a:t>
              </a:r>
              <a:endParaRPr b="1" sz="1300">
                <a:solidFill>
                  <a:srgbClr val="FFFFFF"/>
                </a:solidFill>
              </a:endParaRPr>
            </a:p>
            <a:p>
              <a:pPr indent="0" lvl="0" marL="0" marR="0" rtl="0" algn="ctr">
                <a:lnSpc>
                  <a:spcPct val="100000"/>
                </a:lnSpc>
                <a:spcBef>
                  <a:spcPts val="0"/>
                </a:spcBef>
                <a:spcAft>
                  <a:spcPts val="0"/>
                </a:spcAft>
                <a:buNone/>
              </a:pPr>
              <a:r>
                <a:rPr b="1" lang="en" sz="1300">
                  <a:solidFill>
                    <a:srgbClr val="FFFFFF"/>
                  </a:solidFill>
                </a:rPr>
                <a:t>UFS ATM</a:t>
              </a:r>
              <a:endParaRPr b="1" sz="1300">
                <a:solidFill>
                  <a:srgbClr val="FFFFFF"/>
                </a:solidFill>
              </a:endParaRPr>
            </a:p>
            <a:p>
              <a:pPr indent="0" lvl="0" marL="0" marR="0" rtl="0" algn="ctr">
                <a:lnSpc>
                  <a:spcPct val="100000"/>
                </a:lnSpc>
                <a:spcBef>
                  <a:spcPts val="0"/>
                </a:spcBef>
                <a:spcAft>
                  <a:spcPts val="0"/>
                </a:spcAft>
                <a:buNone/>
              </a:pPr>
              <a:r>
                <a:rPr lang="en" sz="900">
                  <a:solidFill>
                    <a:srgbClr val="FFFFFF"/>
                  </a:solidFill>
                </a:rPr>
                <a:t>FV3 dycore</a:t>
              </a:r>
              <a:endParaRPr sz="900">
                <a:solidFill>
                  <a:srgbClr val="FFFFFF"/>
                </a:solidFill>
              </a:endParaRPr>
            </a:p>
            <a:p>
              <a:pPr indent="0" lvl="0" marL="0" marR="0" rtl="0" algn="ctr">
                <a:lnSpc>
                  <a:spcPct val="100000"/>
                </a:lnSpc>
                <a:spcBef>
                  <a:spcPts val="0"/>
                </a:spcBef>
                <a:spcAft>
                  <a:spcPts val="0"/>
                </a:spcAft>
                <a:buNone/>
              </a:pPr>
              <a:r>
                <a:rPr lang="en" sz="900">
                  <a:solidFill>
                    <a:srgbClr val="FFFFFF"/>
                  </a:solidFill>
                </a:rPr>
                <a:t>CCPP Physics</a:t>
              </a:r>
              <a:endParaRPr sz="900">
                <a:solidFill>
                  <a:srgbClr val="FFFFFF"/>
                </a:solidFill>
              </a:endParaRPr>
            </a:p>
            <a:p>
              <a:pPr indent="0" lvl="0" marL="0" marR="0" rtl="0" algn="ctr">
                <a:lnSpc>
                  <a:spcPct val="100000"/>
                </a:lnSpc>
                <a:spcBef>
                  <a:spcPts val="0"/>
                </a:spcBef>
                <a:spcAft>
                  <a:spcPts val="0"/>
                </a:spcAft>
                <a:buNone/>
              </a:pPr>
              <a:r>
                <a:rPr lang="en" sz="900">
                  <a:solidFill>
                    <a:srgbClr val="FFFFFF"/>
                  </a:solidFill>
                </a:rPr>
                <a:t>NOAH-MP</a:t>
              </a:r>
              <a:endParaRPr sz="900">
                <a:solidFill>
                  <a:srgbClr val="FFFFFF"/>
                </a:solidFill>
              </a:endParaRPr>
            </a:p>
          </p:txBody>
        </p:sp>
        <p:sp>
          <p:nvSpPr>
            <p:cNvPr id="132" name="Google Shape;132;p24"/>
            <p:cNvSpPr/>
            <p:nvPr/>
          </p:nvSpPr>
          <p:spPr>
            <a:xfrm>
              <a:off x="5279546" y="2560650"/>
              <a:ext cx="2016600" cy="459600"/>
            </a:xfrm>
            <a:prstGeom prst="roundRect">
              <a:avLst>
                <a:gd fmla="val 16667" name="adj"/>
              </a:avLst>
            </a:prstGeom>
            <a:solidFill>
              <a:srgbClr val="0099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
                  <a:solidFill>
                    <a:srgbClr val="FFFFFF"/>
                  </a:solidFill>
                </a:rPr>
                <a:t>Mediator:</a:t>
              </a:r>
              <a:endParaRPr b="1">
                <a:solidFill>
                  <a:srgbClr val="FFFFFF"/>
                </a:solidFill>
              </a:endParaRPr>
            </a:p>
            <a:p>
              <a:pPr indent="0" lvl="0" marL="0" marR="0" rtl="0" algn="ctr">
                <a:lnSpc>
                  <a:spcPct val="100000"/>
                </a:lnSpc>
                <a:spcBef>
                  <a:spcPts val="0"/>
                </a:spcBef>
                <a:spcAft>
                  <a:spcPts val="0"/>
                </a:spcAft>
                <a:buNone/>
              </a:pPr>
              <a:r>
                <a:rPr b="1" lang="en">
                  <a:solidFill>
                    <a:srgbClr val="FFFFFF"/>
                  </a:solidFill>
                </a:rPr>
                <a:t>CMEPS</a:t>
              </a:r>
              <a:endParaRPr b="1" sz="1000">
                <a:solidFill>
                  <a:srgbClr val="FFFFFF"/>
                </a:solidFill>
              </a:endParaRPr>
            </a:p>
          </p:txBody>
        </p:sp>
        <p:sp>
          <p:nvSpPr>
            <p:cNvPr id="133" name="Google Shape;133;p24"/>
            <p:cNvSpPr/>
            <p:nvPr/>
          </p:nvSpPr>
          <p:spPr>
            <a:xfrm>
              <a:off x="6339969" y="1118915"/>
              <a:ext cx="1600200" cy="975900"/>
            </a:xfrm>
            <a:prstGeom prst="roundRect">
              <a:avLst>
                <a:gd fmla="val 16667" name="adj"/>
              </a:avLst>
            </a:prstGeom>
            <a:solidFill>
              <a:srgbClr val="0A45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 sz="1800">
                  <a:solidFill>
                    <a:srgbClr val="FFFFFF"/>
                  </a:solidFill>
                </a:rPr>
                <a:t>Ocean:</a:t>
              </a:r>
              <a:endParaRPr b="1" sz="1800">
                <a:solidFill>
                  <a:srgbClr val="FFFFFF"/>
                </a:solidFill>
              </a:endParaRPr>
            </a:p>
            <a:p>
              <a:pPr indent="0" lvl="0" marL="0" marR="0" rtl="0" algn="ctr">
                <a:lnSpc>
                  <a:spcPct val="100000"/>
                </a:lnSpc>
                <a:spcBef>
                  <a:spcPts val="0"/>
                </a:spcBef>
                <a:spcAft>
                  <a:spcPts val="0"/>
                </a:spcAft>
                <a:buNone/>
              </a:pPr>
              <a:r>
                <a:rPr lang="en" sz="1500">
                  <a:solidFill>
                    <a:srgbClr val="FFFFFF"/>
                  </a:solidFill>
                </a:rPr>
                <a:t>MOM6</a:t>
              </a:r>
              <a:endParaRPr sz="1100">
                <a:solidFill>
                  <a:srgbClr val="FFFFFF"/>
                </a:solidFill>
              </a:endParaRPr>
            </a:p>
          </p:txBody>
        </p:sp>
        <p:sp>
          <p:nvSpPr>
            <p:cNvPr id="134" name="Google Shape;134;p24"/>
            <p:cNvSpPr/>
            <p:nvPr/>
          </p:nvSpPr>
          <p:spPr>
            <a:xfrm>
              <a:off x="4635781" y="3467524"/>
              <a:ext cx="1600200" cy="975900"/>
            </a:xfrm>
            <a:prstGeom prst="roundRect">
              <a:avLst>
                <a:gd fmla="val 16667" name="adj"/>
              </a:avLst>
            </a:prstGeom>
            <a:solidFill>
              <a:srgbClr val="0A45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 sz="1800">
                  <a:solidFill>
                    <a:srgbClr val="FFFFFF"/>
                  </a:solidFill>
                </a:rPr>
                <a:t>Waves:</a:t>
              </a:r>
              <a:endParaRPr b="1" sz="1800">
                <a:solidFill>
                  <a:srgbClr val="FFFFFF"/>
                </a:solidFill>
              </a:endParaRPr>
            </a:p>
            <a:p>
              <a:pPr indent="0" lvl="0" marL="0" marR="0" rtl="0" algn="ctr">
                <a:lnSpc>
                  <a:spcPct val="100000"/>
                </a:lnSpc>
                <a:spcBef>
                  <a:spcPts val="0"/>
                </a:spcBef>
                <a:spcAft>
                  <a:spcPts val="0"/>
                </a:spcAft>
                <a:buNone/>
              </a:pPr>
              <a:r>
                <a:rPr lang="en" sz="1500">
                  <a:solidFill>
                    <a:srgbClr val="FFFFFF"/>
                  </a:solidFill>
                </a:rPr>
                <a:t>WAVEWATCH III</a:t>
              </a:r>
              <a:endParaRPr sz="1500">
                <a:solidFill>
                  <a:srgbClr val="FFFFFF"/>
                </a:solidFill>
              </a:endParaRPr>
            </a:p>
          </p:txBody>
        </p:sp>
        <p:sp>
          <p:nvSpPr>
            <p:cNvPr id="135" name="Google Shape;135;p24"/>
            <p:cNvSpPr/>
            <p:nvPr/>
          </p:nvSpPr>
          <p:spPr>
            <a:xfrm>
              <a:off x="6339969" y="3467524"/>
              <a:ext cx="1600200" cy="975900"/>
            </a:xfrm>
            <a:prstGeom prst="roundRect">
              <a:avLst>
                <a:gd fmla="val 16667" name="adj"/>
              </a:avLst>
            </a:prstGeom>
            <a:solidFill>
              <a:srgbClr val="0A45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 sz="1800">
                  <a:solidFill>
                    <a:srgbClr val="FFFFFF"/>
                  </a:solidFill>
                </a:rPr>
                <a:t>Ice:</a:t>
              </a:r>
              <a:endParaRPr b="1" sz="1800">
                <a:solidFill>
                  <a:srgbClr val="FFFFFF"/>
                </a:solidFill>
              </a:endParaRPr>
            </a:p>
            <a:p>
              <a:pPr indent="0" lvl="0" marL="0" marR="0" rtl="0" algn="ctr">
                <a:lnSpc>
                  <a:spcPct val="100000"/>
                </a:lnSpc>
                <a:spcBef>
                  <a:spcPts val="0"/>
                </a:spcBef>
                <a:spcAft>
                  <a:spcPts val="0"/>
                </a:spcAft>
                <a:buNone/>
              </a:pPr>
              <a:r>
                <a:rPr lang="en" sz="1500">
                  <a:solidFill>
                    <a:srgbClr val="FFFFFF"/>
                  </a:solidFill>
                </a:rPr>
                <a:t>CICE6</a:t>
              </a:r>
              <a:endParaRPr sz="1100">
                <a:solidFill>
                  <a:srgbClr val="FFFFFF"/>
                </a:solidFill>
              </a:endParaRPr>
            </a:p>
          </p:txBody>
        </p:sp>
        <p:sp>
          <p:nvSpPr>
            <p:cNvPr id="136" name="Google Shape;136;p24"/>
            <p:cNvSpPr txBox="1"/>
            <p:nvPr/>
          </p:nvSpPr>
          <p:spPr>
            <a:xfrm>
              <a:off x="3671350" y="748750"/>
              <a:ext cx="4324800" cy="215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lang="en" sz="1700"/>
                <a:t>UFS Driver</a:t>
              </a:r>
              <a:endParaRPr b="1" i="0" sz="1700" u="none" cap="none" strike="noStrike">
                <a:solidFill>
                  <a:srgbClr val="000000"/>
                </a:solidFill>
              </a:endParaRPr>
            </a:p>
          </p:txBody>
        </p:sp>
        <p:grpSp>
          <p:nvGrpSpPr>
            <p:cNvPr id="137" name="Google Shape;137;p24"/>
            <p:cNvGrpSpPr/>
            <p:nvPr/>
          </p:nvGrpSpPr>
          <p:grpSpPr>
            <a:xfrm>
              <a:off x="5569525" y="2133950"/>
              <a:ext cx="304845" cy="387600"/>
              <a:chOff x="1497425" y="1905725"/>
              <a:chExt cx="304845" cy="387600"/>
            </a:xfrm>
          </p:grpSpPr>
          <p:sp>
            <p:nvSpPr>
              <p:cNvPr id="138" name="Google Shape;138;p24"/>
              <p:cNvSpPr/>
              <p:nvPr/>
            </p:nvSpPr>
            <p:spPr>
              <a:xfrm>
                <a:off x="1497425" y="1905725"/>
                <a:ext cx="152400" cy="387600"/>
              </a:xfrm>
              <a:prstGeom prst="downArrow">
                <a:avLst>
                  <a:gd fmla="val 50000" name="adj1"/>
                  <a:gd fmla="val 50000" name="adj2"/>
                </a:avLst>
              </a:prstGeom>
              <a:solidFill>
                <a:srgbClr val="E967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4"/>
              <p:cNvSpPr/>
              <p:nvPr/>
            </p:nvSpPr>
            <p:spPr>
              <a:xfrm rot="10800000">
                <a:off x="1649870" y="1905725"/>
                <a:ext cx="152400" cy="387600"/>
              </a:xfrm>
              <a:prstGeom prst="downArrow">
                <a:avLst>
                  <a:gd fmla="val 50000" name="adj1"/>
                  <a:gd fmla="val 50000" name="adj2"/>
                </a:avLst>
              </a:prstGeom>
              <a:solidFill>
                <a:srgbClr val="E967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 name="Google Shape;140;p24"/>
            <p:cNvGrpSpPr/>
            <p:nvPr/>
          </p:nvGrpSpPr>
          <p:grpSpPr>
            <a:xfrm>
              <a:off x="6625950" y="2133938"/>
              <a:ext cx="304845" cy="387600"/>
              <a:chOff x="1497425" y="1905725"/>
              <a:chExt cx="304845" cy="387600"/>
            </a:xfrm>
          </p:grpSpPr>
          <p:sp>
            <p:nvSpPr>
              <p:cNvPr id="141" name="Google Shape;141;p24"/>
              <p:cNvSpPr/>
              <p:nvPr/>
            </p:nvSpPr>
            <p:spPr>
              <a:xfrm>
                <a:off x="1497425" y="1905725"/>
                <a:ext cx="152400" cy="387600"/>
              </a:xfrm>
              <a:prstGeom prst="downArrow">
                <a:avLst>
                  <a:gd fmla="val 50000" name="adj1"/>
                  <a:gd fmla="val 50000" name="adj2"/>
                </a:avLst>
              </a:prstGeom>
              <a:solidFill>
                <a:srgbClr val="E967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4"/>
              <p:cNvSpPr/>
              <p:nvPr/>
            </p:nvSpPr>
            <p:spPr>
              <a:xfrm rot="10800000">
                <a:off x="1649870" y="1905725"/>
                <a:ext cx="152400" cy="387600"/>
              </a:xfrm>
              <a:prstGeom prst="downArrow">
                <a:avLst>
                  <a:gd fmla="val 50000" name="adj1"/>
                  <a:gd fmla="val 50000" name="adj2"/>
                </a:avLst>
              </a:prstGeom>
              <a:solidFill>
                <a:srgbClr val="E967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 name="Google Shape;143;p24"/>
            <p:cNvGrpSpPr/>
            <p:nvPr/>
          </p:nvGrpSpPr>
          <p:grpSpPr>
            <a:xfrm>
              <a:off x="5569525" y="3059350"/>
              <a:ext cx="304845" cy="387600"/>
              <a:chOff x="1497425" y="1905725"/>
              <a:chExt cx="304845" cy="387600"/>
            </a:xfrm>
          </p:grpSpPr>
          <p:sp>
            <p:nvSpPr>
              <p:cNvPr id="144" name="Google Shape;144;p24"/>
              <p:cNvSpPr/>
              <p:nvPr/>
            </p:nvSpPr>
            <p:spPr>
              <a:xfrm>
                <a:off x="1497425" y="1905725"/>
                <a:ext cx="152400" cy="387600"/>
              </a:xfrm>
              <a:prstGeom prst="downArrow">
                <a:avLst>
                  <a:gd fmla="val 50000" name="adj1"/>
                  <a:gd fmla="val 50000" name="adj2"/>
                </a:avLst>
              </a:prstGeom>
              <a:solidFill>
                <a:srgbClr val="E967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4"/>
              <p:cNvSpPr/>
              <p:nvPr/>
            </p:nvSpPr>
            <p:spPr>
              <a:xfrm rot="10800000">
                <a:off x="1649870" y="1905725"/>
                <a:ext cx="152400" cy="387600"/>
              </a:xfrm>
              <a:prstGeom prst="downArrow">
                <a:avLst>
                  <a:gd fmla="val 50000" name="adj1"/>
                  <a:gd fmla="val 50000" name="adj2"/>
                </a:avLst>
              </a:prstGeom>
              <a:solidFill>
                <a:srgbClr val="E967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 name="Google Shape;146;p24"/>
            <p:cNvGrpSpPr/>
            <p:nvPr/>
          </p:nvGrpSpPr>
          <p:grpSpPr>
            <a:xfrm>
              <a:off x="6625950" y="3059350"/>
              <a:ext cx="304845" cy="387600"/>
              <a:chOff x="1497425" y="1905725"/>
              <a:chExt cx="304845" cy="387600"/>
            </a:xfrm>
          </p:grpSpPr>
          <p:sp>
            <p:nvSpPr>
              <p:cNvPr id="147" name="Google Shape;147;p24"/>
              <p:cNvSpPr/>
              <p:nvPr/>
            </p:nvSpPr>
            <p:spPr>
              <a:xfrm>
                <a:off x="1497425" y="1905725"/>
                <a:ext cx="152400" cy="387600"/>
              </a:xfrm>
              <a:prstGeom prst="downArrow">
                <a:avLst>
                  <a:gd fmla="val 50000" name="adj1"/>
                  <a:gd fmla="val 50000" name="adj2"/>
                </a:avLst>
              </a:prstGeom>
              <a:solidFill>
                <a:srgbClr val="E967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4"/>
              <p:cNvSpPr/>
              <p:nvPr/>
            </p:nvSpPr>
            <p:spPr>
              <a:xfrm rot="10800000">
                <a:off x="1649870" y="1905725"/>
                <a:ext cx="152400" cy="387600"/>
              </a:xfrm>
              <a:prstGeom prst="downArrow">
                <a:avLst>
                  <a:gd fmla="val 50000" name="adj1"/>
                  <a:gd fmla="val 50000" name="adj2"/>
                </a:avLst>
              </a:prstGeom>
              <a:solidFill>
                <a:srgbClr val="E967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 name="Google Shape;149;p24"/>
            <p:cNvSpPr/>
            <p:nvPr/>
          </p:nvSpPr>
          <p:spPr>
            <a:xfrm>
              <a:off x="3751150" y="2249350"/>
              <a:ext cx="1297200" cy="696600"/>
            </a:xfrm>
            <a:prstGeom prst="roundRect">
              <a:avLst>
                <a:gd fmla="val 16667" name="adj"/>
              </a:avLst>
            </a:prstGeom>
            <a:solidFill>
              <a:srgbClr val="0A45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 sz="1300">
                  <a:solidFill>
                    <a:srgbClr val="FFFFFF"/>
                  </a:solidFill>
                </a:rPr>
                <a:t>Aerosols</a:t>
              </a:r>
              <a:r>
                <a:rPr b="1" lang="en" sz="1300">
                  <a:solidFill>
                    <a:srgbClr val="FFFFFF"/>
                  </a:solidFill>
                </a:rPr>
                <a:t>:</a:t>
              </a:r>
              <a:endParaRPr b="1" sz="1300">
                <a:solidFill>
                  <a:srgbClr val="FFFFFF"/>
                </a:solidFill>
              </a:endParaRPr>
            </a:p>
            <a:p>
              <a:pPr indent="0" lvl="0" marL="0" marR="0" rtl="0" algn="ctr">
                <a:lnSpc>
                  <a:spcPct val="100000"/>
                </a:lnSpc>
                <a:spcBef>
                  <a:spcPts val="0"/>
                </a:spcBef>
                <a:spcAft>
                  <a:spcPts val="0"/>
                </a:spcAft>
                <a:buNone/>
              </a:pPr>
              <a:r>
                <a:rPr b="1" lang="en" sz="1300">
                  <a:solidFill>
                    <a:srgbClr val="FFFFFF"/>
                  </a:solidFill>
                </a:rPr>
                <a:t>GOCART</a:t>
              </a:r>
              <a:endParaRPr sz="900">
                <a:solidFill>
                  <a:srgbClr val="FFFFFF"/>
                </a:solidFill>
              </a:endParaRPr>
            </a:p>
          </p:txBody>
        </p:sp>
        <p:grpSp>
          <p:nvGrpSpPr>
            <p:cNvPr id="150" name="Google Shape;150;p24"/>
            <p:cNvGrpSpPr/>
            <p:nvPr/>
          </p:nvGrpSpPr>
          <p:grpSpPr>
            <a:xfrm rot="2224439">
              <a:off x="4328538" y="1903194"/>
              <a:ext cx="239640" cy="304702"/>
              <a:chOff x="1497425" y="1905725"/>
              <a:chExt cx="304845" cy="387600"/>
            </a:xfrm>
          </p:grpSpPr>
          <p:sp>
            <p:nvSpPr>
              <p:cNvPr id="151" name="Google Shape;151;p24"/>
              <p:cNvSpPr/>
              <p:nvPr/>
            </p:nvSpPr>
            <p:spPr>
              <a:xfrm>
                <a:off x="1497425" y="1905725"/>
                <a:ext cx="152400" cy="387600"/>
              </a:xfrm>
              <a:prstGeom prst="downArrow">
                <a:avLst>
                  <a:gd fmla="val 50000" name="adj1"/>
                  <a:gd fmla="val 50000" name="adj2"/>
                </a:avLst>
              </a:prstGeom>
              <a:solidFill>
                <a:srgbClr val="E967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4"/>
              <p:cNvSpPr/>
              <p:nvPr/>
            </p:nvSpPr>
            <p:spPr>
              <a:xfrm rot="10800000">
                <a:off x="1649870" y="1905725"/>
                <a:ext cx="152400" cy="387600"/>
              </a:xfrm>
              <a:prstGeom prst="downArrow">
                <a:avLst>
                  <a:gd fmla="val 50000" name="adj1"/>
                  <a:gd fmla="val 50000" name="adj2"/>
                </a:avLst>
              </a:prstGeom>
              <a:solidFill>
                <a:srgbClr val="E967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53" name="Google Shape;153;p24"/>
          <p:cNvSpPr txBox="1"/>
          <p:nvPr/>
        </p:nvSpPr>
        <p:spPr>
          <a:xfrm>
            <a:off x="4935325" y="692400"/>
            <a:ext cx="4111500" cy="374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rgbClr val="07336F"/>
                </a:solidFill>
              </a:rPr>
              <a:t>CICE6</a:t>
            </a:r>
            <a:endParaRPr sz="1500">
              <a:solidFill>
                <a:srgbClr val="07336F"/>
              </a:solidFill>
              <a:latin typeface="Calibri"/>
              <a:ea typeface="Calibri"/>
              <a:cs typeface="Calibri"/>
              <a:sym typeface="Calibri"/>
            </a:endParaRPr>
          </a:p>
          <a:p>
            <a:pPr indent="-323850" lvl="0" marL="457200" rtl="0" algn="l">
              <a:spcBef>
                <a:spcPts val="0"/>
              </a:spcBef>
              <a:spcAft>
                <a:spcPts val="0"/>
              </a:spcAft>
              <a:buClr>
                <a:srgbClr val="07336F"/>
              </a:buClr>
              <a:buSzPts val="1500"/>
              <a:buFont typeface="Calibri"/>
              <a:buChar char="●"/>
            </a:pPr>
            <a:r>
              <a:rPr lang="en" sz="1500">
                <a:solidFill>
                  <a:srgbClr val="07336F"/>
                </a:solidFill>
                <a:latin typeface="Calibri"/>
                <a:ea typeface="Calibri"/>
                <a:cs typeface="Calibri"/>
                <a:sym typeface="Calibri"/>
              </a:rPr>
              <a:t>Department of Energy Based Model</a:t>
            </a:r>
            <a:endParaRPr sz="1500">
              <a:solidFill>
                <a:srgbClr val="07336F"/>
              </a:solidFill>
              <a:latin typeface="Calibri"/>
              <a:ea typeface="Calibri"/>
              <a:cs typeface="Calibri"/>
              <a:sym typeface="Calibri"/>
            </a:endParaRPr>
          </a:p>
          <a:p>
            <a:pPr indent="-323850" lvl="1" marL="914400" rtl="0" algn="l">
              <a:spcBef>
                <a:spcPts val="0"/>
              </a:spcBef>
              <a:spcAft>
                <a:spcPts val="0"/>
              </a:spcAft>
              <a:buClr>
                <a:srgbClr val="07336F"/>
              </a:buClr>
              <a:buSzPts val="1500"/>
              <a:buFont typeface="Calibri"/>
              <a:buChar char="○"/>
            </a:pPr>
            <a:r>
              <a:rPr lang="en" sz="1500">
                <a:solidFill>
                  <a:srgbClr val="07336F"/>
                </a:solidFill>
                <a:latin typeface="Calibri"/>
                <a:ea typeface="Calibri"/>
                <a:cs typeface="Calibri"/>
                <a:sym typeface="Calibri"/>
              </a:rPr>
              <a:t>Los Alamos National Laboratory (LANL)</a:t>
            </a:r>
            <a:endParaRPr sz="1500">
              <a:solidFill>
                <a:srgbClr val="07336F"/>
              </a:solidFill>
              <a:latin typeface="Calibri"/>
              <a:ea typeface="Calibri"/>
              <a:cs typeface="Calibri"/>
              <a:sym typeface="Calibri"/>
            </a:endParaRPr>
          </a:p>
          <a:p>
            <a:pPr indent="-323850" lvl="0" marL="457200" rtl="0" algn="l">
              <a:spcBef>
                <a:spcPts val="0"/>
              </a:spcBef>
              <a:spcAft>
                <a:spcPts val="0"/>
              </a:spcAft>
              <a:buClr>
                <a:srgbClr val="07336F"/>
              </a:buClr>
              <a:buSzPts val="1500"/>
              <a:buFont typeface="Calibri"/>
              <a:buChar char="●"/>
            </a:pPr>
            <a:r>
              <a:rPr lang="en" sz="1500">
                <a:solidFill>
                  <a:srgbClr val="07336F"/>
                </a:solidFill>
                <a:latin typeface="Calibri"/>
                <a:ea typeface="Calibri"/>
                <a:cs typeface="Calibri"/>
                <a:sym typeface="Calibri"/>
              </a:rPr>
              <a:t>CICE consortium</a:t>
            </a:r>
            <a:endParaRPr sz="1500">
              <a:solidFill>
                <a:srgbClr val="07336F"/>
              </a:solidFill>
              <a:latin typeface="Calibri"/>
              <a:ea typeface="Calibri"/>
              <a:cs typeface="Calibri"/>
              <a:sym typeface="Calibri"/>
            </a:endParaRPr>
          </a:p>
          <a:p>
            <a:pPr indent="-323850" lvl="1" marL="914400" rtl="0" algn="l">
              <a:spcBef>
                <a:spcPts val="0"/>
              </a:spcBef>
              <a:spcAft>
                <a:spcPts val="0"/>
              </a:spcAft>
              <a:buClr>
                <a:srgbClr val="07336F"/>
              </a:buClr>
              <a:buSzPts val="1500"/>
              <a:buFont typeface="Calibri"/>
              <a:buChar char="○"/>
            </a:pPr>
            <a:r>
              <a:rPr lang="en" sz="1500">
                <a:solidFill>
                  <a:srgbClr val="07336F"/>
                </a:solidFill>
                <a:latin typeface="Calibri"/>
                <a:ea typeface="Calibri"/>
                <a:cs typeface="Calibri"/>
                <a:sym typeface="Calibri"/>
              </a:rPr>
              <a:t>DOE, NSF, US Naval Research Lab, NASA, NOAA, DMI, Environment Canada, iPAN </a:t>
            </a:r>
            <a:endParaRPr sz="1500">
              <a:solidFill>
                <a:srgbClr val="07336F"/>
              </a:solidFill>
              <a:latin typeface="Calibri"/>
              <a:ea typeface="Calibri"/>
              <a:cs typeface="Calibri"/>
              <a:sym typeface="Calibri"/>
            </a:endParaRPr>
          </a:p>
          <a:p>
            <a:pPr indent="-323850" lvl="0" marL="457200" rtl="0" algn="l">
              <a:spcBef>
                <a:spcPts val="0"/>
              </a:spcBef>
              <a:spcAft>
                <a:spcPts val="0"/>
              </a:spcAft>
              <a:buClr>
                <a:srgbClr val="07336F"/>
              </a:buClr>
              <a:buSzPts val="1500"/>
              <a:buFont typeface="Calibri"/>
              <a:buChar char="●"/>
            </a:pPr>
            <a:r>
              <a:rPr lang="en" sz="1500">
                <a:solidFill>
                  <a:srgbClr val="07336F"/>
                </a:solidFill>
                <a:latin typeface="Calibri"/>
                <a:ea typeface="Calibri"/>
                <a:cs typeface="Calibri"/>
                <a:sym typeface="Calibri"/>
              </a:rPr>
              <a:t>¼ degree tripolar grid (same as ocean)</a:t>
            </a:r>
            <a:endParaRPr sz="1500">
              <a:solidFill>
                <a:srgbClr val="07336F"/>
              </a:solidFill>
              <a:latin typeface="Calibri"/>
              <a:ea typeface="Calibri"/>
              <a:cs typeface="Calibri"/>
              <a:sym typeface="Calibri"/>
            </a:endParaRPr>
          </a:p>
          <a:p>
            <a:pPr indent="-323850" lvl="0" marL="457200" rtl="0" algn="l">
              <a:spcBef>
                <a:spcPts val="0"/>
              </a:spcBef>
              <a:spcAft>
                <a:spcPts val="0"/>
              </a:spcAft>
              <a:buClr>
                <a:srgbClr val="07336F"/>
              </a:buClr>
              <a:buSzPts val="1500"/>
              <a:buFont typeface="Calibri"/>
              <a:buChar char="●"/>
            </a:pPr>
            <a:r>
              <a:rPr lang="en" sz="1500">
                <a:solidFill>
                  <a:srgbClr val="07336F"/>
                </a:solidFill>
                <a:latin typeface="Calibri"/>
                <a:ea typeface="Calibri"/>
                <a:cs typeface="Calibri"/>
                <a:sym typeface="Calibri"/>
              </a:rPr>
              <a:t>5 thickness categories</a:t>
            </a:r>
            <a:endParaRPr sz="1500">
              <a:solidFill>
                <a:srgbClr val="07336F"/>
              </a:solidFill>
              <a:latin typeface="Calibri"/>
              <a:ea typeface="Calibri"/>
              <a:cs typeface="Calibri"/>
              <a:sym typeface="Calibri"/>
            </a:endParaRPr>
          </a:p>
          <a:p>
            <a:pPr indent="-323850" lvl="0" marL="457200" rtl="0" algn="l">
              <a:spcBef>
                <a:spcPts val="0"/>
              </a:spcBef>
              <a:spcAft>
                <a:spcPts val="0"/>
              </a:spcAft>
              <a:buClr>
                <a:srgbClr val="07336F"/>
              </a:buClr>
              <a:buSzPts val="1500"/>
              <a:buFont typeface="Calibri"/>
              <a:buChar char="●"/>
            </a:pPr>
            <a:r>
              <a:rPr lang="en" sz="1500">
                <a:solidFill>
                  <a:srgbClr val="07336F"/>
                </a:solidFill>
                <a:latin typeface="Calibri"/>
                <a:ea typeface="Calibri"/>
                <a:cs typeface="Calibri"/>
                <a:sym typeface="Calibri"/>
              </a:rPr>
              <a:t>Mushy thermodynamics</a:t>
            </a:r>
            <a:endParaRPr sz="1500">
              <a:solidFill>
                <a:srgbClr val="07336F"/>
              </a:solidFill>
              <a:latin typeface="Calibri"/>
              <a:ea typeface="Calibri"/>
              <a:cs typeface="Calibri"/>
              <a:sym typeface="Calibri"/>
            </a:endParaRPr>
          </a:p>
          <a:p>
            <a:pPr indent="-323850" lvl="0" marL="457200" rtl="0" algn="l">
              <a:spcBef>
                <a:spcPts val="0"/>
              </a:spcBef>
              <a:spcAft>
                <a:spcPts val="0"/>
              </a:spcAft>
              <a:buClr>
                <a:srgbClr val="07336F"/>
              </a:buClr>
              <a:buSzPts val="1500"/>
              <a:buFont typeface="Calibri"/>
              <a:buChar char="●"/>
            </a:pPr>
            <a:r>
              <a:rPr lang="en" sz="1500">
                <a:solidFill>
                  <a:srgbClr val="07336F"/>
                </a:solidFill>
                <a:latin typeface="Calibri"/>
                <a:ea typeface="Calibri"/>
                <a:cs typeface="Calibri"/>
                <a:sym typeface="Calibri"/>
              </a:rPr>
              <a:t>B-grid</a:t>
            </a:r>
            <a:endParaRPr sz="1500">
              <a:solidFill>
                <a:srgbClr val="07336F"/>
              </a:solidFill>
              <a:latin typeface="Calibri"/>
              <a:ea typeface="Calibri"/>
              <a:cs typeface="Calibri"/>
              <a:sym typeface="Calibri"/>
            </a:endParaRPr>
          </a:p>
          <a:p>
            <a:pPr indent="-323850" lvl="0" marL="457200" rtl="0" algn="l">
              <a:spcBef>
                <a:spcPts val="0"/>
              </a:spcBef>
              <a:spcAft>
                <a:spcPts val="0"/>
              </a:spcAft>
              <a:buClr>
                <a:srgbClr val="07336F"/>
              </a:buClr>
              <a:buSzPts val="1500"/>
              <a:buFont typeface="Calibri"/>
              <a:buChar char="●"/>
            </a:pPr>
            <a:r>
              <a:rPr lang="en" sz="1500">
                <a:solidFill>
                  <a:srgbClr val="07336F"/>
                </a:solidFill>
                <a:latin typeface="Calibri"/>
                <a:ea typeface="Calibri"/>
                <a:cs typeface="Calibri"/>
                <a:sym typeface="Calibri"/>
              </a:rPr>
              <a:t>JEDI-SOCA (Sea-Ice Ocean and Coupled Analysis) for initialization (sea ice concentration, sea ice thickness, snow thickness)</a:t>
            </a:r>
            <a:endParaRPr sz="1500">
              <a:solidFill>
                <a:srgbClr val="07336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5"/>
          <p:cNvSpPr txBox="1"/>
          <p:nvPr>
            <p:ph type="title"/>
          </p:nvPr>
        </p:nvSpPr>
        <p:spPr>
          <a:xfrm>
            <a:off x="436150" y="-149156"/>
            <a:ext cx="7976100" cy="857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sz="2800">
                <a:solidFill>
                  <a:schemeClr val="accent1"/>
                </a:solidFill>
              </a:rPr>
              <a:t>CICE Coupling</a:t>
            </a:r>
            <a:endParaRPr/>
          </a:p>
        </p:txBody>
      </p:sp>
      <p:sp>
        <p:nvSpPr>
          <p:cNvPr id="159" name="Google Shape;159;p25"/>
          <p:cNvSpPr/>
          <p:nvPr/>
        </p:nvSpPr>
        <p:spPr>
          <a:xfrm>
            <a:off x="440925" y="708250"/>
            <a:ext cx="8560800" cy="4043100"/>
          </a:xfrm>
          <a:prstGeom prst="roundRect">
            <a:avLst>
              <a:gd fmla="val 2355" name="adj"/>
            </a:avLst>
          </a:prstGeom>
          <a:solidFill>
            <a:srgbClr val="D2D5DC"/>
          </a:solidFill>
          <a:ln cap="flat" cmpd="sng" w="19050">
            <a:solidFill>
              <a:srgbClr val="181D2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60" name="Google Shape;160;p25"/>
          <p:cNvSpPr/>
          <p:nvPr/>
        </p:nvSpPr>
        <p:spPr>
          <a:xfrm>
            <a:off x="573975" y="4333650"/>
            <a:ext cx="8294700" cy="301800"/>
          </a:xfrm>
          <a:prstGeom prst="roundRect">
            <a:avLst>
              <a:gd fmla="val 16667" name="adj"/>
            </a:avLst>
          </a:prstGeom>
          <a:solidFill>
            <a:srgbClr val="0099D8"/>
          </a:solidFill>
          <a:ln cap="flat" cmpd="sng" w="190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
                <a:solidFill>
                  <a:srgbClr val="FFFFFF"/>
                </a:solidFill>
              </a:rPr>
              <a:t>Mediator</a:t>
            </a:r>
            <a:endParaRPr b="1" sz="1000">
              <a:solidFill>
                <a:srgbClr val="FFFFFF"/>
              </a:solidFill>
            </a:endParaRPr>
          </a:p>
        </p:txBody>
      </p:sp>
      <p:sp>
        <p:nvSpPr>
          <p:cNvPr id="161" name="Google Shape;161;p25"/>
          <p:cNvSpPr txBox="1"/>
          <p:nvPr/>
        </p:nvSpPr>
        <p:spPr>
          <a:xfrm>
            <a:off x="494175" y="748750"/>
            <a:ext cx="8507400" cy="215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lang="en" sz="1700"/>
              <a:t>UFS Driver</a:t>
            </a:r>
            <a:endParaRPr b="1" i="0" sz="1700" u="none" cap="none" strike="noStrike">
              <a:solidFill>
                <a:srgbClr val="000000"/>
              </a:solidFill>
            </a:endParaRPr>
          </a:p>
        </p:txBody>
      </p:sp>
      <p:grpSp>
        <p:nvGrpSpPr>
          <p:cNvPr id="162" name="Google Shape;162;p25"/>
          <p:cNvGrpSpPr/>
          <p:nvPr/>
        </p:nvGrpSpPr>
        <p:grpSpPr>
          <a:xfrm>
            <a:off x="552413" y="1118925"/>
            <a:ext cx="1977300" cy="3123625"/>
            <a:chOff x="704813" y="1118925"/>
            <a:chExt cx="1977300" cy="3123625"/>
          </a:xfrm>
        </p:grpSpPr>
        <p:sp>
          <p:nvSpPr>
            <p:cNvPr id="163" name="Google Shape;163;p25"/>
            <p:cNvSpPr/>
            <p:nvPr/>
          </p:nvSpPr>
          <p:spPr>
            <a:xfrm>
              <a:off x="704813" y="1118925"/>
              <a:ext cx="1977300" cy="420600"/>
            </a:xfrm>
            <a:prstGeom prst="roundRect">
              <a:avLst>
                <a:gd fmla="val 16667" name="adj"/>
              </a:avLst>
            </a:prstGeom>
            <a:solidFill>
              <a:srgbClr val="D7191C"/>
            </a:solidFill>
            <a:ln cap="flat" cmpd="sng" w="190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 sz="1800">
                  <a:solidFill>
                    <a:srgbClr val="FFFFFF"/>
                  </a:solidFill>
                </a:rPr>
                <a:t>Atmosphere</a:t>
              </a:r>
              <a:endParaRPr sz="1800">
                <a:solidFill>
                  <a:srgbClr val="FFFFFF"/>
                </a:solidFill>
              </a:endParaRPr>
            </a:p>
          </p:txBody>
        </p:sp>
        <p:sp>
          <p:nvSpPr>
            <p:cNvPr id="164" name="Google Shape;164;p25"/>
            <p:cNvSpPr/>
            <p:nvPr/>
          </p:nvSpPr>
          <p:spPr>
            <a:xfrm>
              <a:off x="1460813" y="1629850"/>
              <a:ext cx="465300" cy="2612700"/>
            </a:xfrm>
            <a:prstGeom prst="upArrow">
              <a:avLst>
                <a:gd fmla="val 50000" name="adj1"/>
                <a:gd fmla="val 26596" name="adj2"/>
              </a:avLst>
            </a:prstGeom>
            <a:solidFill>
              <a:srgbClr val="D2D5DC"/>
            </a:solidFill>
            <a:ln cap="flat" cmpd="sng" w="28575">
              <a:solidFill>
                <a:srgbClr val="181D2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5"/>
            <p:cNvSpPr/>
            <p:nvPr/>
          </p:nvSpPr>
          <p:spPr>
            <a:xfrm>
              <a:off x="1190063" y="1956525"/>
              <a:ext cx="1006800" cy="301800"/>
            </a:xfrm>
            <a:prstGeom prst="roundRect">
              <a:avLst>
                <a:gd fmla="val 16667" name="adj"/>
              </a:avLst>
            </a:prstGeom>
            <a:solidFill>
              <a:srgbClr val="0A4595"/>
            </a:solidFill>
            <a:ln cap="flat" cmpd="sng" w="190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
                  <a:solidFill>
                    <a:schemeClr val="lt1"/>
                  </a:solidFill>
                </a:rPr>
                <a:t>SSTs</a:t>
              </a:r>
              <a:endParaRPr b="1">
                <a:solidFill>
                  <a:schemeClr val="lt1"/>
                </a:solidFill>
              </a:endParaRPr>
            </a:p>
          </p:txBody>
        </p:sp>
        <p:sp>
          <p:nvSpPr>
            <p:cNvPr id="166" name="Google Shape;166;p25"/>
            <p:cNvSpPr/>
            <p:nvPr/>
          </p:nvSpPr>
          <p:spPr>
            <a:xfrm>
              <a:off x="704813" y="2435488"/>
              <a:ext cx="1977300" cy="979500"/>
            </a:xfrm>
            <a:prstGeom prst="roundRect">
              <a:avLst>
                <a:gd fmla="val 16667" name="adj"/>
              </a:avLst>
            </a:prstGeom>
            <a:solidFill>
              <a:srgbClr val="ABD9E9"/>
            </a:solidFill>
            <a:ln cap="flat" cmpd="sng" w="19050">
              <a:solidFill>
                <a:srgbClr val="252C3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 sz="1200">
                  <a:solidFill>
                    <a:srgbClr val="595959"/>
                  </a:solidFill>
                </a:rPr>
                <a:t>LW up, T</a:t>
              </a:r>
              <a:r>
                <a:rPr b="1" baseline="-25000" lang="en" sz="1200">
                  <a:solidFill>
                    <a:srgbClr val="595959"/>
                  </a:solidFill>
                </a:rPr>
                <a:t>skin</a:t>
              </a:r>
              <a:r>
                <a:rPr b="1" lang="en" sz="1200">
                  <a:solidFill>
                    <a:srgbClr val="595959"/>
                  </a:solidFill>
                </a:rPr>
                <a:t>, Latent Heat, Sensible Heat, Momentum, Snow Volume, Ice Fraction, Ice Volume, Albedo</a:t>
              </a:r>
              <a:endParaRPr b="1" baseline="-25000" sz="1200">
                <a:solidFill>
                  <a:srgbClr val="595959"/>
                </a:solidFill>
              </a:endParaRPr>
            </a:p>
          </p:txBody>
        </p:sp>
        <p:sp>
          <p:nvSpPr>
            <p:cNvPr id="167" name="Google Shape;167;p25"/>
            <p:cNvSpPr/>
            <p:nvPr/>
          </p:nvSpPr>
          <p:spPr>
            <a:xfrm>
              <a:off x="1093913" y="3592150"/>
              <a:ext cx="1199100" cy="459600"/>
            </a:xfrm>
            <a:prstGeom prst="roundRect">
              <a:avLst>
                <a:gd fmla="val 16667" name="adj"/>
              </a:avLst>
            </a:prstGeom>
            <a:solidFill>
              <a:srgbClr val="FDAE61"/>
            </a:solidFill>
            <a:ln cap="flat" cmpd="sng" w="190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 sz="1200">
                  <a:solidFill>
                    <a:srgbClr val="FFFFFF"/>
                  </a:solidFill>
                </a:rPr>
                <a:t>Surface Roughness</a:t>
              </a:r>
              <a:endParaRPr b="1" sz="1200">
                <a:solidFill>
                  <a:srgbClr val="FFFFFF"/>
                </a:solidFill>
              </a:endParaRPr>
            </a:p>
          </p:txBody>
        </p:sp>
      </p:grpSp>
      <p:grpSp>
        <p:nvGrpSpPr>
          <p:cNvPr id="168" name="Google Shape;168;p25"/>
          <p:cNvGrpSpPr/>
          <p:nvPr/>
        </p:nvGrpSpPr>
        <p:grpSpPr>
          <a:xfrm>
            <a:off x="4857921" y="1118925"/>
            <a:ext cx="1977300" cy="3123625"/>
            <a:chOff x="4846408" y="1118925"/>
            <a:chExt cx="1977300" cy="3123625"/>
          </a:xfrm>
        </p:grpSpPr>
        <p:sp>
          <p:nvSpPr>
            <p:cNvPr id="169" name="Google Shape;169;p25"/>
            <p:cNvSpPr/>
            <p:nvPr/>
          </p:nvSpPr>
          <p:spPr>
            <a:xfrm>
              <a:off x="4846408" y="1118925"/>
              <a:ext cx="1977300" cy="420600"/>
            </a:xfrm>
            <a:prstGeom prst="roundRect">
              <a:avLst>
                <a:gd fmla="val 16667" name="adj"/>
              </a:avLst>
            </a:prstGeom>
            <a:solidFill>
              <a:srgbClr val="ABD9E9"/>
            </a:solidFill>
            <a:ln cap="flat" cmpd="sng" w="19050">
              <a:solidFill>
                <a:srgbClr val="252C3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 sz="1800">
                  <a:solidFill>
                    <a:srgbClr val="595959"/>
                  </a:solidFill>
                </a:rPr>
                <a:t>Sea Ice</a:t>
              </a:r>
              <a:endParaRPr sz="1800">
                <a:solidFill>
                  <a:srgbClr val="595959"/>
                </a:solidFill>
              </a:endParaRPr>
            </a:p>
          </p:txBody>
        </p:sp>
        <p:sp>
          <p:nvSpPr>
            <p:cNvPr id="170" name="Google Shape;170;p25"/>
            <p:cNvSpPr/>
            <p:nvPr/>
          </p:nvSpPr>
          <p:spPr>
            <a:xfrm>
              <a:off x="5602408" y="1629850"/>
              <a:ext cx="465300" cy="2612700"/>
            </a:xfrm>
            <a:prstGeom prst="upArrow">
              <a:avLst>
                <a:gd fmla="val 50000" name="adj1"/>
                <a:gd fmla="val 26596" name="adj2"/>
              </a:avLst>
            </a:prstGeom>
            <a:solidFill>
              <a:srgbClr val="D2D5DC"/>
            </a:solidFill>
            <a:ln cap="flat" cmpd="sng" w="28575">
              <a:solidFill>
                <a:srgbClr val="181D2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5"/>
            <p:cNvSpPr/>
            <p:nvPr/>
          </p:nvSpPr>
          <p:spPr>
            <a:xfrm>
              <a:off x="4925158" y="2092250"/>
              <a:ext cx="1819800" cy="857400"/>
            </a:xfrm>
            <a:prstGeom prst="roundRect">
              <a:avLst>
                <a:gd fmla="val 16667" name="adj"/>
              </a:avLst>
            </a:prstGeom>
            <a:solidFill>
              <a:srgbClr val="0A4595"/>
            </a:solidFill>
            <a:ln cap="flat" cmpd="sng" w="190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 sz="1200">
                  <a:solidFill>
                    <a:schemeClr val="lt1"/>
                  </a:solidFill>
                </a:rPr>
                <a:t>SSTs, Slope, SSS, SSU, SSV, Freezing/Melting Potential </a:t>
              </a:r>
              <a:endParaRPr b="1" sz="1200">
                <a:solidFill>
                  <a:schemeClr val="lt1"/>
                </a:solidFill>
              </a:endParaRPr>
            </a:p>
          </p:txBody>
        </p:sp>
        <p:sp>
          <p:nvSpPr>
            <p:cNvPr id="172" name="Google Shape;172;p25"/>
            <p:cNvSpPr/>
            <p:nvPr/>
          </p:nvSpPr>
          <p:spPr>
            <a:xfrm>
              <a:off x="5073658" y="3096375"/>
              <a:ext cx="1522800" cy="617100"/>
            </a:xfrm>
            <a:prstGeom prst="roundRect">
              <a:avLst>
                <a:gd fmla="val 16667" name="adj"/>
              </a:avLst>
            </a:prstGeom>
            <a:solidFill>
              <a:srgbClr val="D7191C"/>
            </a:solidFill>
            <a:ln cap="flat" cmpd="sng" w="190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 sz="1200">
                  <a:solidFill>
                    <a:srgbClr val="FFFFFF"/>
                  </a:solidFill>
                </a:rPr>
                <a:t>Rain Rate, Snow Rate, T, Q, U, V, P, Height</a:t>
              </a:r>
              <a:endParaRPr sz="1200">
                <a:solidFill>
                  <a:srgbClr val="FFFFFF"/>
                </a:solidFill>
              </a:endParaRPr>
            </a:p>
          </p:txBody>
        </p:sp>
      </p:grpSp>
      <p:grpSp>
        <p:nvGrpSpPr>
          <p:cNvPr id="173" name="Google Shape;173;p25"/>
          <p:cNvGrpSpPr/>
          <p:nvPr/>
        </p:nvGrpSpPr>
        <p:grpSpPr>
          <a:xfrm>
            <a:off x="2668267" y="1118925"/>
            <a:ext cx="2051100" cy="3123625"/>
            <a:chOff x="2719046" y="1118925"/>
            <a:chExt cx="2051100" cy="3123625"/>
          </a:xfrm>
        </p:grpSpPr>
        <p:sp>
          <p:nvSpPr>
            <p:cNvPr id="174" name="Google Shape;174;p25"/>
            <p:cNvSpPr/>
            <p:nvPr/>
          </p:nvSpPr>
          <p:spPr>
            <a:xfrm>
              <a:off x="2755946" y="1118925"/>
              <a:ext cx="1977300" cy="420600"/>
            </a:xfrm>
            <a:prstGeom prst="roundRect">
              <a:avLst>
                <a:gd fmla="val 16667" name="adj"/>
              </a:avLst>
            </a:prstGeom>
            <a:solidFill>
              <a:srgbClr val="0A4595"/>
            </a:solidFill>
            <a:ln cap="flat" cmpd="sng" w="190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 sz="1800">
                  <a:solidFill>
                    <a:srgbClr val="FFFFFF"/>
                  </a:solidFill>
                </a:rPr>
                <a:t>Ocean</a:t>
              </a:r>
              <a:endParaRPr sz="1800">
                <a:solidFill>
                  <a:srgbClr val="FFFFFF"/>
                </a:solidFill>
              </a:endParaRPr>
            </a:p>
          </p:txBody>
        </p:sp>
        <p:sp>
          <p:nvSpPr>
            <p:cNvPr id="175" name="Google Shape;175;p25"/>
            <p:cNvSpPr/>
            <p:nvPr/>
          </p:nvSpPr>
          <p:spPr>
            <a:xfrm>
              <a:off x="3511946" y="1629850"/>
              <a:ext cx="465300" cy="2612700"/>
            </a:xfrm>
            <a:prstGeom prst="upArrow">
              <a:avLst>
                <a:gd fmla="val 50000" name="adj1"/>
                <a:gd fmla="val 26596" name="adj2"/>
              </a:avLst>
            </a:prstGeom>
            <a:solidFill>
              <a:srgbClr val="D2D5DC"/>
            </a:solidFill>
            <a:ln cap="flat" cmpd="sng" w="28575">
              <a:solidFill>
                <a:srgbClr val="181D2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5"/>
            <p:cNvSpPr/>
            <p:nvPr/>
          </p:nvSpPr>
          <p:spPr>
            <a:xfrm>
              <a:off x="2719046" y="1874000"/>
              <a:ext cx="2051100" cy="979500"/>
            </a:xfrm>
            <a:prstGeom prst="roundRect">
              <a:avLst>
                <a:gd fmla="val 16667" name="adj"/>
              </a:avLst>
            </a:prstGeom>
            <a:solidFill>
              <a:srgbClr val="D7191C"/>
            </a:solidFill>
            <a:ln cap="flat" cmpd="sng" w="190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 sz="1200">
                  <a:solidFill>
                    <a:srgbClr val="FFFFFF"/>
                  </a:solidFill>
                </a:rPr>
                <a:t>Latent Heat, Sensible Heat, LW (net and down), SW (dir and diff) Rain Rate, Snow Rate, T, Q, U, V, P, Height </a:t>
              </a:r>
              <a:endParaRPr sz="1200">
                <a:solidFill>
                  <a:srgbClr val="FFFFFF"/>
                </a:solidFill>
              </a:endParaRPr>
            </a:p>
          </p:txBody>
        </p:sp>
        <p:sp>
          <p:nvSpPr>
            <p:cNvPr id="177" name="Google Shape;177;p25"/>
            <p:cNvSpPr/>
            <p:nvPr/>
          </p:nvSpPr>
          <p:spPr>
            <a:xfrm>
              <a:off x="2834696" y="2966175"/>
              <a:ext cx="1819800" cy="747300"/>
            </a:xfrm>
            <a:prstGeom prst="roundRect">
              <a:avLst>
                <a:gd fmla="val 16667" name="adj"/>
              </a:avLst>
            </a:prstGeom>
            <a:solidFill>
              <a:srgbClr val="ABD9E9"/>
            </a:solidFill>
            <a:ln cap="flat" cmpd="sng" w="190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 sz="1200">
                  <a:solidFill>
                    <a:srgbClr val="595959"/>
                  </a:solidFill>
                </a:rPr>
                <a:t>Basal heat flux, basal freshwater flux, basal salinity flux, basal stress, basal SW </a:t>
              </a:r>
              <a:endParaRPr b="1" sz="1200">
                <a:solidFill>
                  <a:srgbClr val="595959"/>
                </a:solidFill>
              </a:endParaRPr>
            </a:p>
          </p:txBody>
        </p:sp>
        <p:sp>
          <p:nvSpPr>
            <p:cNvPr id="178" name="Google Shape;178;p25"/>
            <p:cNvSpPr/>
            <p:nvPr/>
          </p:nvSpPr>
          <p:spPr>
            <a:xfrm>
              <a:off x="3145046" y="3826150"/>
              <a:ext cx="1199100" cy="301800"/>
            </a:xfrm>
            <a:prstGeom prst="roundRect">
              <a:avLst>
                <a:gd fmla="val 16667" name="adj"/>
              </a:avLst>
            </a:prstGeom>
            <a:solidFill>
              <a:srgbClr val="FDAE61"/>
            </a:solidFill>
            <a:ln cap="flat" cmpd="sng" w="190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 sz="1200">
                  <a:solidFill>
                    <a:srgbClr val="FFFFFF"/>
                  </a:solidFill>
                </a:rPr>
                <a:t>Stokes Drift</a:t>
              </a:r>
              <a:endParaRPr sz="1200">
                <a:solidFill>
                  <a:srgbClr val="FFFFFF"/>
                </a:solidFill>
              </a:endParaRPr>
            </a:p>
          </p:txBody>
        </p:sp>
      </p:grpSp>
      <p:grpSp>
        <p:nvGrpSpPr>
          <p:cNvPr id="179" name="Google Shape;179;p25"/>
          <p:cNvGrpSpPr/>
          <p:nvPr/>
        </p:nvGrpSpPr>
        <p:grpSpPr>
          <a:xfrm>
            <a:off x="6973775" y="1118925"/>
            <a:ext cx="1977300" cy="3123625"/>
            <a:chOff x="6897575" y="1118925"/>
            <a:chExt cx="1977300" cy="3123625"/>
          </a:xfrm>
        </p:grpSpPr>
        <p:sp>
          <p:nvSpPr>
            <p:cNvPr id="180" name="Google Shape;180;p25"/>
            <p:cNvSpPr/>
            <p:nvPr/>
          </p:nvSpPr>
          <p:spPr>
            <a:xfrm>
              <a:off x="6897575" y="1118925"/>
              <a:ext cx="1977300" cy="420600"/>
            </a:xfrm>
            <a:prstGeom prst="roundRect">
              <a:avLst>
                <a:gd fmla="val 16667" name="adj"/>
              </a:avLst>
            </a:prstGeom>
            <a:solidFill>
              <a:srgbClr val="FDAE61"/>
            </a:solidFill>
            <a:ln cap="flat" cmpd="sng" w="190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 sz="1800">
                  <a:solidFill>
                    <a:srgbClr val="FFFFFF"/>
                  </a:solidFill>
                </a:rPr>
                <a:t>Waves</a:t>
              </a:r>
              <a:endParaRPr sz="1800">
                <a:solidFill>
                  <a:srgbClr val="FFFFFF"/>
                </a:solidFill>
              </a:endParaRPr>
            </a:p>
          </p:txBody>
        </p:sp>
        <p:sp>
          <p:nvSpPr>
            <p:cNvPr id="181" name="Google Shape;181;p25"/>
            <p:cNvSpPr/>
            <p:nvPr/>
          </p:nvSpPr>
          <p:spPr>
            <a:xfrm>
              <a:off x="7653575" y="1629850"/>
              <a:ext cx="465300" cy="2612700"/>
            </a:xfrm>
            <a:prstGeom prst="upArrow">
              <a:avLst>
                <a:gd fmla="val 50000" name="adj1"/>
                <a:gd fmla="val 26596" name="adj2"/>
              </a:avLst>
            </a:prstGeom>
            <a:solidFill>
              <a:srgbClr val="D2D5DC"/>
            </a:solidFill>
            <a:ln cap="flat" cmpd="sng" w="28575">
              <a:solidFill>
                <a:srgbClr val="181D2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5"/>
            <p:cNvSpPr/>
            <p:nvPr/>
          </p:nvSpPr>
          <p:spPr>
            <a:xfrm>
              <a:off x="6976325" y="2330050"/>
              <a:ext cx="1819800" cy="301800"/>
            </a:xfrm>
            <a:prstGeom prst="roundRect">
              <a:avLst>
                <a:gd fmla="val 16667" name="adj"/>
              </a:avLst>
            </a:prstGeom>
            <a:solidFill>
              <a:srgbClr val="D7191C"/>
            </a:solidFill>
            <a:ln cap="flat" cmpd="sng" w="190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 sz="1200">
                  <a:solidFill>
                    <a:srgbClr val="FFFFFF"/>
                  </a:solidFill>
                </a:rPr>
                <a:t>U 10m, V 10m</a:t>
              </a:r>
              <a:endParaRPr sz="1200">
                <a:solidFill>
                  <a:srgbClr val="FFFFFF"/>
                </a:solidFill>
              </a:endParaRPr>
            </a:p>
          </p:txBody>
        </p:sp>
        <p:sp>
          <p:nvSpPr>
            <p:cNvPr id="183" name="Google Shape;183;p25"/>
            <p:cNvSpPr/>
            <p:nvPr/>
          </p:nvSpPr>
          <p:spPr>
            <a:xfrm>
              <a:off x="7265375" y="2759488"/>
              <a:ext cx="1241700" cy="301800"/>
            </a:xfrm>
            <a:prstGeom prst="roundRect">
              <a:avLst>
                <a:gd fmla="val 16667" name="adj"/>
              </a:avLst>
            </a:prstGeom>
            <a:solidFill>
              <a:srgbClr val="ABD9E9"/>
            </a:solidFill>
            <a:ln cap="flat" cmpd="sng" w="190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
                  <a:solidFill>
                    <a:srgbClr val="595959"/>
                  </a:solidFill>
                </a:rPr>
                <a:t>Ice Fraction</a:t>
              </a:r>
              <a:endParaRPr b="1">
                <a:solidFill>
                  <a:srgbClr val="595959"/>
                </a:solidFill>
              </a:endParaRPr>
            </a:p>
          </p:txBody>
        </p:sp>
        <p:sp>
          <p:nvSpPr>
            <p:cNvPr id="184" name="Google Shape;184;p25"/>
            <p:cNvSpPr/>
            <p:nvPr/>
          </p:nvSpPr>
          <p:spPr>
            <a:xfrm>
              <a:off x="7399625" y="3188925"/>
              <a:ext cx="973200" cy="301800"/>
            </a:xfrm>
            <a:prstGeom prst="roundRect">
              <a:avLst>
                <a:gd fmla="val 16667" name="adj"/>
              </a:avLst>
            </a:prstGeom>
            <a:solidFill>
              <a:srgbClr val="0A4595"/>
            </a:solidFill>
            <a:ln cap="flat" cmpd="sng" w="190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 sz="1200">
                  <a:solidFill>
                    <a:schemeClr val="lt1"/>
                  </a:solidFill>
                </a:rPr>
                <a:t>SSU, SSV</a:t>
              </a:r>
              <a:endParaRPr b="1" sz="1200">
                <a:solidFill>
                  <a:schemeClr val="lt1"/>
                </a:solidFil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6"/>
          <p:cNvSpPr txBox="1"/>
          <p:nvPr>
            <p:ph type="title"/>
          </p:nvPr>
        </p:nvSpPr>
        <p:spPr>
          <a:xfrm>
            <a:off x="730038" y="3"/>
            <a:ext cx="7933800" cy="59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chemeClr val="accent1"/>
                </a:solidFill>
              </a:rPr>
              <a:t>Sea Ice Results from Prototype 8</a:t>
            </a:r>
            <a:endParaRPr sz="3400"/>
          </a:p>
        </p:txBody>
      </p:sp>
      <p:sp>
        <p:nvSpPr>
          <p:cNvPr id="190" name="Google Shape;190;p26"/>
          <p:cNvSpPr txBox="1"/>
          <p:nvPr/>
        </p:nvSpPr>
        <p:spPr>
          <a:xfrm>
            <a:off x="442350" y="731500"/>
            <a:ext cx="4843200" cy="457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t>Forecast Setup: </a:t>
            </a:r>
            <a:endParaRPr b="1" sz="2400"/>
          </a:p>
          <a:p>
            <a:pPr indent="-355600" lvl="0" marL="457200" rtl="0" algn="l">
              <a:spcBef>
                <a:spcPts val="0"/>
              </a:spcBef>
              <a:spcAft>
                <a:spcPts val="0"/>
              </a:spcAft>
              <a:buSzPts val="2000"/>
              <a:buChar char="●"/>
            </a:pPr>
            <a:r>
              <a:rPr lang="en" sz="2000"/>
              <a:t>Every 1st and 15th day from April 2011 to March 2018</a:t>
            </a:r>
            <a:endParaRPr sz="2000"/>
          </a:p>
          <a:p>
            <a:pPr indent="-355600" lvl="0" marL="457200" rtl="0" algn="l">
              <a:spcBef>
                <a:spcPts val="0"/>
              </a:spcBef>
              <a:spcAft>
                <a:spcPts val="0"/>
              </a:spcAft>
              <a:buSzPts val="2000"/>
              <a:buChar char="●"/>
            </a:pPr>
            <a:r>
              <a:rPr lang="en" sz="2000"/>
              <a:t>35 Day Forecasts</a:t>
            </a:r>
            <a:endParaRPr sz="2000"/>
          </a:p>
          <a:p>
            <a:pPr indent="-355600" lvl="0" marL="457200" rtl="0" algn="l">
              <a:spcBef>
                <a:spcPts val="0"/>
              </a:spcBef>
              <a:spcAft>
                <a:spcPts val="0"/>
              </a:spcAft>
              <a:buSzPts val="2000"/>
              <a:buChar char="●"/>
            </a:pPr>
            <a:r>
              <a:rPr lang="en" sz="2000"/>
              <a:t>Prototype Testing Runs</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b="1" lang="en" sz="2400"/>
              <a:t>Initial Conditions:</a:t>
            </a:r>
            <a:endParaRPr b="1" sz="2400"/>
          </a:p>
          <a:p>
            <a:pPr indent="-355600" lvl="0" marL="457200" rtl="0" algn="l">
              <a:spcBef>
                <a:spcPts val="0"/>
              </a:spcBef>
              <a:spcAft>
                <a:spcPts val="0"/>
              </a:spcAft>
              <a:buSzPts val="2000"/>
              <a:buChar char="●"/>
            </a:pPr>
            <a:r>
              <a:rPr lang="en" sz="2000"/>
              <a:t>CICE:  CPC </a:t>
            </a:r>
            <a:r>
              <a:rPr lang="en" sz="2000"/>
              <a:t>analysis</a:t>
            </a:r>
            <a:r>
              <a:rPr lang="en" sz="2000"/>
              <a:t> (CSIS) (</a:t>
            </a:r>
            <a:r>
              <a:rPr lang="en" sz="2000" u="sng">
                <a:solidFill>
                  <a:schemeClr val="hlink"/>
                </a:solidFill>
                <a:hlinkClick r:id="rId3"/>
              </a:rPr>
              <a:t>Liu et al. 2019</a:t>
            </a:r>
            <a:r>
              <a:rPr lang="en" sz="2000"/>
              <a:t>)</a:t>
            </a:r>
            <a:endParaRPr sz="2000"/>
          </a:p>
          <a:p>
            <a:pPr indent="-355600" lvl="0" marL="457200" rtl="0" algn="l">
              <a:spcBef>
                <a:spcPts val="0"/>
              </a:spcBef>
              <a:spcAft>
                <a:spcPts val="0"/>
              </a:spcAft>
              <a:buSzPts val="2000"/>
              <a:buChar char="●"/>
            </a:pPr>
            <a:r>
              <a:rPr lang="en" sz="2000"/>
              <a:t>MOM6: CPC 3DVAR</a:t>
            </a:r>
            <a:endParaRPr sz="2000"/>
          </a:p>
          <a:p>
            <a:pPr indent="-355600" lvl="0" marL="457200" rtl="0" algn="l">
              <a:spcBef>
                <a:spcPts val="0"/>
              </a:spcBef>
              <a:spcAft>
                <a:spcPts val="0"/>
              </a:spcAft>
              <a:buSzPts val="2000"/>
              <a:buChar char="●"/>
            </a:pPr>
            <a:r>
              <a:rPr lang="en" sz="2000"/>
              <a:t>FV3: GEFS Reanalysis</a:t>
            </a:r>
            <a:endParaRPr sz="2000"/>
          </a:p>
          <a:p>
            <a:pPr indent="0" lvl="0" marL="457200" rtl="0" algn="l">
              <a:spcBef>
                <a:spcPts val="0"/>
              </a:spcBef>
              <a:spcAft>
                <a:spcPts val="0"/>
              </a:spcAft>
              <a:buNone/>
            </a:pPr>
            <a:r>
              <a:t/>
            </a:r>
            <a:endParaRPr sz="2300"/>
          </a:p>
          <a:p>
            <a:pPr indent="0" lvl="0" marL="0" rtl="0" algn="l">
              <a:spcBef>
                <a:spcPts val="0"/>
              </a:spcBef>
              <a:spcAft>
                <a:spcPts val="0"/>
              </a:spcAft>
              <a:buNone/>
            </a:pPr>
            <a:r>
              <a:t/>
            </a:r>
            <a:endParaRPr/>
          </a:p>
        </p:txBody>
      </p:sp>
      <p:sp>
        <p:nvSpPr>
          <p:cNvPr id="191" name="Google Shape;191;p26"/>
          <p:cNvSpPr txBox="1"/>
          <p:nvPr/>
        </p:nvSpPr>
        <p:spPr>
          <a:xfrm>
            <a:off x="5347850" y="785775"/>
            <a:ext cx="3796200" cy="200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t>Observations:</a:t>
            </a:r>
            <a:endParaRPr b="1" sz="2400"/>
          </a:p>
          <a:p>
            <a:pPr indent="-355600" lvl="0" marL="457200" rtl="0" algn="l">
              <a:spcBef>
                <a:spcPts val="0"/>
              </a:spcBef>
              <a:spcAft>
                <a:spcPts val="0"/>
              </a:spcAft>
              <a:buSzPts val="2000"/>
              <a:buChar char="●"/>
            </a:pPr>
            <a:r>
              <a:rPr lang="en" sz="2000"/>
              <a:t>Sea Ice Concentrations/ Extent</a:t>
            </a:r>
            <a:endParaRPr sz="2000"/>
          </a:p>
          <a:p>
            <a:pPr indent="-355600" lvl="1" marL="914400" rtl="0" algn="l">
              <a:spcBef>
                <a:spcPts val="0"/>
              </a:spcBef>
              <a:spcAft>
                <a:spcPts val="0"/>
              </a:spcAft>
              <a:buSzPts val="2000"/>
              <a:buChar char="○"/>
            </a:pPr>
            <a:r>
              <a:rPr lang="en" sz="2000"/>
              <a:t>NASA A-Team  Sea Ice Thickness</a:t>
            </a:r>
            <a:endParaRPr sz="2000"/>
          </a:p>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7"/>
          <p:cNvSpPr txBox="1"/>
          <p:nvPr/>
        </p:nvSpPr>
        <p:spPr>
          <a:xfrm>
            <a:off x="586175" y="1349400"/>
            <a:ext cx="84246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500">
                <a:solidFill>
                  <a:srgbClr val="0B5394"/>
                </a:solidFill>
              </a:rPr>
              <a:t>Northern Hemisphere Comparison </a:t>
            </a:r>
            <a:endParaRPr b="1" sz="3500">
              <a:solidFill>
                <a:srgbClr val="0B5394"/>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28"/>
          <p:cNvPicPr preferRelativeResize="0"/>
          <p:nvPr/>
        </p:nvPicPr>
        <p:blipFill>
          <a:blip r:embed="rId3">
            <a:alphaModFix/>
          </a:blip>
          <a:stretch>
            <a:fillRect/>
          </a:stretch>
        </p:blipFill>
        <p:spPr>
          <a:xfrm>
            <a:off x="697475" y="1022025"/>
            <a:ext cx="4308700" cy="3432500"/>
          </a:xfrm>
          <a:prstGeom prst="rect">
            <a:avLst/>
          </a:prstGeom>
          <a:noFill/>
          <a:ln>
            <a:noFill/>
          </a:ln>
        </p:spPr>
      </p:pic>
      <p:sp>
        <p:nvSpPr>
          <p:cNvPr id="202" name="Google Shape;202;p28"/>
          <p:cNvSpPr txBox="1"/>
          <p:nvPr/>
        </p:nvSpPr>
        <p:spPr>
          <a:xfrm>
            <a:off x="556575" y="0"/>
            <a:ext cx="8424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200">
                <a:solidFill>
                  <a:srgbClr val="0B5394"/>
                </a:solidFill>
              </a:rPr>
              <a:t>NH Sea Ice Extent</a:t>
            </a:r>
            <a:endParaRPr b="1" sz="3200">
              <a:solidFill>
                <a:srgbClr val="0B5394"/>
              </a:solidFill>
            </a:endParaRPr>
          </a:p>
        </p:txBody>
      </p:sp>
      <p:sp>
        <p:nvSpPr>
          <p:cNvPr id="203" name="Google Shape;203;p28"/>
          <p:cNvSpPr/>
          <p:nvPr/>
        </p:nvSpPr>
        <p:spPr>
          <a:xfrm>
            <a:off x="5468325" y="2129775"/>
            <a:ext cx="3299700" cy="985500"/>
          </a:xfrm>
          <a:prstGeom prst="roundRect">
            <a:avLst>
              <a:gd fmla="val 4422" name="adj"/>
            </a:avLst>
          </a:prstGeom>
          <a:solidFill>
            <a:srgbClr val="0B5394"/>
          </a:solidFill>
          <a:ln cap="flat" cmpd="sng" w="9525">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330200" lvl="0" marL="457200" rtl="0" algn="l">
              <a:spcBef>
                <a:spcPts val="0"/>
              </a:spcBef>
              <a:spcAft>
                <a:spcPts val="0"/>
              </a:spcAft>
              <a:buClr>
                <a:srgbClr val="F3F3F3"/>
              </a:buClr>
              <a:buSzPts val="1600"/>
              <a:buChar char="●"/>
            </a:pPr>
            <a:r>
              <a:rPr b="1" lang="en" sz="1600">
                <a:solidFill>
                  <a:srgbClr val="F3F3F3"/>
                </a:solidFill>
              </a:rPr>
              <a:t>Sea Ice Extent</a:t>
            </a:r>
            <a:endParaRPr b="1" sz="1600">
              <a:solidFill>
                <a:srgbClr val="F3F3F3"/>
              </a:solidFill>
            </a:endParaRPr>
          </a:p>
          <a:p>
            <a:pPr indent="-330200" lvl="1" marL="914400" rtl="0" algn="l">
              <a:spcBef>
                <a:spcPts val="0"/>
              </a:spcBef>
              <a:spcAft>
                <a:spcPts val="0"/>
              </a:spcAft>
              <a:buClr>
                <a:srgbClr val="F3F3F3"/>
              </a:buClr>
              <a:buSzPts val="1600"/>
              <a:buChar char="○"/>
            </a:pPr>
            <a:r>
              <a:rPr b="1" lang="en" sz="1600">
                <a:solidFill>
                  <a:srgbClr val="F3F3F3"/>
                </a:solidFill>
              </a:rPr>
              <a:t>Area with &gt; 15% sea ice</a:t>
            </a:r>
            <a:endParaRPr b="1" sz="1600">
              <a:solidFill>
                <a:srgbClr val="F3F3F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29"/>
          <p:cNvPicPr preferRelativeResize="0"/>
          <p:nvPr/>
        </p:nvPicPr>
        <p:blipFill>
          <a:blip r:embed="rId3">
            <a:alphaModFix/>
          </a:blip>
          <a:stretch>
            <a:fillRect/>
          </a:stretch>
        </p:blipFill>
        <p:spPr>
          <a:xfrm>
            <a:off x="625576" y="779050"/>
            <a:ext cx="4780550" cy="3585400"/>
          </a:xfrm>
          <a:prstGeom prst="rect">
            <a:avLst/>
          </a:prstGeom>
          <a:noFill/>
          <a:ln>
            <a:noFill/>
          </a:ln>
        </p:spPr>
      </p:pic>
      <p:sp>
        <p:nvSpPr>
          <p:cNvPr id="209" name="Google Shape;209;p29"/>
          <p:cNvSpPr/>
          <p:nvPr/>
        </p:nvSpPr>
        <p:spPr>
          <a:xfrm>
            <a:off x="5276500" y="1334975"/>
            <a:ext cx="3641700" cy="2696100"/>
          </a:xfrm>
          <a:prstGeom prst="roundRect">
            <a:avLst>
              <a:gd fmla="val 4422" name="adj"/>
            </a:avLst>
          </a:prstGeom>
          <a:solidFill>
            <a:srgbClr val="0B5394"/>
          </a:solidFill>
          <a:ln cap="flat" cmpd="sng" w="9525">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330200" lvl="0" marL="457200" rtl="0" algn="l">
              <a:spcBef>
                <a:spcPts val="0"/>
              </a:spcBef>
              <a:spcAft>
                <a:spcPts val="0"/>
              </a:spcAft>
              <a:buClr>
                <a:srgbClr val="F3F3F3"/>
              </a:buClr>
              <a:buSzPts val="1600"/>
              <a:buChar char="●"/>
            </a:pPr>
            <a:r>
              <a:rPr b="1" lang="en" sz="1600">
                <a:solidFill>
                  <a:srgbClr val="F3F3F3"/>
                </a:solidFill>
              </a:rPr>
              <a:t>Negative bias in Sea Ice extent </a:t>
            </a:r>
            <a:endParaRPr b="1" sz="1600">
              <a:solidFill>
                <a:srgbClr val="F3F3F3"/>
              </a:solidFill>
            </a:endParaRPr>
          </a:p>
          <a:p>
            <a:pPr indent="0" lvl="0" marL="0" rtl="0" algn="l">
              <a:spcBef>
                <a:spcPts val="0"/>
              </a:spcBef>
              <a:spcAft>
                <a:spcPts val="0"/>
              </a:spcAft>
              <a:buNone/>
            </a:pPr>
            <a:r>
              <a:t/>
            </a:r>
            <a:endParaRPr b="1" sz="1600">
              <a:solidFill>
                <a:srgbClr val="F3F3F3"/>
              </a:solidFill>
            </a:endParaRPr>
          </a:p>
          <a:p>
            <a:pPr indent="-330200" lvl="0" marL="457200" rtl="0" algn="l">
              <a:spcBef>
                <a:spcPts val="0"/>
              </a:spcBef>
              <a:spcAft>
                <a:spcPts val="0"/>
              </a:spcAft>
              <a:buClr>
                <a:srgbClr val="F3F3F3"/>
              </a:buClr>
              <a:buSzPts val="1600"/>
              <a:buChar char="●"/>
            </a:pPr>
            <a:r>
              <a:rPr b="1" lang="en" sz="1600">
                <a:solidFill>
                  <a:srgbClr val="F3F3F3"/>
                </a:solidFill>
              </a:rPr>
              <a:t>Negative bias in initial conditions</a:t>
            </a:r>
            <a:endParaRPr b="1" sz="1600">
              <a:solidFill>
                <a:srgbClr val="F3F3F3"/>
              </a:solidFill>
            </a:endParaRPr>
          </a:p>
          <a:p>
            <a:pPr indent="0" lvl="0" marL="0" rtl="0" algn="l">
              <a:spcBef>
                <a:spcPts val="0"/>
              </a:spcBef>
              <a:spcAft>
                <a:spcPts val="0"/>
              </a:spcAft>
              <a:buNone/>
            </a:pPr>
            <a:r>
              <a:t/>
            </a:r>
            <a:endParaRPr b="1" sz="1600">
              <a:solidFill>
                <a:srgbClr val="F3F3F3"/>
              </a:solidFill>
            </a:endParaRPr>
          </a:p>
          <a:p>
            <a:pPr indent="-330200" lvl="0" marL="457200" rtl="0" algn="l">
              <a:spcBef>
                <a:spcPts val="0"/>
              </a:spcBef>
              <a:spcAft>
                <a:spcPts val="0"/>
              </a:spcAft>
              <a:buClr>
                <a:srgbClr val="F3F3F3"/>
              </a:buClr>
              <a:buSzPts val="1600"/>
              <a:buChar char="●"/>
            </a:pPr>
            <a:r>
              <a:rPr b="1" lang="en" sz="1600">
                <a:solidFill>
                  <a:srgbClr val="F3F3F3"/>
                </a:solidFill>
              </a:rPr>
              <a:t>Greater negative biases </a:t>
            </a:r>
            <a:r>
              <a:rPr b="1" lang="en" sz="1600">
                <a:solidFill>
                  <a:srgbClr val="F3F3F3"/>
                </a:solidFill>
              </a:rPr>
              <a:t>during</a:t>
            </a:r>
            <a:r>
              <a:rPr b="1" lang="en" sz="1600">
                <a:solidFill>
                  <a:srgbClr val="F3F3F3"/>
                </a:solidFill>
              </a:rPr>
              <a:t> summer melt months</a:t>
            </a:r>
            <a:endParaRPr b="1" sz="1600">
              <a:solidFill>
                <a:srgbClr val="F3F3F3"/>
              </a:solidFill>
            </a:endParaRPr>
          </a:p>
          <a:p>
            <a:pPr indent="-330200" lvl="1" marL="914400" rtl="0" algn="l">
              <a:spcBef>
                <a:spcPts val="0"/>
              </a:spcBef>
              <a:spcAft>
                <a:spcPts val="0"/>
              </a:spcAft>
              <a:buClr>
                <a:srgbClr val="F3F3F3"/>
              </a:buClr>
              <a:buSzPts val="1600"/>
              <a:buChar char="○"/>
            </a:pPr>
            <a:r>
              <a:rPr b="1" lang="en" sz="1600">
                <a:solidFill>
                  <a:srgbClr val="F3F3F3"/>
                </a:solidFill>
              </a:rPr>
              <a:t>More rapid melt</a:t>
            </a:r>
            <a:endParaRPr b="1" sz="1600">
              <a:solidFill>
                <a:srgbClr val="F3F3F3"/>
              </a:solidFill>
            </a:endParaRPr>
          </a:p>
        </p:txBody>
      </p:sp>
      <p:sp>
        <p:nvSpPr>
          <p:cNvPr id="210" name="Google Shape;210;p29"/>
          <p:cNvSpPr txBox="1"/>
          <p:nvPr/>
        </p:nvSpPr>
        <p:spPr>
          <a:xfrm>
            <a:off x="556575" y="0"/>
            <a:ext cx="8424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200">
                <a:solidFill>
                  <a:srgbClr val="0B5394"/>
                </a:solidFill>
              </a:rPr>
              <a:t>N</a:t>
            </a:r>
            <a:r>
              <a:rPr b="1" lang="en" sz="3200">
                <a:solidFill>
                  <a:srgbClr val="0B5394"/>
                </a:solidFill>
              </a:rPr>
              <a:t>H Sea Ice Extent</a:t>
            </a:r>
            <a:endParaRPr b="1" sz="3200">
              <a:solidFill>
                <a:srgbClr val="0B5394"/>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30"/>
          <p:cNvPicPr preferRelativeResize="0"/>
          <p:nvPr/>
        </p:nvPicPr>
        <p:blipFill>
          <a:blip r:embed="rId3">
            <a:alphaModFix/>
          </a:blip>
          <a:stretch>
            <a:fillRect/>
          </a:stretch>
        </p:blipFill>
        <p:spPr>
          <a:xfrm>
            <a:off x="384063" y="0"/>
            <a:ext cx="7936992" cy="2560320"/>
          </a:xfrm>
          <a:prstGeom prst="rect">
            <a:avLst/>
          </a:prstGeom>
          <a:noFill/>
          <a:ln>
            <a:noFill/>
          </a:ln>
        </p:spPr>
      </p:pic>
      <p:pic>
        <p:nvPicPr>
          <p:cNvPr id="216" name="Google Shape;216;p30"/>
          <p:cNvPicPr preferRelativeResize="0"/>
          <p:nvPr/>
        </p:nvPicPr>
        <p:blipFill>
          <a:blip r:embed="rId4">
            <a:alphaModFix/>
          </a:blip>
          <a:stretch>
            <a:fillRect/>
          </a:stretch>
        </p:blipFill>
        <p:spPr>
          <a:xfrm>
            <a:off x="396864" y="2164474"/>
            <a:ext cx="7936992" cy="256032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3. Content Slide - no icon">
  <a:themeElements>
    <a:clrScheme name="PTT 1">
      <a:dk1>
        <a:srgbClr val="0A4595"/>
      </a:dk1>
      <a:lt1>
        <a:srgbClr val="FFFFFF"/>
      </a:lt1>
      <a:dk2>
        <a:srgbClr val="323B42"/>
      </a:dk2>
      <a:lt2>
        <a:srgbClr val="D6F5FF"/>
      </a:lt2>
      <a:accent1>
        <a:srgbClr val="0099D8"/>
      </a:accent1>
      <a:accent2>
        <a:srgbClr val="0A4595"/>
      </a:accent2>
      <a:accent3>
        <a:srgbClr val="34C8C9"/>
      </a:accent3>
      <a:accent4>
        <a:srgbClr val="CC9C4A"/>
      </a:accent4>
      <a:accent5>
        <a:srgbClr val="A52B15"/>
      </a:accent5>
      <a:accent6>
        <a:srgbClr val="A74FA9"/>
      </a:accent6>
      <a:hlink>
        <a:srgbClr val="0A52F6"/>
      </a:hlink>
      <a:folHlink>
        <a:srgbClr val="0072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