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ICQgaa46JewmWSF2zcwcKb6nR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1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8" name="Google Shape;18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14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3466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4" y="5008802"/>
            <a:ext cx="4295367" cy="163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cesm.ucar.edu/projects/cvdp" TargetMode="External"/><Relationship Id="rId4" Type="http://schemas.openxmlformats.org/officeDocument/2006/relationships/hyperlink" Target="https://www.gfdl.noaa.gov/mdtf-diagnostics/" TargetMode="External"/><Relationship Id="rId5" Type="http://schemas.openxmlformats.org/officeDocument/2006/relationships/hyperlink" Target="https://github.com/NOAA-PSL/tropical_diagnostic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title"/>
          </p:nvPr>
        </p:nvSpPr>
        <p:spPr>
          <a:xfrm>
            <a:off x="1069419" y="1739379"/>
            <a:ext cx="10251600" cy="23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2667"/>
              </a:spcBef>
              <a:spcAft>
                <a:spcPts val="800"/>
              </a:spcAft>
              <a:buClr>
                <a:srgbClr val="000000"/>
              </a:buClr>
              <a:buSzPts val="990"/>
              <a:buFont typeface="Calibri"/>
              <a:buNone/>
            </a:pPr>
            <a:r>
              <a:rPr b="1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Impact of stochastic physics in coupled simulations of the UFS and CESM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>
            <p:ph idx="1" type="body"/>
          </p:nvPr>
        </p:nvSpPr>
        <p:spPr>
          <a:xfrm>
            <a:off x="870975" y="3667975"/>
            <a:ext cx="102516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b="1" lang="en-US"/>
              <a:t>Philip Pegion </a:t>
            </a:r>
            <a:r>
              <a:rPr lang="en-US"/>
              <a:t>- NOAA-Physical Sciences Laboratory</a:t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b="1" lang="en-US"/>
              <a:t>Judith Berner</a:t>
            </a:r>
            <a:r>
              <a:rPr lang="en-US"/>
              <a:t> - NCAR</a:t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b="1" lang="en-US"/>
              <a:t>Maria Gehne, </a:t>
            </a:r>
            <a:r>
              <a:rPr b="1" lang="en-US"/>
              <a:t>Xiao-Wei Quan, Zac Lawrence </a:t>
            </a:r>
            <a:r>
              <a:rPr lang="en-US"/>
              <a:t>- NOAA/PSL and CIRES</a:t>
            </a:r>
            <a:endParaRPr/>
          </a:p>
          <a:p>
            <a:pPr indent="0" lvl="0" marL="194729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970200" y="689301"/>
            <a:ext cx="10251600" cy="12106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Subseasonal Results: </a:t>
            </a:r>
            <a:br>
              <a:rPr b="1" lang="en-US" sz="32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Coherence of Precipitation-Divergence at 200 hPa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6464" y="1965960"/>
            <a:ext cx="4899660" cy="450342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>
            <a:off x="7906871" y="4808668"/>
            <a:ext cx="4206240" cy="19471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2356338" y="1693410"/>
            <a:ext cx="7838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UFS-P8</a:t>
            </a: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4381499" y="1693410"/>
            <a:ext cx="13021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UFS-P8-stoch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2433952" y="4006079"/>
            <a:ext cx="6286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ERA5</a:t>
            </a:r>
            <a:endParaRPr/>
          </a:p>
        </p:txBody>
      </p:sp>
      <p:sp>
        <p:nvSpPr>
          <p:cNvPr id="205" name="Google Shape;205;p10"/>
          <p:cNvSpPr txBox="1"/>
          <p:nvPr/>
        </p:nvSpPr>
        <p:spPr>
          <a:xfrm>
            <a:off x="4663387" y="4015377"/>
            <a:ext cx="7633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IMERG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6974958" y="2431312"/>
            <a:ext cx="4848300" cy="6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 upper-level divergence in response to the precipitation is weak in the kelvin wave band.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/>
          <p:nvPr/>
        </p:nvSpPr>
        <p:spPr>
          <a:xfrm>
            <a:off x="7906871" y="4808668"/>
            <a:ext cx="4206240" cy="19471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 b="19333" l="0" r="0" t="16667"/>
          <a:stretch/>
        </p:blipFill>
        <p:spPr>
          <a:xfrm>
            <a:off x="6096000" y="2011681"/>
            <a:ext cx="5299364" cy="386242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228600" y="733436"/>
            <a:ext cx="11720146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Subseasonal Results: N.H. Blocking frequency</a:t>
            </a:r>
            <a:endParaRPr/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4">
            <a:alphaModFix/>
          </a:blip>
          <a:srcRect b="19333" l="-24" r="23" t="16667"/>
          <a:stretch/>
        </p:blipFill>
        <p:spPr>
          <a:xfrm>
            <a:off x="630936" y="2011681"/>
            <a:ext cx="5299364" cy="386242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2998381" y="1930972"/>
            <a:ext cx="1268819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UFS-P8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8467059" y="2041634"/>
            <a:ext cx="1988289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UFS-P8-stoch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1148316" y="6018028"/>
            <a:ext cx="10696500" cy="6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UFS with deterministic physics had too much blocking over both the Atlantic and Pacific Sectors. Stochastic physics slightly improves the frequency over the Pacific.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/>
          <p:nvPr>
            <p:ph type="title"/>
          </p:nvPr>
        </p:nvSpPr>
        <p:spPr>
          <a:xfrm>
            <a:off x="1635125" y="82035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US" sz="3666"/>
              <a:t>Summary</a:t>
            </a:r>
            <a:endParaRPr b="1" sz="3666"/>
          </a:p>
        </p:txBody>
      </p:sp>
      <p:sp>
        <p:nvSpPr>
          <p:cNvPr id="224" name="Google Shape;224;p12"/>
          <p:cNvSpPr txBox="1"/>
          <p:nvPr>
            <p:ph idx="1" type="body"/>
          </p:nvPr>
        </p:nvSpPr>
        <p:spPr>
          <a:xfrm>
            <a:off x="970200" y="1980258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14855" lvl="0" marL="60958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US"/>
              <a:t>We have run a pair of 50-year UFS climate simulations that are directly compared to the NCAR’s coupled climate model.</a:t>
            </a:r>
            <a:endParaRPr/>
          </a:p>
          <a:p>
            <a:pPr indent="-414855" lvl="0" marL="60958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In both models, stochastic physics improves the ENSO variability</a:t>
            </a:r>
            <a:endParaRPr/>
          </a:p>
          <a:p>
            <a:pPr indent="-414855" lvl="0" marL="60958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The primary 1-deg UFS  lacks </a:t>
            </a:r>
            <a:r>
              <a:rPr lang="en-US"/>
              <a:t>interannual</a:t>
            </a:r>
            <a:r>
              <a:rPr lang="en-US"/>
              <a:t> variability in the tropics</a:t>
            </a:r>
            <a:endParaRPr/>
          </a:p>
          <a:p>
            <a:pPr indent="-414855" lvl="0" marL="609585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-US"/>
              <a:t>The UFS with stochastic physics exhibits a lot of good features that will enable it to be useful tool in the development of Seasonal Forecast System.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1069425" y="519599"/>
            <a:ext cx="102516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2667"/>
              </a:spcBef>
              <a:spcAft>
                <a:spcPts val="800"/>
              </a:spcAft>
              <a:buClr>
                <a:srgbClr val="000000"/>
              </a:buClr>
              <a:buSzPts val="990"/>
              <a:buFont typeface="Calibri"/>
              <a:buNone/>
            </a:pPr>
            <a:r>
              <a:rPr b="1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698850" y="1605075"/>
            <a:ext cx="11140500" cy="4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72005" lvl="0" marL="60958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/>
              <a:t>The weather program office funded a project to study the </a:t>
            </a:r>
            <a:r>
              <a:rPr b="1" lang="en-US" sz="2200">
                <a:solidFill>
                  <a:srgbClr val="1F1F1F"/>
                </a:solidFill>
              </a:rPr>
              <a:t>Benefits of Stochastic Parameterization on the Sub-Seasonal to Seasonal Timescale in Hindcasts with CESM and UFS</a:t>
            </a:r>
            <a:endParaRPr sz="2200"/>
          </a:p>
          <a:p>
            <a:pPr indent="-472005" lvl="0" marL="60958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200"/>
              <a:buChar char="●"/>
            </a:pPr>
            <a:r>
              <a:rPr lang="en-US" sz="2200">
                <a:solidFill>
                  <a:srgbClr val="1F1F1F"/>
                </a:solidFill>
              </a:rPr>
              <a:t>The goal of the project is to compare the impacts stochastic physics has in two different modeling systems</a:t>
            </a:r>
            <a:r>
              <a:rPr b="1" lang="en-US" sz="2200">
                <a:solidFill>
                  <a:srgbClr val="1F1F1F"/>
                </a:solidFill>
              </a:rPr>
              <a:t> in initialized predictions </a:t>
            </a:r>
            <a:r>
              <a:rPr lang="en-US" sz="2200">
                <a:solidFill>
                  <a:srgbClr val="1F1F1F"/>
                </a:solidFill>
              </a:rPr>
              <a:t>and</a:t>
            </a:r>
            <a:r>
              <a:rPr b="1" lang="en-US" sz="2200">
                <a:solidFill>
                  <a:srgbClr val="1F1F1F"/>
                </a:solidFill>
              </a:rPr>
              <a:t> long climate simulations.</a:t>
            </a:r>
            <a:endParaRPr sz="2200"/>
          </a:p>
          <a:p>
            <a:pPr indent="-472005" lvl="0" marL="609585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/>
              <a:t>Ran both models through the </a:t>
            </a:r>
            <a:r>
              <a:rPr b="1" lang="en-US" sz="2200"/>
              <a:t>CVDP</a:t>
            </a:r>
            <a:r>
              <a:rPr lang="en-US" sz="2200"/>
              <a:t> plotting package (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https://www.cesm.ucar.edu/projects/cvdp</a:t>
            </a:r>
            <a:r>
              <a:rPr lang="en-US" sz="2200"/>
              <a:t>)</a:t>
            </a:r>
            <a:endParaRPr sz="2200"/>
          </a:p>
          <a:p>
            <a:pPr indent="-472005" lvl="0" marL="609585" rtl="0" algn="l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2200"/>
              <a:buChar char="●"/>
            </a:pPr>
            <a:r>
              <a:rPr lang="en-US" sz="2200"/>
              <a:t>Higher frequency UFS diagnostics were processed with </a:t>
            </a:r>
            <a:r>
              <a:rPr b="1" lang="en-US" sz="2200"/>
              <a:t>MDTF-Diagnostics</a:t>
            </a:r>
            <a:r>
              <a:rPr lang="en-US" sz="2200"/>
              <a:t> package (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https://www.gfdl.noaa.gov/mdtf-diagnostics/</a:t>
            </a:r>
            <a:r>
              <a:rPr lang="en-US" sz="2200"/>
              <a:t>) and the </a:t>
            </a:r>
            <a:r>
              <a:rPr b="1" lang="en-US" sz="2200"/>
              <a:t>Tropical Diagnostics</a:t>
            </a:r>
            <a:r>
              <a:rPr lang="en-US" sz="2200"/>
              <a:t> </a:t>
            </a:r>
            <a:r>
              <a:rPr lang="en-US" sz="2200"/>
              <a:t>python</a:t>
            </a:r>
            <a:r>
              <a:rPr lang="en-US" sz="2200"/>
              <a:t> package (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https://github.com/NOAA-PSL/tropical_diagnostics</a:t>
            </a:r>
            <a:r>
              <a:rPr lang="en-US" sz="2200"/>
              <a:t>)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972600" y="865316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Model setup</a:t>
            </a: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561409" y="1686493"/>
            <a:ext cx="10251600" cy="48111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421549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5"/>
              <a:buChar char="●"/>
            </a:pPr>
            <a:r>
              <a:rPr b="1" lang="en-US" sz="3500"/>
              <a:t>UFS</a:t>
            </a:r>
            <a:r>
              <a:rPr lang="en-US" sz="3500"/>
              <a:t>  </a:t>
            </a:r>
            <a:endParaRPr/>
          </a:p>
          <a:p>
            <a:pPr indent="-499523" lvl="1" marL="121917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coupled prototype 8 tag but without waves.</a:t>
            </a:r>
            <a:endParaRPr sz="2700"/>
          </a:p>
          <a:p>
            <a:pPr indent="-499523" lvl="1" marL="121917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1-degree horizontal resolution </a:t>
            </a:r>
            <a:endParaRPr sz="2700"/>
          </a:p>
          <a:p>
            <a:pPr indent="-499523" lvl="1" marL="121917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50 year simulations</a:t>
            </a:r>
            <a:endParaRPr sz="2700"/>
          </a:p>
          <a:p>
            <a:pPr indent="-499523" lvl="1" marL="121917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Historical forcing forcing for first 21 years (2000-2020) then fixed at 2020 values.</a:t>
            </a:r>
            <a:endParaRPr sz="2700"/>
          </a:p>
          <a:p>
            <a:pPr indent="-499522" lvl="1" marL="121916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Stochastic suite: SPPT (</a:t>
            </a:r>
            <a:r>
              <a:rPr lang="en-US" sz="2200"/>
              <a:t>Stochastically Perturbed Physics Tendency</a:t>
            </a:r>
            <a:r>
              <a:rPr lang="en-US" sz="2700"/>
              <a:t>) </a:t>
            </a:r>
            <a:endParaRPr sz="2700"/>
          </a:p>
          <a:p>
            <a:pPr indent="0" lvl="0" marL="121916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                              SKEB (</a:t>
            </a:r>
            <a:r>
              <a:rPr lang="en-US" sz="2200"/>
              <a:t>Stochastic Kinetic Energy Backscatter</a:t>
            </a:r>
            <a:r>
              <a:rPr lang="en-US" sz="2700"/>
              <a:t>)</a:t>
            </a:r>
            <a:endParaRPr sz="2700"/>
          </a:p>
          <a:p>
            <a:pPr indent="-328073" lvl="1" marL="121917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9"/>
              <a:buNone/>
            </a:pPr>
            <a:r>
              <a:t/>
            </a:r>
            <a:endParaRPr sz="3500"/>
          </a:p>
          <a:p>
            <a:pPr indent="-421549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5"/>
              <a:buChar char="●"/>
            </a:pPr>
            <a:r>
              <a:rPr b="1" lang="en-US" sz="3500"/>
              <a:t>CESM2</a:t>
            </a:r>
            <a:endParaRPr/>
          </a:p>
          <a:p>
            <a:pPr indent="-499523" lvl="1" marL="121917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Coupled Global Climate model, CMIP6 control tag</a:t>
            </a:r>
            <a:endParaRPr sz="2700"/>
          </a:p>
          <a:p>
            <a:pPr indent="-499523" lvl="1" marL="121917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1 degree horizontal resolution</a:t>
            </a:r>
            <a:endParaRPr sz="2700"/>
          </a:p>
          <a:p>
            <a:pPr indent="-499523" lvl="1" marL="121917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100 years, constant preindustrial forcing</a:t>
            </a:r>
            <a:endParaRPr sz="2700"/>
          </a:p>
          <a:p>
            <a:pPr indent="-499523" lvl="1" marL="121917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Stochastic suite: SPPT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972600" y="865316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Interannual Results:  SST variability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575" y="1705555"/>
            <a:ext cx="4207985" cy="47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553575" y="2312100"/>
            <a:ext cx="1519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(historical)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6102225" y="2313425"/>
            <a:ext cx="148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(satellite era)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680800" y="3855725"/>
            <a:ext cx="8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UFS-P8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6108675" y="3901113"/>
            <a:ext cx="139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UFS-P8-stoch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12075" y="5289725"/>
            <a:ext cx="8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CESM2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6102225" y="5273400"/>
            <a:ext cx="139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CESM2-stoch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8105100" y="2410425"/>
            <a:ext cx="3716700" cy="2678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UFS with deterministic physics lacks tropical variability. With stochastic physics the UFS has too much tropical variability.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CESM has the opposite problem.  ENSO is too strong with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deterministic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physics, and is a little weaker with stochastic physics.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972600" y="865316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Interannual Results: Precipitation Variability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232" y="1709928"/>
            <a:ext cx="4206238" cy="47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553575" y="2312100"/>
            <a:ext cx="1519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(historical)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6102225" y="2313425"/>
            <a:ext cx="148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(satellite era)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680800" y="3855725"/>
            <a:ext cx="8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UFS-P8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6108675" y="3901113"/>
            <a:ext cx="139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UFS-P8-stoch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712075" y="5289725"/>
            <a:ext cx="8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CESM2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6102225" y="5273400"/>
            <a:ext cx="139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CESM2-stoch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7629075" y="2731425"/>
            <a:ext cx="3906300" cy="1293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Stochastic physics has little impact to CESM2 on the inter-annual timescale, but a substantial impact in the UFS over the Tropical Pacific.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/>
          <p:nvPr/>
        </p:nvSpPr>
        <p:spPr>
          <a:xfrm>
            <a:off x="7906871" y="4808668"/>
            <a:ext cx="4206240" cy="19471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/>
          <p:nvPr>
            <p:ph type="title"/>
          </p:nvPr>
        </p:nvSpPr>
        <p:spPr>
          <a:xfrm>
            <a:off x="972600" y="865316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Interannual Results: ENSO and teleconnections</a:t>
            </a:r>
            <a:endParaRPr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232" y="1709928"/>
            <a:ext cx="4206238" cy="477316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/>
        </p:nvSpPr>
        <p:spPr>
          <a:xfrm>
            <a:off x="553575" y="2312100"/>
            <a:ext cx="1519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(historical)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6102225" y="2313425"/>
            <a:ext cx="148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(satellite era)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680800" y="3855725"/>
            <a:ext cx="8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UFS-P8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6108675" y="3901113"/>
            <a:ext cx="139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UFS-P8-stoch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712075" y="5289725"/>
            <a:ext cx="8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CESM2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6102225" y="5273400"/>
            <a:ext cx="139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CESM2-stoch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7786750" y="3433900"/>
            <a:ext cx="3742800" cy="1569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Stochastic physics improves ENSO teleconnections in the UFS.  Both models have the strongest SST anomalies too far west, which is a common coupled model issue.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/>
          <p:nvPr/>
        </p:nvSpPr>
        <p:spPr>
          <a:xfrm>
            <a:off x="8320200" y="4808675"/>
            <a:ext cx="3792900" cy="194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 txBox="1"/>
          <p:nvPr>
            <p:ph type="title"/>
          </p:nvPr>
        </p:nvSpPr>
        <p:spPr>
          <a:xfrm>
            <a:off x="867092" y="714567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Composite ENSO Evolution</a:t>
            </a:r>
            <a:endParaRPr/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8775" y="1554480"/>
            <a:ext cx="2480310" cy="468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7417" y="1554480"/>
            <a:ext cx="2480310" cy="468435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172575" y="2159700"/>
            <a:ext cx="1519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(historical)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3845550" y="2083500"/>
            <a:ext cx="148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(satellite era)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376000" y="3627125"/>
            <a:ext cx="8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UFS-P8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3814200" y="3526238"/>
            <a:ext cx="139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UFS-P8-stoch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331075" y="5061125"/>
            <a:ext cx="8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CESM2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3897838" y="5093950"/>
            <a:ext cx="139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CESM2-stoch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5735175" y="2083500"/>
            <a:ext cx="1519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(historical)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9408150" y="2083500"/>
            <a:ext cx="148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(satellite era)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5862400" y="3550925"/>
            <a:ext cx="8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UFS-P8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9376800" y="3602438"/>
            <a:ext cx="139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UFS-P8-stoch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817475" y="5061125"/>
            <a:ext cx="8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CESM2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9460438" y="5093950"/>
            <a:ext cx="139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CESM2-stoch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244150" y="6207825"/>
            <a:ext cx="11517600" cy="415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UFS with stochastic physics exhibits too early of an ENSO onset, but shows a good decay phase, including the likelihood of a multi-year La Niña.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>
            <p:ph type="title"/>
          </p:nvPr>
        </p:nvSpPr>
        <p:spPr>
          <a:xfrm>
            <a:off x="228600" y="733436"/>
            <a:ext cx="11720146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Subseasonal Results: Precipitation wavenumber-frequency</a:t>
            </a: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5388" y="1970409"/>
            <a:ext cx="4950460" cy="45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7104185" y="2470638"/>
            <a:ext cx="4844561" cy="92333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Stochastic Physics enhances the MJO and Kelvin wave activity although it is weaker than observations</a:t>
            </a:r>
            <a:endParaRPr sz="1800"/>
          </a:p>
        </p:txBody>
      </p:sp>
      <p:sp>
        <p:nvSpPr>
          <p:cNvPr id="179" name="Google Shape;179;p8"/>
          <p:cNvSpPr txBox="1"/>
          <p:nvPr/>
        </p:nvSpPr>
        <p:spPr>
          <a:xfrm>
            <a:off x="2356338" y="1693410"/>
            <a:ext cx="7838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UFS-P8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4381499" y="1693410"/>
            <a:ext cx="13021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UFS-P8-stoch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433952" y="4006079"/>
            <a:ext cx="6286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ERA5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4663387" y="4015377"/>
            <a:ext cx="7633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IMERG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>
            <p:ph type="title"/>
          </p:nvPr>
        </p:nvSpPr>
        <p:spPr>
          <a:xfrm>
            <a:off x="87923" y="654308"/>
            <a:ext cx="11869615" cy="11840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Subseasonal Results: </a:t>
            </a:r>
            <a:br>
              <a:rPr b="1" lang="en-US" sz="32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Coherence of Precipitation-Divergence at 850 hPa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6464" y="1965960"/>
            <a:ext cx="4899660" cy="450342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7906871" y="4808668"/>
            <a:ext cx="4206240" cy="19471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2356338" y="1693410"/>
            <a:ext cx="7838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UFS-P8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4381499" y="1693410"/>
            <a:ext cx="13021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UFS-P8-stoch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2433952" y="4006079"/>
            <a:ext cx="6286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ERA5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4663387" y="4015377"/>
            <a:ext cx="7633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IMERG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6840415" y="2294792"/>
            <a:ext cx="5117100" cy="1200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coherence between low-level divergence and precipitation is well represented in the UFS. With the low-level convergence leading the precipitation by 1/8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cycle for eastward propagating waves.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2023-07-19T16:19:48Z</dcterms:created>
  <dc:creator>Microsoft Office User</dc:creator>
</cp:coreProperties>
</file>