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3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Raleway"/>
      <p:regular r:id="rId9"/>
      <p:bold r:id="rId10"/>
      <p:italic r:id="rId11"/>
      <p:boldItalic r:id="rId12"/>
    </p:embeddedFont>
    <p:embeddedFont>
      <p:font typeface="La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italic.fntdata"/><Relationship Id="rId10" Type="http://schemas.openxmlformats.org/officeDocument/2006/relationships/font" Target="fonts/Raleway-bold.fntdata"/><Relationship Id="rId13" Type="http://schemas.openxmlformats.org/officeDocument/2006/relationships/font" Target="fonts/Lato-regular.fntdata"/><Relationship Id="rId12" Type="http://schemas.openxmlformats.org/officeDocument/2006/relationships/font" Target="fonts/Raleway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regular.fntdata"/><Relationship Id="rId15" Type="http://schemas.openxmlformats.org/officeDocument/2006/relationships/font" Target="fonts/Lato-italic.fntdata"/><Relationship Id="rId14" Type="http://schemas.openxmlformats.org/officeDocument/2006/relationships/font" Target="fonts/Lato-bold.fntdata"/><Relationship Id="rId16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58e08b1b6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58e08b1b6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1d410c3dd8_0_3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1d410c3dd8_0_3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317fae625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317fae625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 type="title">
  <p:cSld name="TITLE"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rgbClr val="28519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3" name="Google Shape;13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F4772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4B85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" name="Google Shape;15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987875" y="3756601"/>
            <a:ext cx="3221525" cy="1228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_POINT">
    <p:bg>
      <p:bgPr>
        <a:solidFill>
          <a:schemeClr val="accent3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82" name="Google Shape;82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11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5" name="Google Shape;85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86" name="Google Shape;86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987875" y="3756601"/>
            <a:ext cx="3221525" cy="1228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2">
  <p:cSld name="MAIN_POINT_1">
    <p:bg>
      <p:bgPr>
        <a:solidFill>
          <a:schemeClr val="accent3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oogle Shape;88;p12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89" name="Google Shape;89;p1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1" name="Google Shape;91;p12"/>
          <p:cNvSpPr txBox="1"/>
          <p:nvPr>
            <p:ph type="title"/>
          </p:nvPr>
        </p:nvSpPr>
        <p:spPr>
          <a:xfrm>
            <a:off x="729450" y="117935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2" name="Google Shape;92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3" name="Google Shape;93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987875" y="-49599"/>
            <a:ext cx="3221525" cy="1228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 1">
  <p:cSld name="SECTION_TITLE_AND_DESCRIPTION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28519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6" name="Google Shape;96;p1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97" name="Google Shape;97;p1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F4772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4B85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9" name="Google Shape;99;p13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100" name="Google Shape;100;p13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01" name="Google Shape;101;p13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1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3" name="Google Shape;103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67025" y="4397176"/>
            <a:ext cx="1542375" cy="58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 2">
  <p:cSld name="SECTION_TITLE_AND_DESCRIPTION_1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F4772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6" name="Google Shape;106;p1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07" name="Google Shape;107;p1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28519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4B85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14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110" name="Google Shape;110;p14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11" name="Google Shape;111;p14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2" name="Google Shape;112;p1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13" name="Google Shape;113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67025" y="4397176"/>
            <a:ext cx="1542375" cy="58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5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16" name="Google Shape;116;p1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17" name="Google Shape;117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987875" y="-39449"/>
            <a:ext cx="3221525" cy="1228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20" name="Google Shape;120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987875" y="-39449"/>
            <a:ext cx="3221525" cy="1228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 type="secHead">
  <p:cSld name="SECTION_HEADER">
    <p:bg>
      <p:bgPr>
        <a:solidFill>
          <a:srgbClr val="1155CC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1" name="Google Shape;21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3" name="Google Shape;23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5" name="Google Shape;2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987875" y="3756601"/>
            <a:ext cx="3221525" cy="1228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" type="tx">
  <p:cSld name="TITLE_AND_BOD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rgbClr val="28519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8" name="Google Shape;28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9" name="Google Shape;29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F4772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4B85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1" name="Google Shape;31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2" name="Google Shape;32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4" name="Google Shape;3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987875" y="3756601"/>
            <a:ext cx="3221525" cy="1228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1">
  <p:cSld name="CUSTOM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pic>
        <p:nvPicPr>
          <p:cNvPr id="37" name="Google Shape;37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987875" y="3756601"/>
            <a:ext cx="3221525" cy="1228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2">
  <p:cSld name="TITLE_AND_BODY_1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rgbClr val="F4772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0" name="Google Shape;40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1" name="Google Shape;41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F4772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4B85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3" name="Google Shape;43;p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4" name="Google Shape;44;p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6" name="Google Shape;46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987875" y="3756601"/>
            <a:ext cx="3221525" cy="1228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rgbClr val="28519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F4772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4B85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6" name="Google Shape;56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987875" y="3756601"/>
            <a:ext cx="3221525" cy="1228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rgbClr val="28519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9" name="Google Shape;59;p8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0" name="Google Shape;60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F4772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4B85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2" name="Google Shape;62;p8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3" name="Google Shape;63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4" name="Google Shape;64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987875" y="3756601"/>
            <a:ext cx="3221525" cy="1228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CUSTOM_1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/>
          <p:nvPr>
            <p:ph idx="2" type="pic"/>
          </p:nvPr>
        </p:nvSpPr>
        <p:spPr>
          <a:xfrm>
            <a:off x="5070005" y="1014000"/>
            <a:ext cx="3497400" cy="34977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9"/>
          <p:cNvSpPr txBox="1"/>
          <p:nvPr>
            <p:ph type="title"/>
          </p:nvPr>
        </p:nvSpPr>
        <p:spPr>
          <a:xfrm>
            <a:off x="492300" y="1014000"/>
            <a:ext cx="3916500" cy="127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68" name="Google Shape;68;p9"/>
          <p:cNvSpPr txBox="1"/>
          <p:nvPr>
            <p:ph idx="1" type="subTitle"/>
          </p:nvPr>
        </p:nvSpPr>
        <p:spPr>
          <a:xfrm>
            <a:off x="492300" y="2490900"/>
            <a:ext cx="3916500" cy="202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9" name="Google Shape;69;p9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rgbClr val="28519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67025" y="4397176"/>
            <a:ext cx="1542375" cy="58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rgbClr val="28519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3" name="Google Shape;73;p10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74" name="Google Shape;74;p1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F4772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4B85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0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77" name="Google Shape;77;p10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8" name="Google Shape;78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9" name="Google Shape;79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987875" y="3756601"/>
            <a:ext cx="3221525" cy="1228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-161525" y="-40100"/>
            <a:ext cx="9377576" cy="5274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311700" y="105622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417775" y="1318025"/>
            <a:ext cx="8726400" cy="96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/>
              <a:t>Debrief: Findings, Recommendations, Next Steps</a:t>
            </a:r>
            <a:endParaRPr b="0" sz="2044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729450" y="2642475"/>
            <a:ext cx="7688700" cy="16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400">
                <a:solidFill>
                  <a:srgbClr val="22222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Neil Jacobs, </a:t>
            </a: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Hendrik Tolman, </a:t>
            </a:r>
            <a:r>
              <a:rPr lang="en" sz="1400">
                <a:solidFill>
                  <a:srgbClr val="333333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Kevin Garrett, </a:t>
            </a:r>
            <a:r>
              <a:rPr lang="en" sz="14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Chris Domanti, Maoyi Huang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/>
          <p:nvPr>
            <p:ph type="title"/>
          </p:nvPr>
        </p:nvSpPr>
        <p:spPr>
          <a:xfrm>
            <a:off x="47475" y="535250"/>
            <a:ext cx="84102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Take-aways</a:t>
            </a:r>
            <a:endParaRPr/>
          </a:p>
        </p:txBody>
      </p:sp>
      <p:sp>
        <p:nvSpPr>
          <p:cNvPr id="132" name="Google Shape;132;p18"/>
          <p:cNvSpPr txBox="1"/>
          <p:nvPr>
            <p:ph idx="1" type="body"/>
          </p:nvPr>
        </p:nvSpPr>
        <p:spPr>
          <a:xfrm>
            <a:off x="191375" y="1070450"/>
            <a:ext cx="8266200" cy="365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What we do saves life and properties. </a:t>
            </a:r>
            <a:endParaRPr sz="160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30200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Similar to the legacy of moon landing a few decades ago, a legacy is inspiring this generation to advance science and technology.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Our legacy: To understand and take actions to make our own planet sustainable for generations to come.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UFS needs diverse Superheroes. Diversity and innovation are intertwined and essential to one another.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UFS have evolved to a community modeling system that can enable not </a:t>
            </a: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only</a:t>
            </a: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operational</a:t>
            </a: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weather modeling but also process level modeling/analyses.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Government, academia, and private sector should co-design its future.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Emerging technologies/applications can help accelerate innovation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 a community, we have the responsibility to help people see and realize their dreams.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Made progress but more can be done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EPIC’s mission is to be the web to connect all the parts. 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39663" y="1113475"/>
            <a:ext cx="3264675" cy="3292275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9"/>
          <p:cNvSpPr txBox="1"/>
          <p:nvPr/>
        </p:nvSpPr>
        <p:spPr>
          <a:xfrm>
            <a:off x="2778600" y="739875"/>
            <a:ext cx="3586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Lato"/>
                <a:ea typeface="Lato"/>
                <a:cs typeface="Lato"/>
                <a:sym typeface="Lato"/>
              </a:rPr>
              <a:t>UIFCW Event Survey</a:t>
            </a:r>
            <a:endParaRPr b="1" sz="17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