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3177cf0c6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3177cf0c6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3177cf0c6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3177cf0c6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177cf0c6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3177cf0c6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15f892e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315f892e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3177cf0c6b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3177cf0c6b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5947568a5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5947568a5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315f892e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315f892e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3177cf0c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3177cf0c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3177cf0c6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3177cf0c6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3177cf0c6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3177cf0c6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d410c3dd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1d410c3dd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3177cf0c6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3177cf0c6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5947568a5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5947568a5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5947568a5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5947568a5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947568a5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947568a5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177cf0c6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3177cf0c6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177cf0c6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177cf0c6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177cf0c6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3177cf0c6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d410c3dd8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d410c3dd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3177cf0c6b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3177cf0c6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9" name="Google Shape;89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2"/>
          <p:cNvSpPr txBox="1"/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4959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7" name="Google Shape;97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0" name="Google Shape;100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7" name="Google Shape;10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0" name="Google Shape;110;p1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1" name="Google Shape;111;p1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" name="Google Shape;31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1" name="Google Shape;41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i.org/10.1175/BAMS-D-22-0094.1" TargetMode="External"/><Relationship Id="rId4" Type="http://schemas.openxmlformats.org/officeDocument/2006/relationships/hyperlink" Target="https://doi.org/10.1175/BAMS-D-21-0030.1" TargetMode="External"/><Relationship Id="rId5" Type="http://schemas.openxmlformats.org/officeDocument/2006/relationships/hyperlink" Target="https://epic.noaa.gov/wp-content/uploads/2023/01/FINAL-__-Report-EPIC-Summer-2022-Workshop-1.pdf" TargetMode="External"/><Relationship Id="rId6" Type="http://schemas.openxmlformats.org/officeDocument/2006/relationships/hyperlink" Target="https://doi.org/10.1175/BAMS-D-21-0061.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https://doi.org/10.1175/BAMS-D-21-0061.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727650" y="1376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40">
                <a:latin typeface="Times New Roman"/>
                <a:ea typeface="Times New Roman"/>
                <a:cs typeface="Times New Roman"/>
                <a:sym typeface="Times New Roman"/>
              </a:rPr>
              <a:t>Representation Matters: Insights, Strategies, and Perspectives from the Inaugural UFS/EPIC Student Ambassador</a:t>
            </a:r>
            <a:endParaRPr sz="27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727650" y="28203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Alekya Srinivasan, </a:t>
            </a: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Student Ambassador for the Unified Forecast System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Mentors</a:t>
            </a:r>
            <a:r>
              <a:rPr b="1" lang="en"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Jennifer Vogt, Krishna Kumar, Maoyi Huang, Neil Jacobs</a:t>
            </a:r>
            <a:endParaRPr sz="1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Acknowledgements: </a:t>
            </a:r>
            <a:r>
              <a:rPr lang="en"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Aaron Jones, Laura DeHaan, Gina Eosco, Hendrik Tolman, Keven Blackman, and Kristopher Booker</a:t>
            </a:r>
            <a:endParaRPr sz="1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6"/>
          <p:cNvSpPr txBox="1"/>
          <p:nvPr/>
        </p:nvSpPr>
        <p:spPr>
          <a:xfrm>
            <a:off x="377250" y="-43950"/>
            <a:ext cx="83928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Times New Roman"/>
                <a:ea typeface="Times New Roman"/>
                <a:cs typeface="Times New Roman"/>
                <a:sym typeface="Times New Roman"/>
              </a:rPr>
              <a:t>UFS University Outreach Project and Results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408900" y="985900"/>
            <a:ext cx="7688400" cy="29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6" name="Google Shape;236;p26"/>
          <p:cNvCxnSpPr/>
          <p:nvPr/>
        </p:nvCxnSpPr>
        <p:spPr>
          <a:xfrm>
            <a:off x="4555200" y="728250"/>
            <a:ext cx="33600" cy="356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26"/>
          <p:cNvSpPr/>
          <p:nvPr/>
        </p:nvSpPr>
        <p:spPr>
          <a:xfrm>
            <a:off x="570100" y="666300"/>
            <a:ext cx="3261222" cy="510192"/>
          </a:xfrm>
          <a:prstGeom prst="flowChartTerminator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1228500" y="728250"/>
            <a:ext cx="20409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General Questions Asked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5309325" y="666300"/>
            <a:ext cx="3261222" cy="510192"/>
          </a:xfrm>
          <a:prstGeom prst="flowChartTerminator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6"/>
          <p:cNvSpPr txBox="1"/>
          <p:nvPr/>
        </p:nvSpPr>
        <p:spPr>
          <a:xfrm>
            <a:off x="6187388" y="728250"/>
            <a:ext cx="20409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University Feedback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-287987" y="1396475"/>
            <a:ext cx="3901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AutoNum type="arabicParenBoth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How has your institution already implemented programming/NWP into curriculums?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AutoNum type="arabicParenBoth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What, if any, are some of your software requirements? Are there any obstacles that you have encountered/are encountering?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AutoNum type="arabicParenBoth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How can we help? What, if any, support do you have for the software you are currently using?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AutoNum type="arabicParenBoth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Would you be interested in participating in a “UFS Roadshow” (in-person demonstrations) and/or receiving online live tutorials?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4852925" y="1396475"/>
            <a:ext cx="3779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Interest in live UFS demonstrations - opens a doorway to greater stakeholder engagement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Mentions of both undergraduate and graduate programs having programming courses available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Only some universities have NWP courses, some are optional electives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Python - commonly used programming language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Closing the gap between academic research and innovative technology/software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■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One of the main issues EPIC and the UFS community 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face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 in the eyes of academia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"/>
          <p:cNvSpPr txBox="1"/>
          <p:nvPr/>
        </p:nvSpPr>
        <p:spPr>
          <a:xfrm>
            <a:off x="377250" y="-43950"/>
            <a:ext cx="83928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Times New Roman"/>
                <a:ea typeface="Times New Roman"/>
                <a:cs typeface="Times New Roman"/>
                <a:sym typeface="Times New Roman"/>
              </a:rPr>
              <a:t>UIFCW Student Outreach Project and Results 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(In Progress)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408900" y="985900"/>
            <a:ext cx="7688400" cy="29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4" name="Google Shape;254;p27"/>
          <p:cNvCxnSpPr/>
          <p:nvPr/>
        </p:nvCxnSpPr>
        <p:spPr>
          <a:xfrm>
            <a:off x="4555200" y="728250"/>
            <a:ext cx="33600" cy="356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27"/>
          <p:cNvSpPr/>
          <p:nvPr/>
        </p:nvSpPr>
        <p:spPr>
          <a:xfrm>
            <a:off x="570100" y="666300"/>
            <a:ext cx="3261222" cy="510192"/>
          </a:xfrm>
          <a:prstGeom prst="flowChartTerminator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"/>
          <p:cNvSpPr txBox="1"/>
          <p:nvPr/>
        </p:nvSpPr>
        <p:spPr>
          <a:xfrm>
            <a:off x="1228500" y="728250"/>
            <a:ext cx="20409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General Questions Asked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5309325" y="666300"/>
            <a:ext cx="3261222" cy="510192"/>
          </a:xfrm>
          <a:prstGeom prst="flowChartTerminator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"/>
          <p:cNvSpPr txBox="1"/>
          <p:nvPr/>
        </p:nvSpPr>
        <p:spPr>
          <a:xfrm>
            <a:off x="5919488" y="631825"/>
            <a:ext cx="20409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UIFCW 2023 Student Attendee Feedback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114300" y="1322450"/>
            <a:ext cx="3749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arenBoth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What, if any, is your experience with the UFS?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arenBoth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Are you familiar with the UFS? If so, would you want the UFS to be incorporated into your academic studies?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arenBoth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Are there any programs or resources that you wish your university offered?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arenBoth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 you hope to accomplish from representing academia at the UIFCW 2023?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4791150" y="1279275"/>
            <a:ext cx="37794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Little experience with NWP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No users of UFS, one mention of WRF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Interest in UFS becoming integrated into general university-level curriculums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UFS training courses, NWP and coding classes, introductory courses are requested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Students are attending UIFCW 2023 to present research, network, and familiarize themselves with modeling frameworks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Representation of academia: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■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Uplifting student voices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■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Gaining forecasting and modeling knowledge to share with peers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■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Learning about current research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■"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Discuss progression of academic research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8"/>
          <p:cNvSpPr txBox="1"/>
          <p:nvPr/>
        </p:nvSpPr>
        <p:spPr>
          <a:xfrm>
            <a:off x="375600" y="261875"/>
            <a:ext cx="83928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Times New Roman"/>
                <a:ea typeface="Times New Roman"/>
                <a:cs typeface="Times New Roman"/>
                <a:sym typeface="Times New Roman"/>
              </a:rPr>
              <a:t>Student Ambassador Insights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667275" y="1188575"/>
            <a:ext cx="7492800" cy="3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Students want to be heard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Providing students with hands-on UFS learning experience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Reaching younger generations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Social media platforms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Engaging and motivating speakers visiting universities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Allowing students to hear other student experiences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UFS success stories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Funding and grant information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Increases confidence when students are provided reassurance from others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Create separate training series for undergraduate and graduate students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type="title"/>
          </p:nvPr>
        </p:nvSpPr>
        <p:spPr>
          <a:xfrm>
            <a:off x="730000" y="14645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Anticipated Outcome of UFS Student Engagement Plan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9"/>
          <p:cNvSpPr txBox="1"/>
          <p:nvPr>
            <p:ph idx="2" type="body"/>
          </p:nvPr>
        </p:nvSpPr>
        <p:spPr>
          <a:xfrm>
            <a:off x="5161750" y="15899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Greater stakeholder engagement including students and professors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in R2O and O2R achievements in academia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Broadening of diverse UFS and NWP user database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 txBox="1"/>
          <p:nvPr/>
        </p:nvSpPr>
        <p:spPr>
          <a:xfrm>
            <a:off x="5161750" y="273275"/>
            <a:ext cx="3237600" cy="9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Main Goal: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getting more students interested and involved with UFS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type="title"/>
          </p:nvPr>
        </p:nvSpPr>
        <p:spPr>
          <a:xfrm>
            <a:off x="2222250" y="2096475"/>
            <a:ext cx="4699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Technological Component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"/>
          <p:cNvSpPr txBox="1"/>
          <p:nvPr/>
        </p:nvSpPr>
        <p:spPr>
          <a:xfrm>
            <a:off x="419400" y="238650"/>
            <a:ext cx="83052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Times New Roman"/>
                <a:ea typeface="Times New Roman"/>
                <a:cs typeface="Times New Roman"/>
                <a:sym typeface="Times New Roman"/>
              </a:rPr>
              <a:t>Creation of Short Range Weather and Land DA Technical Report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31"/>
          <p:cNvSpPr txBox="1"/>
          <p:nvPr/>
        </p:nvSpPr>
        <p:spPr>
          <a:xfrm>
            <a:off x="0" y="1357800"/>
            <a:ext cx="5102400" cy="24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Tutorials evaluated: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Times New Roman"/>
              <a:buChar char="➔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Running Short Range Weather (SRW) packer and infrastructure code installation in the Cloud environment (pre-recorded)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Times New Roman"/>
              <a:buChar char="➔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Virtual SRW/packer/AWS sandbox general tutorial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Times New Roman"/>
              <a:buChar char="➔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CodeFest Land DA virtual training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150" y="1577425"/>
            <a:ext cx="3231525" cy="19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/>
          <p:nvPr/>
        </p:nvSpPr>
        <p:spPr>
          <a:xfrm>
            <a:off x="1699350" y="624025"/>
            <a:ext cx="57453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Student Perspective-Based Technical Evaluation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1085250" y="1458150"/>
            <a:ext cx="2040600" cy="978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2"/>
          <p:cNvSpPr txBox="1"/>
          <p:nvPr/>
        </p:nvSpPr>
        <p:spPr>
          <a:xfrm>
            <a:off x="1217100" y="1557475"/>
            <a:ext cx="17769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Discussing personal background experiences with programming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3446375" y="1458150"/>
            <a:ext cx="2040600" cy="978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Analyzing teaching methods used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5807500" y="1458150"/>
            <a:ext cx="2040600" cy="978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Recommendations for a seamless integration into academia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1085250" y="2748850"/>
            <a:ext cx="2040600" cy="978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Suggestions for improving intended deliverables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3446375" y="2748850"/>
            <a:ext cx="2040600" cy="978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Identifying gaps that need to be addressed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5807500" y="2748850"/>
            <a:ext cx="2040600" cy="978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Prioritizing student user support and satisfaction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3"/>
          <p:cNvSpPr txBox="1"/>
          <p:nvPr/>
        </p:nvSpPr>
        <p:spPr>
          <a:xfrm>
            <a:off x="1701000" y="2289000"/>
            <a:ext cx="57453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Recommendations for Future Deliverables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3"/>
          <p:cNvSpPr txBox="1"/>
          <p:nvPr/>
        </p:nvSpPr>
        <p:spPr>
          <a:xfrm>
            <a:off x="1023575" y="367425"/>
            <a:ext cx="3000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Inclusive environment for all platforms in tutorials (Mac, PC, etc.)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Tutorials for puTTy configuration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EC2 Instance Connect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Other SSH clients</a:t>
            </a:r>
            <a:endParaRPr/>
          </a:p>
        </p:txBody>
      </p:sp>
      <p:sp>
        <p:nvSpPr>
          <p:cNvPr id="309" name="Google Shape;309;p33"/>
          <p:cNvSpPr txBox="1"/>
          <p:nvPr/>
        </p:nvSpPr>
        <p:spPr>
          <a:xfrm>
            <a:off x="4992675" y="367425"/>
            <a:ext cx="3000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Distribution of pre-tutorial materials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Creation of AWS account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General terms to know before tutorial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Explanation of documentation commands</a:t>
            </a:r>
            <a:endParaRPr/>
          </a:p>
        </p:txBody>
      </p:sp>
      <p:sp>
        <p:nvSpPr>
          <p:cNvPr id="310" name="Google Shape;310;p33"/>
          <p:cNvSpPr txBox="1"/>
          <p:nvPr/>
        </p:nvSpPr>
        <p:spPr>
          <a:xfrm>
            <a:off x="4992675" y="309965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Inclusion of all relevant and required information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Mentioning “i” for inserting text in a file</a:t>
            </a:r>
            <a:endParaRPr/>
          </a:p>
        </p:txBody>
      </p:sp>
      <p:sp>
        <p:nvSpPr>
          <p:cNvPr id="311" name="Google Shape;311;p33"/>
          <p:cNvSpPr txBox="1"/>
          <p:nvPr/>
        </p:nvSpPr>
        <p:spPr>
          <a:xfrm>
            <a:off x="386025" y="2975175"/>
            <a:ext cx="3000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Pre-recorded and in-person tutorials: more impactful than virtual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Tutorials that are fast-paced and have quick delivery are not ideal for academic integration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3"/>
          <p:cNvSpPr/>
          <p:nvPr/>
        </p:nvSpPr>
        <p:spPr>
          <a:xfrm>
            <a:off x="2021200" y="2277625"/>
            <a:ext cx="5015400" cy="558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4411875" y="562875"/>
            <a:ext cx="580800" cy="1518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3"/>
          <p:cNvSpPr/>
          <p:nvPr/>
        </p:nvSpPr>
        <p:spPr>
          <a:xfrm flipH="1">
            <a:off x="3386025" y="1265775"/>
            <a:ext cx="580800" cy="815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3"/>
          <p:cNvSpPr/>
          <p:nvPr/>
        </p:nvSpPr>
        <p:spPr>
          <a:xfrm flipH="1" rot="10800000">
            <a:off x="4486850" y="3031725"/>
            <a:ext cx="580800" cy="746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3"/>
          <p:cNvSpPr/>
          <p:nvPr/>
        </p:nvSpPr>
        <p:spPr>
          <a:xfrm rot="10800000">
            <a:off x="3257925" y="3031775"/>
            <a:ext cx="708900" cy="1470600"/>
          </a:xfrm>
          <a:prstGeom prst="bentArrow">
            <a:avLst>
              <a:gd fmla="val 25000" name="adj1"/>
              <a:gd fmla="val 32468" name="adj2"/>
              <a:gd fmla="val 25000" name="adj3"/>
              <a:gd fmla="val 43750" name="adj4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/>
          <p:nvPr>
            <p:ph type="title"/>
          </p:nvPr>
        </p:nvSpPr>
        <p:spPr>
          <a:xfrm>
            <a:off x="766900" y="1263925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4"/>
          <p:cNvSpPr txBox="1"/>
          <p:nvPr/>
        </p:nvSpPr>
        <p:spPr>
          <a:xfrm>
            <a:off x="1245300" y="0"/>
            <a:ext cx="68058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Times New Roman"/>
                <a:ea typeface="Times New Roman"/>
                <a:cs typeface="Times New Roman"/>
                <a:sym typeface="Times New Roman"/>
              </a:rPr>
              <a:t>SRW Reconfiguration to Jupyter Notebooks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** Access through Amazon Web Services (AWS) EC2 Instance Connect **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34"/>
          <p:cNvSpPr/>
          <p:nvPr/>
        </p:nvSpPr>
        <p:spPr>
          <a:xfrm>
            <a:off x="1063125" y="2059825"/>
            <a:ext cx="1522800" cy="13908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4"/>
          <p:cNvSpPr/>
          <p:nvPr/>
        </p:nvSpPr>
        <p:spPr>
          <a:xfrm>
            <a:off x="1786850" y="1146475"/>
            <a:ext cx="1911600" cy="6240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4"/>
          <p:cNvSpPr/>
          <p:nvPr/>
        </p:nvSpPr>
        <p:spPr>
          <a:xfrm>
            <a:off x="2820525" y="2059825"/>
            <a:ext cx="1522800" cy="13908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Rewriting SRW code in Jupyter Notebooks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34"/>
          <p:cNvSpPr/>
          <p:nvPr/>
        </p:nvSpPr>
        <p:spPr>
          <a:xfrm>
            <a:off x="4577925" y="2028700"/>
            <a:ext cx="1522800" cy="13908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Publishing code on public GitHub repository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34"/>
          <p:cNvSpPr/>
          <p:nvPr/>
        </p:nvSpPr>
        <p:spPr>
          <a:xfrm>
            <a:off x="6335325" y="2028700"/>
            <a:ext cx="1522800" cy="13908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Increased student engagement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34"/>
          <p:cNvSpPr/>
          <p:nvPr/>
        </p:nvSpPr>
        <p:spPr>
          <a:xfrm>
            <a:off x="3726250" y="1146475"/>
            <a:ext cx="1769700" cy="6240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4772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4"/>
          <p:cNvSpPr/>
          <p:nvPr/>
        </p:nvSpPr>
        <p:spPr>
          <a:xfrm>
            <a:off x="5532750" y="1092925"/>
            <a:ext cx="1769700" cy="6240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4"/>
          <p:cNvSpPr txBox="1"/>
          <p:nvPr/>
        </p:nvSpPr>
        <p:spPr>
          <a:xfrm>
            <a:off x="1279575" y="2195700"/>
            <a:ext cx="10899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Running Jupyter Notebooks through EC2 Server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34"/>
          <p:cNvSpPr txBox="1"/>
          <p:nvPr/>
        </p:nvSpPr>
        <p:spPr>
          <a:xfrm>
            <a:off x="1503800" y="3534625"/>
            <a:ext cx="48756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Why Jupyter Notebooks?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Appealing to younger programmers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Organized notebook format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Documentation command definitions implemented into code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Can be downloaded and accessed on a browser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 txBox="1"/>
          <p:nvPr>
            <p:ph type="title"/>
          </p:nvPr>
        </p:nvSpPr>
        <p:spPr>
          <a:xfrm>
            <a:off x="697075" y="147500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Anticipated Outcome of SRW and Land DA Technical Report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35"/>
          <p:cNvSpPr txBox="1"/>
          <p:nvPr/>
        </p:nvSpPr>
        <p:spPr>
          <a:xfrm>
            <a:off x="5439775" y="288025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Main Goal: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ensuring usability of tutorials in an academic setting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35"/>
          <p:cNvSpPr txBox="1"/>
          <p:nvPr/>
        </p:nvSpPr>
        <p:spPr>
          <a:xfrm>
            <a:off x="5150975" y="1609375"/>
            <a:ext cx="3583200" cy="25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More academic research represented and accelerated in Research to Operations (R2O) journey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Greater efficiency and impact of UFS tutorials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More user support leads to greater stakeholder engagement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Increased incorporation of UFS and Numerical Weather Prediction (NWP) into general academic curriculums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Connects to enhancing a diverse community of users through Weather Enterprise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246150" y="751200"/>
            <a:ext cx="8651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Speaker Background Information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8"/>
          <p:cNvSpPr txBox="1"/>
          <p:nvPr>
            <p:ph idx="1" type="subTitle"/>
          </p:nvPr>
        </p:nvSpPr>
        <p:spPr>
          <a:xfrm>
            <a:off x="466075" y="1408525"/>
            <a:ext cx="4784400" cy="34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William M. Lapenta Intern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Student Ambassador for the Unified Forecast System (UFS)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Undergraduate student at Penn State University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Pursuing a B.S. in Meteorology &amp; Atmospheric Science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excited to share summer research and findings with UIFCW 2023!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Continuing Bill Lapenta’s legacy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7143" l="0" r="23277" t="8815"/>
          <a:stretch/>
        </p:blipFill>
        <p:spPr>
          <a:xfrm>
            <a:off x="5788075" y="751225"/>
            <a:ext cx="2493024" cy="364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>
            <p:ph type="title"/>
          </p:nvPr>
        </p:nvSpPr>
        <p:spPr>
          <a:xfrm>
            <a:off x="727800" y="1949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 have Learned/Challenges I Faced</a:t>
            </a:r>
            <a:endParaRPr/>
          </a:p>
        </p:txBody>
      </p:sp>
      <p:sp>
        <p:nvSpPr>
          <p:cNvPr id="344" name="Google Shape;344;p36"/>
          <p:cNvSpPr txBox="1"/>
          <p:nvPr/>
        </p:nvSpPr>
        <p:spPr>
          <a:xfrm>
            <a:off x="896325" y="979050"/>
            <a:ext cx="7163700" cy="30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Trial and error while using AWS during SRW infrastructure tutorials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Initial use of incorrect instance connection methods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Incorrect EC2 instance settings - many issues with running code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Running Jupyter Notebooks on EC2 server - needed to expand size of instance, change security group settings, and accessing Jupyter online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University Outreach might not have provided me with enough data to support original project vision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Created a second method of outreach - UIFCW Student Outreach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These results will be included in UFS Student Ambassador Final Report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Discussing plans of approach with numerous mentors - learning about EPIC, how UFS is the future, and how to represent UFS as First Student Ambassador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Bringing academia to spotlight of community and technological advancements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Continuing a legacy of community modeling and innovative collaboration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Creating amazing connections with mentors and leaders throughout NOAA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7"/>
          <p:cNvSpPr txBox="1"/>
          <p:nvPr/>
        </p:nvSpPr>
        <p:spPr>
          <a:xfrm>
            <a:off x="303950" y="308025"/>
            <a:ext cx="83928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Times New Roman"/>
                <a:ea typeface="Times New Roman"/>
                <a:cs typeface="Times New Roman"/>
                <a:sym typeface="Times New Roman"/>
              </a:rPr>
              <a:t>Future Initiatives for Continuing Research Post-Internship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37"/>
          <p:cNvSpPr txBox="1"/>
          <p:nvPr/>
        </p:nvSpPr>
        <p:spPr>
          <a:xfrm>
            <a:off x="408900" y="985900"/>
            <a:ext cx="7688400" cy="29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37"/>
          <p:cNvSpPr txBox="1"/>
          <p:nvPr/>
        </p:nvSpPr>
        <p:spPr>
          <a:xfrm>
            <a:off x="524000" y="1213475"/>
            <a:ext cx="7301700" cy="27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Completion of SRW reconfiguration into Jupyter Notebooks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Community can successfully access this code on public GitHub UFS repository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Construction of an UFS/NWP academic lesson plan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Continuing to uphold a welcoming environment for academia and young programmers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Improving methods of outreach and continuing to reach out to both Minority Serving Institutions (MSI) and Historically Black Colleges and Universities (HBCU)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Attending more CodeFest’s and Hackathon’s for further analysis and understanding of tutorials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Include analysis of UIFCW Student Outreach results in final report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8"/>
          <p:cNvSpPr txBox="1"/>
          <p:nvPr/>
        </p:nvSpPr>
        <p:spPr>
          <a:xfrm>
            <a:off x="310850" y="301125"/>
            <a:ext cx="71979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38"/>
          <p:cNvSpPr txBox="1"/>
          <p:nvPr/>
        </p:nvSpPr>
        <p:spPr>
          <a:xfrm>
            <a:off x="860800" y="1192775"/>
            <a:ext cx="7136100" cy="28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Alves, J., Tolman, H., Roland, A., Abdolali, A., Ardhuin, F., Mann, G., Chawla, A., Smith, J. (2023). NOAA’s Great Lakes Wave Prediction System: A Successful Framework for Accelerating the Transition of Innovations to Operations. </a:t>
            </a: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Bull. Amer. Meteor. Soc.,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104, E837-E850.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https://doi.org/10.1175/BAMS-D-22-0094.1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Jacobs, N. (2021). Open Innovation and the Case for Community Model Development. </a:t>
            </a: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Bull. Amer. Meteor. Soc.,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102, E2002-E2011.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https://doi.org/10.1175/BAMS-D-21-0030.1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Stagnari, A., Dubots, L., Vogt, Jennifer., Huang, M. (2022). Working with Stakeholders: Engaging Sectors to Influence the Future of EPIC and UFS.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Unifying Innovations in Forecasting Capabilities Workshop Report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Uccellini, L., Spinrad, R., Koch, D., McLean, C., Lapenta, W. (2022). EPIC as a Catalyst for NOAA’s Future Earth Prediction System. </a:t>
            </a: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Bull. Amer. Meteor. Soc.,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103, E2246-E2264.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https://doi.org/10.1175/BAMS-D-21-0061.1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759150" y="17281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40">
                <a:latin typeface="Times New Roman"/>
                <a:ea typeface="Times New Roman"/>
                <a:cs typeface="Times New Roman"/>
                <a:sym typeface="Times New Roman"/>
              </a:rPr>
              <a:t>What is the Role of the UFS/EPIC Student Ambassador?</a:t>
            </a:r>
            <a:endParaRPr sz="27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>
            <p:ph idx="2" type="body"/>
          </p:nvPr>
        </p:nvSpPr>
        <p:spPr>
          <a:xfrm>
            <a:off x="4696650" y="330275"/>
            <a:ext cx="4447200" cy="46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Advocating for community engagement &amp; technological advancements for academia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Determining/evaluating usability of UFS tutorials in academic environments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Utilizing outreach and technology to support/</a:t>
            </a: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 community collaboration across the Weather Enterprise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an undergraduate student perspective on UFS accessibility and stakeholder engagement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331950" y="257425"/>
            <a:ext cx="84801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Earth Prediction Innovation Center (EPIC) - Building Blocks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38" y="1015224"/>
            <a:ext cx="5252825" cy="35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1075588" y="4677300"/>
            <a:ext cx="37155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 Fig. 3. Bulletin of the American Meteorological Society 103, 10; </a:t>
            </a:r>
            <a:r>
              <a:rPr lang="en" sz="900"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10.1175/BAMS-D-21-0061.1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5833150" y="1143750"/>
            <a:ext cx="3001500" cy="28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Focus Points: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arenBoth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Successfully providing user support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arenBoth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Community outreach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arenBoth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Supporting innovative research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arenBoth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Adaptable software and technological resources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arenBoth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Maintaining a diverse user database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2500038" y="128200"/>
            <a:ext cx="41439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Times New Roman"/>
                <a:ea typeface="Times New Roman"/>
                <a:cs typeface="Times New Roman"/>
                <a:sym typeface="Times New Roman"/>
              </a:rPr>
              <a:t>The Unified Forecast System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5528225" y="1619075"/>
            <a:ext cx="37521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Community-based Earth modeling system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Encourages collaboration to accelerate R2O journey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Public and private code repositories located in GitHub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75" y="1090550"/>
            <a:ext cx="5123251" cy="274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550" y="763850"/>
            <a:ext cx="1497296" cy="55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492150" y="590675"/>
            <a:ext cx="81597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Times New Roman"/>
                <a:ea typeface="Times New Roman"/>
                <a:cs typeface="Times New Roman"/>
                <a:sym typeface="Times New Roman"/>
              </a:rPr>
              <a:t>Designing Innovative Solutions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-92850" y="1422350"/>
            <a:ext cx="25791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Successfully providing</a:t>
            </a:r>
            <a:b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user support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-56400" y="3915600"/>
            <a:ext cx="25062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Adaptable software and technological resources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5" name="Google Shape;165;p22"/>
          <p:cNvCxnSpPr/>
          <p:nvPr/>
        </p:nvCxnSpPr>
        <p:spPr>
          <a:xfrm>
            <a:off x="1520450" y="2099888"/>
            <a:ext cx="586800" cy="43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2"/>
          <p:cNvCxnSpPr/>
          <p:nvPr/>
        </p:nvCxnSpPr>
        <p:spPr>
          <a:xfrm flipH="1" rot="10800000">
            <a:off x="1371350" y="3462375"/>
            <a:ext cx="735900" cy="45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2"/>
          <p:cNvSpPr txBox="1"/>
          <p:nvPr/>
        </p:nvSpPr>
        <p:spPr>
          <a:xfrm>
            <a:off x="2253075" y="2420475"/>
            <a:ext cx="23169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Short Range Weather and Land DA technical report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2296726" y="2161650"/>
            <a:ext cx="2229600" cy="1209600"/>
          </a:xfrm>
          <a:prstGeom prst="rect">
            <a:avLst/>
          </a:prstGeom>
          <a:noFill/>
          <a:ln cap="flat" cmpd="sng" w="38100">
            <a:solidFill>
              <a:srgbClr val="F477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4839375" y="1596288"/>
            <a:ext cx="19674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Community outreach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4569975" y="2496888"/>
            <a:ext cx="2506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Supporting innovative research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569975" y="3820000"/>
            <a:ext cx="25062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Maintaining a diverse user database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2" name="Google Shape;172;p22"/>
          <p:cNvCxnSpPr/>
          <p:nvPr/>
        </p:nvCxnSpPr>
        <p:spPr>
          <a:xfrm>
            <a:off x="6624775" y="1978338"/>
            <a:ext cx="509700" cy="22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2"/>
          <p:cNvCxnSpPr/>
          <p:nvPr/>
        </p:nvCxnSpPr>
        <p:spPr>
          <a:xfrm>
            <a:off x="6582175" y="2943063"/>
            <a:ext cx="492600" cy="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2"/>
          <p:cNvCxnSpPr/>
          <p:nvPr/>
        </p:nvCxnSpPr>
        <p:spPr>
          <a:xfrm flipH="1" rot="10800000">
            <a:off x="6462775" y="3404025"/>
            <a:ext cx="708000" cy="39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2"/>
          <p:cNvSpPr txBox="1"/>
          <p:nvPr/>
        </p:nvSpPr>
        <p:spPr>
          <a:xfrm>
            <a:off x="7403900" y="2420475"/>
            <a:ext cx="1573800" cy="15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UFS Student Engagement Plan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7356650" y="2295375"/>
            <a:ext cx="1668300" cy="1124400"/>
          </a:xfrm>
          <a:prstGeom prst="rect">
            <a:avLst/>
          </a:prstGeom>
          <a:noFill/>
          <a:ln cap="flat" cmpd="sng" w="38100">
            <a:solidFill>
              <a:srgbClr val="F477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2222250" y="2096475"/>
            <a:ext cx="4699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Community Engagement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/>
        </p:nvSpPr>
        <p:spPr>
          <a:xfrm>
            <a:off x="769050" y="257975"/>
            <a:ext cx="76059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Times New Roman"/>
                <a:ea typeface="Times New Roman"/>
                <a:cs typeface="Times New Roman"/>
                <a:sym typeface="Times New Roman"/>
              </a:rPr>
              <a:t>Creation of a UFS Student Engagement Plan in Phases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3338250" y="1133175"/>
            <a:ext cx="1703525" cy="864100"/>
          </a:xfrm>
          <a:prstGeom prst="flowChartManualOperation">
            <a:avLst/>
          </a:prstGeom>
          <a:noFill/>
          <a:ln cap="flat" cmpd="sng" w="38100">
            <a:solidFill>
              <a:srgbClr val="F477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3338238" y="2310150"/>
            <a:ext cx="1703525" cy="864100"/>
          </a:xfrm>
          <a:prstGeom prst="flowChartManualOperation">
            <a:avLst/>
          </a:prstGeom>
          <a:noFill/>
          <a:ln cap="flat" cmpd="sng" w="38100">
            <a:solidFill>
              <a:srgbClr val="F477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Phase 2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3338238" y="3487125"/>
            <a:ext cx="1703525" cy="864100"/>
          </a:xfrm>
          <a:prstGeom prst="flowChartManualOperation">
            <a:avLst/>
          </a:prstGeom>
          <a:noFill/>
          <a:ln cap="flat" cmpd="sng" w="38100">
            <a:solidFill>
              <a:srgbClr val="F477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3751563" y="1324975"/>
            <a:ext cx="8769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Phase 1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3805413" y="3682900"/>
            <a:ext cx="76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Phase 3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4981025" y="1499375"/>
            <a:ext cx="609000" cy="13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F477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2752900" y="1499375"/>
            <a:ext cx="609000" cy="131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B85DC"/>
          </a:solidFill>
          <a:ln cap="flat" cmpd="sng" w="9525">
            <a:solidFill>
              <a:srgbClr val="F477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5559750" y="1030175"/>
            <a:ext cx="32457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Undergraduate student perspective on programming and NWP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Brief overview of meteorological accreditation standards (GS-1340, AMS, NWA, WMO)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-174075" y="1030175"/>
            <a:ext cx="30651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Referencing information from UIFCW 2022 Report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Personal recommendations for providing research support to enhance stakeholder engagement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5559750" y="2337150"/>
            <a:ext cx="33369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Continuing to reference research performed in UIFCW 2022 Report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Training recommendations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4981025" y="2738075"/>
            <a:ext cx="609000" cy="13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F477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-141525" y="23295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Perform outreach to renowned Atmospheric Science/Computer Science university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programs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to gauge professors’ perspectives on UFS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2752900" y="2738075"/>
            <a:ext cx="609000" cy="131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B85DC"/>
          </a:solidFill>
          <a:ln cap="flat" cmpd="sng" w="9525">
            <a:solidFill>
              <a:srgbClr val="F477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/>
          <p:nvPr/>
        </p:nvSpPr>
        <p:spPr>
          <a:xfrm>
            <a:off x="4939875" y="3976775"/>
            <a:ext cx="609000" cy="13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F477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2754975" y="3951400"/>
            <a:ext cx="609000" cy="131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B85DC"/>
          </a:solidFill>
          <a:ln cap="flat" cmpd="sng" w="9525">
            <a:solidFill>
              <a:srgbClr val="F477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 txBox="1"/>
          <p:nvPr/>
        </p:nvSpPr>
        <p:spPr>
          <a:xfrm>
            <a:off x="-141525" y="35809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Perform outreach geared towards students attending UIFCW 2023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Analyzing academic perspectives and interest levels regarding UFS</a:t>
            </a:r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5590025" y="332890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Inquiring student outlook when entering a community workshop like UIFCW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Importance of collaboration and user support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2131350" y="108950"/>
            <a:ext cx="4881300" cy="4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Outreach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930950" y="841125"/>
            <a:ext cx="1461726" cy="1089396"/>
          </a:xfrm>
          <a:prstGeom prst="flowChartMultidocumen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3841138" y="841125"/>
            <a:ext cx="1461726" cy="1089396"/>
          </a:xfrm>
          <a:prstGeom prst="flowChartMultidocumen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6751350" y="841125"/>
            <a:ext cx="1461726" cy="1089396"/>
          </a:xfrm>
          <a:prstGeom prst="flowChartMultidocumen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6751350" y="2580750"/>
            <a:ext cx="1461726" cy="1089396"/>
          </a:xfrm>
          <a:prstGeom prst="flowChartMultidocumen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>
            <a:off x="3841138" y="2580750"/>
            <a:ext cx="1461726" cy="1089396"/>
          </a:xfrm>
          <a:prstGeom prst="flowChartMultidocumen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930950" y="2580750"/>
            <a:ext cx="1461726" cy="1089396"/>
          </a:xfrm>
          <a:prstGeom prst="flowChartMultidocumen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1061775" y="1058275"/>
            <a:ext cx="930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Designing email drafts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2730325" y="1220375"/>
            <a:ext cx="789900" cy="30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5632163" y="1220375"/>
            <a:ext cx="789900" cy="30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5"/>
          <p:cNvSpPr/>
          <p:nvPr/>
        </p:nvSpPr>
        <p:spPr>
          <a:xfrm rot="5400000">
            <a:off x="7444525" y="2054475"/>
            <a:ext cx="629100" cy="24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5"/>
          <p:cNvSpPr/>
          <p:nvPr/>
        </p:nvSpPr>
        <p:spPr>
          <a:xfrm rot="10800000">
            <a:off x="5632163" y="2975450"/>
            <a:ext cx="789900" cy="30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"/>
          <p:cNvSpPr/>
          <p:nvPr/>
        </p:nvSpPr>
        <p:spPr>
          <a:xfrm rot="10800000">
            <a:off x="2721950" y="2975450"/>
            <a:ext cx="789900" cy="30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"/>
          <p:cNvSpPr txBox="1"/>
          <p:nvPr/>
        </p:nvSpPr>
        <p:spPr>
          <a:xfrm>
            <a:off x="3968613" y="954850"/>
            <a:ext cx="930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How the UFS Benefits Academia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6821027" y="1003113"/>
            <a:ext cx="10398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mes New Roman"/>
                <a:ea typeface="Times New Roman"/>
                <a:cs typeface="Times New Roman"/>
                <a:sym typeface="Times New Roman"/>
              </a:rPr>
              <a:t>Creating list of universities &amp; student attendees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6821025" y="2708275"/>
            <a:ext cx="10398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Creation of questions in Google Form format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3927250" y="2758300"/>
            <a:ext cx="11196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mes New Roman"/>
                <a:ea typeface="Times New Roman"/>
                <a:cs typeface="Times New Roman"/>
                <a:sym typeface="Times New Roman"/>
              </a:rPr>
              <a:t>Sending emails to universities &amp; student attendees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061775" y="2813450"/>
            <a:ext cx="930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Receiving innovative feedback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