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H0d5O1F62Cj3LhkhTLSCMRqzx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14f8d82d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314f8d82d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14f8d82d2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314f8d82d2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14f8d82d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314f8d82d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14f8d82d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314f8d82d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a69ce71e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a69ce71e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aebc3bd8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5aebc3bd8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314f8d82d2_0_13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g2314f8d82d2_0_13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7" name="Google Shape;17;g2314f8d82d2_0_1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2314f8d82d2_0_1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g2314f8d82d2_0_131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0" name="Google Shape;20;g2314f8d82d2_0_131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g2314f8d82d2_0_13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g2314f8d82d2_0_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2314f8d82d2_0_20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86" name="Google Shape;86;g2314f8d82d2_0_20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2314f8d82d2_0_20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g2314f8d82d2_0_201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g2314f8d82d2_0_20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g2314f8d82d2_0_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2314f8d82d2_0_20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93" name="Google Shape;93;g2314f8d82d2_0_20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2314f8d82d2_0_20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g2314f8d82d2_0_208"/>
          <p:cNvSpPr txBox="1"/>
          <p:nvPr>
            <p:ph type="title"/>
          </p:nvPr>
        </p:nvSpPr>
        <p:spPr>
          <a:xfrm>
            <a:off x="972600" y="1572467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2314f8d82d2_0_20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314f8d82d2_0_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66132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14f8d82d2_0_2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g2314f8d82d2_0_21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01" name="Google Shape;101;g2314f8d82d2_0_2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2314f8d82d2_0_2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g2314f8d82d2_0_21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04" name="Google Shape;104;g2314f8d82d2_0_21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" name="Google Shape;105;g2314f8d82d2_0_21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6" name="Google Shape;106;g2314f8d82d2_0_21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314f8d82d2_0_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14f8d82d2_0_2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g2314f8d82d2_0_22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11" name="Google Shape;111;g2314f8d82d2_0_2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314f8d82d2_0_2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g2314f8d82d2_0_22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14" name="Google Shape;114;g2314f8d82d2_0_22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g2314f8d82d2_0_22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6" name="Google Shape;116;g2314f8d82d2_0_22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g2314f8d82d2_0_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14f8d82d2_0_235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20" name="Google Shape;120;g2314f8d82d2_0_23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g2314f8d82d2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14f8d82d2_0_23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g2314f8d82d2_0_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aebc3bd8c_0_12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g25aebc3bd8c_0_12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33" name="Google Shape;133;g25aebc3bd8c_0_1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g25aebc3bd8c_0_1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g25aebc3bd8c_0_129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6" name="Google Shape;136;g25aebc3bd8c_0_129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g25aebc3bd8c_0_12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g25aebc3bd8c_0_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25aebc3bd8c_0_13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1" name="Google Shape;141;g25aebc3bd8c_0_1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g25aebc3bd8c_0_1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g25aebc3bd8c_0_138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g25aebc3bd8c_0_13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25aebc3bd8c_0_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aebc3bd8c_0_14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48" name="Google Shape;148;g25aebc3bd8c_0_14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9" name="Google Shape;149;g25aebc3bd8c_0_1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g25aebc3bd8c_0_14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g25aebc3bd8c_0_145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52" name="Google Shape;152;g25aebc3bd8c_0_145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53" name="Google Shape;153;g25aebc3bd8c_0_14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g25aebc3bd8c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aebc3bd8c_0_1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57" name="Google Shape;157;g25aebc3bd8c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g2314f8d82d2_0_14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5" name="Google Shape;25;g2314f8d82d2_0_14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2314f8d82d2_0_14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g2314f8d82d2_0_140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g2314f8d82d2_0_14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g2314f8d82d2_0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aebc3bd8c_0_15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60" name="Google Shape;160;g25aebc3bd8c_0_15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61" name="Google Shape;161;g25aebc3bd8c_0_1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g25aebc3bd8c_0_15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g25aebc3bd8c_0_157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4" name="Google Shape;164;g25aebc3bd8c_0_157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65" name="Google Shape;165;g25aebc3bd8c_0_15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g25aebc3bd8c_0_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aebc3bd8c_0_16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g25aebc3bd8c_0_16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70" name="Google Shape;170;g25aebc3bd8c_0_16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g25aebc3bd8c_0_16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g25aebc3bd8c_0_16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73" name="Google Shape;173;g25aebc3bd8c_0_166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4" name="Google Shape;174;g25aebc3bd8c_0_166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5" name="Google Shape;175;g25aebc3bd8c_0_16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g25aebc3bd8c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aebc3bd8c_0_17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g25aebc3bd8c_0_17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80" name="Google Shape;180;g25aebc3bd8c_0_17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g25aebc3bd8c_0_1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g25aebc3bd8c_0_17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83" name="Google Shape;183;g25aebc3bd8c_0_17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g25aebc3bd8c_0_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aebc3bd8c_0_184"/>
          <p:cNvSpPr/>
          <p:nvPr>
            <p:ph idx="2" type="pic"/>
          </p:nvPr>
        </p:nvSpPr>
        <p:spPr>
          <a:xfrm>
            <a:off x="6760007" y="1352000"/>
            <a:ext cx="46632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g25aebc3bd8c_0_184"/>
          <p:cNvSpPr txBox="1"/>
          <p:nvPr>
            <p:ph type="title"/>
          </p:nvPr>
        </p:nvSpPr>
        <p:spPr>
          <a:xfrm>
            <a:off x="656400" y="1352000"/>
            <a:ext cx="5222100" cy="170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8" name="Google Shape;188;g25aebc3bd8c_0_184"/>
          <p:cNvSpPr txBox="1"/>
          <p:nvPr>
            <p:ph idx="1" type="subTitle"/>
          </p:nvPr>
        </p:nvSpPr>
        <p:spPr>
          <a:xfrm>
            <a:off x="656400" y="3321200"/>
            <a:ext cx="5222100" cy="269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9" name="Google Shape;189;g25aebc3bd8c_0_18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90" name="Google Shape;190;g25aebc3bd8c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ebc3bd8c_0_19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g25aebc3bd8c_0_19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4" name="Google Shape;194;g25aebc3bd8c_0_19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g25aebc3bd8c_0_19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g25aebc3bd8c_0_190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97" name="Google Shape;197;g25aebc3bd8c_0_190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8" name="Google Shape;198;g25aebc3bd8c_0_19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g25aebc3bd8c_0_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g25aebc3bd8c_0_199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202" name="Google Shape;202;g25aebc3bd8c_0_19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g25aebc3bd8c_0_19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g25aebc3bd8c_0_199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g25aebc3bd8c_0_19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g25aebc3bd8c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5aebc3bd8c_0_206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209" name="Google Shape;209;g25aebc3bd8c_0_20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g25aebc3bd8c_0_20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g25aebc3bd8c_0_206"/>
          <p:cNvSpPr txBox="1"/>
          <p:nvPr>
            <p:ph type="title"/>
          </p:nvPr>
        </p:nvSpPr>
        <p:spPr>
          <a:xfrm>
            <a:off x="972600" y="1572467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g25aebc3bd8c_0_20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g25aebc3bd8c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66132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aebc3bd8c_0_21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g25aebc3bd8c_0_21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17" name="Google Shape;217;g25aebc3bd8c_0_2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g25aebc3bd8c_0_2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g25aebc3bd8c_0_213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20" name="Google Shape;220;g25aebc3bd8c_0_213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1" name="Google Shape;221;g25aebc3bd8c_0_213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22" name="Google Shape;222;g25aebc3bd8c_0_21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g25aebc3bd8c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aebc3bd8c_0_22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g25aebc3bd8c_0_22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27" name="Google Shape;227;g25aebc3bd8c_0_2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g25aebc3bd8c_0_2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  <p:sp>
        <p:nvSpPr>
          <p:cNvPr id="229" name="Google Shape;229;g25aebc3bd8c_0_223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30" name="Google Shape;230;g25aebc3bd8c_0_223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1" name="Google Shape;231;g25aebc3bd8c_0_223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32" name="Google Shape;232;g25aebc3bd8c_0_22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g25aebc3bd8c_0_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aebc3bd8c_0_233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236" name="Google Shape;236;g25aebc3bd8c_0_23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7" name="Google Shape;237;g25aebc3bd8c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314f8d82d2_0_14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g2314f8d82d2_0_14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3" name="Google Shape;33;g2314f8d82d2_0_14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2314f8d82d2_0_14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g2314f8d82d2_0_147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6" name="Google Shape;36;g2314f8d82d2_0_147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7" name="Google Shape;37;g2314f8d82d2_0_14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g2314f8d82d2_0_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aebc3bd8c_0_23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g25aebc3bd8c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314f8d82d2_0_1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41" name="Google Shape;41;g2314f8d82d2_0_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314f8d82d2_0_15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2314f8d82d2_0_15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5" name="Google Shape;45;g2314f8d82d2_0_15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314f8d82d2_0_15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2314f8d82d2_0_159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8" name="Google Shape;48;g2314f8d82d2_0_159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g2314f8d82d2_0_15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g2314f8d82d2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314f8d82d2_0_16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g2314f8d82d2_0_16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g2314f8d82d2_0_1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2314f8d82d2_0_16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g2314f8d82d2_0_16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g2314f8d82d2_0_168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8" name="Google Shape;58;g2314f8d82d2_0_168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9" name="Google Shape;59;g2314f8d82d2_0_16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g2314f8d82d2_0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14f8d82d2_0_17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g2314f8d82d2_0_17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g2314f8d82d2_0_17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2314f8d82d2_0_17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g2314f8d82d2_0_17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7" name="Google Shape;67;g2314f8d82d2_0_17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g2314f8d82d2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14f8d82d2_0_186"/>
          <p:cNvSpPr/>
          <p:nvPr>
            <p:ph idx="2" type="pic"/>
          </p:nvPr>
        </p:nvSpPr>
        <p:spPr>
          <a:xfrm>
            <a:off x="6760007" y="1352000"/>
            <a:ext cx="46632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g2314f8d82d2_0_186"/>
          <p:cNvSpPr txBox="1"/>
          <p:nvPr>
            <p:ph type="title"/>
          </p:nvPr>
        </p:nvSpPr>
        <p:spPr>
          <a:xfrm>
            <a:off x="656400" y="1352000"/>
            <a:ext cx="5222100" cy="1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2" name="Google Shape;72;g2314f8d82d2_0_186"/>
          <p:cNvSpPr txBox="1"/>
          <p:nvPr>
            <p:ph idx="1" type="subTitle"/>
          </p:nvPr>
        </p:nvSpPr>
        <p:spPr>
          <a:xfrm>
            <a:off x="656400" y="3321200"/>
            <a:ext cx="5222100" cy="26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2314f8d82d2_0_18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2314f8d82d2_0_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14f8d82d2_0_19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g2314f8d82d2_0_19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78" name="Google Shape;78;g2314f8d82d2_0_19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2314f8d82d2_0_19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g2314f8d82d2_0_192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81" name="Google Shape;81;g2314f8d82d2_0_192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" name="Google Shape;82;g2314f8d82d2_0_19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g2314f8d82d2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2314f8d82d2_0_1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15367" y="-53467"/>
            <a:ext cx="12503436" cy="703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2314f8d82d2_0_1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" name="Google Shape;12;g2314f8d82d2_0_126"/>
          <p:cNvSpPr txBox="1"/>
          <p:nvPr>
            <p:ph idx="1" type="body"/>
          </p:nvPr>
        </p:nvSpPr>
        <p:spPr>
          <a:xfrm>
            <a:off x="415600" y="14083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b="0" i="0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g2314f8d82d2_0_12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5aebc3bd8c_0_1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15367" y="-53467"/>
            <a:ext cx="12503436" cy="703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5aebc3bd8c_0_1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8" name="Google Shape;128;g25aebc3bd8c_0_124"/>
          <p:cNvSpPr txBox="1"/>
          <p:nvPr>
            <p:ph idx="1" type="body"/>
          </p:nvPr>
        </p:nvSpPr>
        <p:spPr>
          <a:xfrm>
            <a:off x="415600" y="14083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9" name="Google Shape;129;g25aebc3bd8c_0_12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14f8d82d2_0_121"/>
          <p:cNvSpPr txBox="1"/>
          <p:nvPr>
            <p:ph idx="1" type="subTitle"/>
          </p:nvPr>
        </p:nvSpPr>
        <p:spPr>
          <a:xfrm>
            <a:off x="530762" y="5505233"/>
            <a:ext cx="102507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700"/>
              <a:t>Center Green Auditorium, Boulder, CO</a:t>
            </a:r>
            <a:endParaRPr sz="2700"/>
          </a:p>
          <a:p>
            <a:pPr indent="0" lvl="0" marL="0" rtl="0" algn="l">
              <a:lnSpc>
                <a:spcPct val="80000"/>
              </a:lnSpc>
              <a:spcBef>
                <a:spcPts val="1300"/>
              </a:spcBef>
              <a:spcAft>
                <a:spcPts val="1300"/>
              </a:spcAft>
              <a:buSzPts val="1200"/>
              <a:buNone/>
            </a:pPr>
            <a:r>
              <a:rPr lang="en-US" sz="2700"/>
              <a:t>July 24-28, 2023</a:t>
            </a:r>
            <a:endParaRPr sz="2700"/>
          </a:p>
        </p:txBody>
      </p:sp>
      <p:sp>
        <p:nvSpPr>
          <p:cNvPr id="246" name="Google Shape;246;g2314f8d82d2_0_121"/>
          <p:cNvSpPr txBox="1"/>
          <p:nvPr/>
        </p:nvSpPr>
        <p:spPr>
          <a:xfrm>
            <a:off x="530750" y="1810100"/>
            <a:ext cx="114828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Unifying Innovations in Forecasting Capabilities Workshop</a:t>
            </a:r>
            <a:endParaRPr b="0" i="0" sz="5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g2314f8d82d2_0_121"/>
          <p:cNvSpPr txBox="1"/>
          <p:nvPr>
            <p:ph idx="1" type="subTitle"/>
          </p:nvPr>
        </p:nvSpPr>
        <p:spPr>
          <a:xfrm>
            <a:off x="1524000" y="345701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i="1" lang="en-US" sz="2600"/>
              <a:t>A Unified Forecast System (UFS) Collaboration Powered by the Earth Prediction Innovation Center (EPIC)</a:t>
            </a:r>
            <a:endParaRPr i="1"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600"/>
              <a:t>JULY 28th, 2023</a:t>
            </a:r>
            <a:endParaRPr b="1"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314f8d82d2_0_245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Today’s Moderator</a:t>
            </a:r>
            <a:endParaRPr/>
          </a:p>
        </p:txBody>
      </p:sp>
      <p:sp>
        <p:nvSpPr>
          <p:cNvPr id="253" name="Google Shape;253;g2314f8d82d2_0_245"/>
          <p:cNvSpPr txBox="1"/>
          <p:nvPr>
            <p:ph idx="4294967295" type="body"/>
          </p:nvPr>
        </p:nvSpPr>
        <p:spPr>
          <a:xfrm>
            <a:off x="4583700" y="2467125"/>
            <a:ext cx="7001100" cy="27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/>
              <a:t>Aaron Jones</a:t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</a:rPr>
              <a:t>Product Owner of the EPIC Community Engagement Team, Raytheon</a:t>
            </a:r>
            <a:endParaRPr sz="3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</a:rPr>
              <a:t>Retired Air Force Weather </a:t>
            </a:r>
            <a:endParaRPr sz="3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4" name="Google Shape;254;g2314f8d82d2_0_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00" y="2149725"/>
            <a:ext cx="3192375" cy="401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14f8d82d2_0_254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Friday, July 28th</a:t>
            </a:r>
            <a:endParaRPr/>
          </a:p>
        </p:txBody>
      </p:sp>
      <p:sp>
        <p:nvSpPr>
          <p:cNvPr id="260" name="Google Shape;260;g2314f8d82d2_0_254"/>
          <p:cNvSpPr txBox="1"/>
          <p:nvPr>
            <p:ph idx="4294967295" type="body"/>
          </p:nvPr>
        </p:nvSpPr>
        <p:spPr>
          <a:xfrm>
            <a:off x="494575" y="1825625"/>
            <a:ext cx="11697300" cy="3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9:00 – 9:15        –  Welcome and Kickoff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9:15 – 10:30     –  Updated &amp; Challenges on UFS Applications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10</a:t>
            </a:r>
            <a:r>
              <a:rPr lang="en-US" sz="2400"/>
              <a:t>:30 – 11:00  –  BREAK / LIVE DEMO OF SRW IN THE CLOUD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11:00 – 12:00  –  Making UFS Cool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12:00 – 12:30  – Debrief: Findings, Recommendations, and Closing Statements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12:30 – ADJOURN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314f8d82d2_0_266"/>
          <p:cNvSpPr txBox="1"/>
          <p:nvPr>
            <p:ph idx="4294967295" type="title"/>
          </p:nvPr>
        </p:nvSpPr>
        <p:spPr>
          <a:xfrm>
            <a:off x="838200" y="898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Live Streaming Announcement</a:t>
            </a:r>
            <a:endParaRPr/>
          </a:p>
        </p:txBody>
      </p:sp>
      <p:sp>
        <p:nvSpPr>
          <p:cNvPr id="266" name="Google Shape;266;g2314f8d82d2_0_266"/>
          <p:cNvSpPr txBox="1"/>
          <p:nvPr>
            <p:ph idx="4294967295" type="body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We are livestreaming the event, so please be aware of hot mics and video recording.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If you would like to be further from the microphone, we suggest sitting in the back of the room. 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a69ce71e7_0_124"/>
          <p:cNvSpPr txBox="1"/>
          <p:nvPr>
            <p:ph idx="4294967295" type="title"/>
          </p:nvPr>
        </p:nvSpPr>
        <p:spPr>
          <a:xfrm>
            <a:off x="838200" y="822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Connect with us!</a:t>
            </a:r>
            <a:endParaRPr/>
          </a:p>
        </p:txBody>
      </p:sp>
      <p:sp>
        <p:nvSpPr>
          <p:cNvPr id="272" name="Google Shape;272;g25a69ce71e7_0_124"/>
          <p:cNvSpPr txBox="1"/>
          <p:nvPr>
            <p:ph idx="4294967295" type="body"/>
          </p:nvPr>
        </p:nvSpPr>
        <p:spPr>
          <a:xfrm>
            <a:off x="344900" y="1865725"/>
            <a:ext cx="7416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Connect with us on Twitter and Instagram with </a:t>
            </a:r>
            <a:r>
              <a:rPr b="1" lang="en-US" sz="3200"/>
              <a:t>#UIFCW23</a:t>
            </a:r>
            <a:r>
              <a:rPr lang="en-US" sz="3200"/>
              <a:t>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Twitter: </a:t>
            </a:r>
            <a:r>
              <a:rPr b="1" lang="en-US" sz="3000"/>
              <a:t>@NOAAEPIC</a:t>
            </a:r>
            <a:r>
              <a:rPr lang="en-US" sz="3000"/>
              <a:t>  &amp; </a:t>
            </a:r>
            <a:r>
              <a:rPr b="1" lang="en-US" sz="3000"/>
              <a:t>@ufs_community</a:t>
            </a:r>
            <a:endParaRPr b="1" sz="30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Instagram: </a:t>
            </a:r>
            <a:r>
              <a:rPr b="1" lang="en-US" sz="3000"/>
              <a:t>@NOAAEPIC</a:t>
            </a:r>
            <a:endParaRPr b="1" sz="3000"/>
          </a:p>
        </p:txBody>
      </p:sp>
      <p:pic>
        <p:nvPicPr>
          <p:cNvPr id="273" name="Google Shape;273;g25a69ce71e7_0_124"/>
          <p:cNvPicPr preferRelativeResize="0"/>
          <p:nvPr/>
        </p:nvPicPr>
        <p:blipFill rotWithShape="1">
          <a:blip r:embed="rId3">
            <a:alphaModFix/>
          </a:blip>
          <a:srcRect b="21017" l="0" r="0" t="0"/>
          <a:stretch/>
        </p:blipFill>
        <p:spPr>
          <a:xfrm>
            <a:off x="9231025" y="1014800"/>
            <a:ext cx="2122775" cy="20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5a69ce71e7_0_124"/>
          <p:cNvSpPr txBox="1"/>
          <p:nvPr/>
        </p:nvSpPr>
        <p:spPr>
          <a:xfrm>
            <a:off x="1367575" y="5648125"/>
            <a:ext cx="47553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Wi-Fi: UCAR Visitor</a:t>
            </a:r>
            <a:endParaRPr b="1" sz="37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75" name="Google Shape;275;g25a69ce71e7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3225" y="3269250"/>
            <a:ext cx="1738376" cy="173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25aebc3bd8c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150" y="304800"/>
            <a:ext cx="561779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