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Poppins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ZjIWbKeuz/Q86amKn++YaON5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Light-regular.fntdata"/><Relationship Id="rId16" Type="http://schemas.openxmlformats.org/officeDocument/2006/relationships/font" Target="fonts/Poppins-boldItalic.fntdata"/><Relationship Id="rId5" Type="http://schemas.openxmlformats.org/officeDocument/2006/relationships/slide" Target="slides/slide1.xml"/><Relationship Id="rId19" Type="http://schemas.openxmlformats.org/officeDocument/2006/relationships/font" Target="fonts/PoppinsLight-italic.fntdata"/><Relationship Id="rId6" Type="http://schemas.openxmlformats.org/officeDocument/2006/relationships/slide" Target="slides/slide2.xml"/><Relationship Id="rId18" Type="http://schemas.openxmlformats.org/officeDocument/2006/relationships/font" Target="fonts/Poppi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7ade5cec8_3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37ade5cec8_3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1_Comparis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type="title"/>
          </p:nvPr>
        </p:nvSpPr>
        <p:spPr>
          <a:xfrm>
            <a:off x="411480" y="192024"/>
            <a:ext cx="113568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55BE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" type="body"/>
          </p:nvPr>
        </p:nvSpPr>
        <p:spPr>
          <a:xfrm>
            <a:off x="411480" y="1063321"/>
            <a:ext cx="34747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31"/>
          <p:cNvSpPr txBox="1"/>
          <p:nvPr>
            <p:ph idx="2" type="body"/>
          </p:nvPr>
        </p:nvSpPr>
        <p:spPr>
          <a:xfrm>
            <a:off x="411480" y="1990434"/>
            <a:ext cx="3474720" cy="419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1"/>
          <p:cNvSpPr txBox="1"/>
          <p:nvPr>
            <p:ph idx="3" type="body"/>
          </p:nvPr>
        </p:nvSpPr>
        <p:spPr>
          <a:xfrm>
            <a:off x="8293608" y="1063961"/>
            <a:ext cx="34747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1"/>
          <p:cNvSpPr txBox="1"/>
          <p:nvPr>
            <p:ph idx="4" type="body"/>
          </p:nvPr>
        </p:nvSpPr>
        <p:spPr>
          <a:xfrm>
            <a:off x="8293608" y="1991074"/>
            <a:ext cx="3474720" cy="419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5" type="body"/>
          </p:nvPr>
        </p:nvSpPr>
        <p:spPr>
          <a:xfrm>
            <a:off x="4352544" y="1063321"/>
            <a:ext cx="34747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31"/>
          <p:cNvSpPr txBox="1"/>
          <p:nvPr>
            <p:ph idx="6" type="body"/>
          </p:nvPr>
        </p:nvSpPr>
        <p:spPr>
          <a:xfrm>
            <a:off x="4352544" y="1990434"/>
            <a:ext cx="3474720" cy="419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31"/>
          <p:cNvPicPr preferRelativeResize="0"/>
          <p:nvPr/>
        </p:nvPicPr>
        <p:blipFill rotWithShape="1">
          <a:blip r:embed="rId2">
            <a:alphaModFix/>
          </a:blip>
          <a:srcRect b="20844" l="16437" r="16461" t="19205"/>
          <a:stretch/>
        </p:blipFill>
        <p:spPr>
          <a:xfrm>
            <a:off x="10179645" y="5818070"/>
            <a:ext cx="1828800" cy="75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415600" y="196323"/>
            <a:ext cx="11356848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solidFill>
                  <a:srgbClr val="55BE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415600" y="1104118"/>
            <a:ext cx="11360800" cy="4987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-30480" y="6684264"/>
            <a:ext cx="12252960" cy="173736"/>
          </a:xfrm>
          <a:prstGeom prst="rect">
            <a:avLst/>
          </a:prstGeom>
          <a:gradFill>
            <a:gsLst>
              <a:gs pos="0">
                <a:srgbClr val="6ACDED"/>
              </a:gs>
              <a:gs pos="100000">
                <a:srgbClr val="16407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b="20844" l="16437" r="16461" t="19205"/>
          <a:stretch/>
        </p:blipFill>
        <p:spPr>
          <a:xfrm>
            <a:off x="10179645" y="5818070"/>
            <a:ext cx="1828800" cy="75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411480" y="192024"/>
            <a:ext cx="113568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55BEF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839788" y="106332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839788" y="1990434"/>
            <a:ext cx="5157787" cy="419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3" type="body"/>
          </p:nvPr>
        </p:nvSpPr>
        <p:spPr>
          <a:xfrm>
            <a:off x="6172200" y="106332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7"/>
          <p:cNvSpPr txBox="1"/>
          <p:nvPr>
            <p:ph idx="4" type="body"/>
          </p:nvPr>
        </p:nvSpPr>
        <p:spPr>
          <a:xfrm>
            <a:off x="6172200" y="1990434"/>
            <a:ext cx="5183188" cy="419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hyperlink" Target="mailto:krodd@ucar.edu" TargetMode="External"/><Relationship Id="rId6" Type="http://schemas.openxmlformats.org/officeDocument/2006/relationships/hyperlink" Target="mailto:bruyerec@ucar.ed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10250" y="-23400"/>
            <a:ext cx="12192000" cy="669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975" y="329075"/>
            <a:ext cx="9324326" cy="52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573720" y="6670500"/>
            <a:ext cx="11016360" cy="187560"/>
          </a:xfrm>
          <a:prstGeom prst="rect">
            <a:avLst/>
          </a:prstGeom>
          <a:gradFill>
            <a:gsLst>
              <a:gs pos="0">
                <a:srgbClr val="6ACDED"/>
              </a:gs>
              <a:gs pos="100000">
                <a:srgbClr val="16407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109700" lIns="109700" spcFirstLastPara="1" rIns="1097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7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0" y="6670500"/>
            <a:ext cx="12192000" cy="187500"/>
          </a:xfrm>
          <a:prstGeom prst="rect">
            <a:avLst/>
          </a:prstGeom>
          <a:gradFill>
            <a:gsLst>
              <a:gs pos="0">
                <a:srgbClr val="6ACDED"/>
              </a:gs>
              <a:gs pos="100000">
                <a:srgbClr val="16407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109700" lIns="109700" spcFirstLastPara="1" rIns="1097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7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6050" y="5727874"/>
            <a:ext cx="2946198" cy="726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49803"/>
              </a:srgbClr>
            </a:outerShdw>
          </a:effectLst>
        </p:spPr>
      </p:pic>
      <p:grpSp>
        <p:nvGrpSpPr>
          <p:cNvPr id="99" name="Google Shape;99;p4"/>
          <p:cNvGrpSpPr/>
          <p:nvPr/>
        </p:nvGrpSpPr>
        <p:grpSpPr>
          <a:xfrm>
            <a:off x="10757764" y="4464188"/>
            <a:ext cx="1137019" cy="1109840"/>
            <a:chOff x="347675" y="4010025"/>
            <a:chExt cx="1252500" cy="1252500"/>
          </a:xfrm>
        </p:grpSpPr>
        <p:sp>
          <p:nvSpPr>
            <p:cNvPr id="100" name="Google Shape;100;p4"/>
            <p:cNvSpPr/>
            <p:nvPr/>
          </p:nvSpPr>
          <p:spPr>
            <a:xfrm>
              <a:off x="347675" y="4010025"/>
              <a:ext cx="1252500" cy="125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09700" lIns="109700" spcFirstLastPara="1" rIns="109700" wrap="square" tIns="109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7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0500" y="4036350"/>
              <a:ext cx="1203550" cy="1203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203600" y="1346700"/>
            <a:ext cx="11817000" cy="123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0" y="19770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NOAA – UCAR Partnership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7"/>
          <p:cNvSpPr txBox="1"/>
          <p:nvPr>
            <p:ph idx="2" type="body"/>
          </p:nvPr>
        </p:nvSpPr>
        <p:spPr>
          <a:xfrm>
            <a:off x="259080" y="2905484"/>
            <a:ext cx="3474600" cy="4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Cindy Bruyère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Hanne Mauriello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Kate Rodd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Julie Cross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Dawn Mullally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Whitney Robinson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7"/>
          <p:cNvSpPr txBox="1"/>
          <p:nvPr>
            <p:ph idx="3" type="body"/>
          </p:nvPr>
        </p:nvSpPr>
        <p:spPr>
          <a:xfrm>
            <a:off x="8293600" y="1670700"/>
            <a:ext cx="3474600" cy="5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Mentors</a:t>
            </a:r>
            <a:endParaRPr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7"/>
          <p:cNvSpPr txBox="1"/>
          <p:nvPr>
            <p:ph idx="4" type="body"/>
          </p:nvPr>
        </p:nvSpPr>
        <p:spPr>
          <a:xfrm>
            <a:off x="8369808" y="2905474"/>
            <a:ext cx="3474600" cy="4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Cristiana Stan, George Mason University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Daryl Kleist, NOAA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Barry Baker, NOAA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Mike Barlage, NOAA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7"/>
          <p:cNvSpPr txBox="1"/>
          <p:nvPr>
            <p:ph idx="6" type="body"/>
          </p:nvPr>
        </p:nvSpPr>
        <p:spPr>
          <a:xfrm>
            <a:off x="4395426" y="2905475"/>
            <a:ext cx="3822000" cy="4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Leah </a:t>
            </a:r>
            <a:r>
              <a:rPr lang="en-US" sz="2200"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Dubots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Maoyi Huang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Dorothy Koch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John Ten Hoeve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Krishna Kumar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Jennifer Vogt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Tamara Battle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Char char="•"/>
            </a:pPr>
            <a:r>
              <a:rPr lang="en-US" sz="2200">
                <a:latin typeface="Poppins"/>
                <a:ea typeface="Poppins"/>
                <a:cs typeface="Poppins"/>
                <a:sym typeface="Poppins"/>
              </a:rPr>
              <a:t>Jose-Henrique Alves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042" y="1581996"/>
            <a:ext cx="2936925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6682" y="1377480"/>
            <a:ext cx="2595630" cy="117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15600" y="1104118"/>
            <a:ext cx="11360800" cy="4987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2272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630"/>
              <a:buFont typeface="Poppins"/>
              <a:buChar char="●"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WINGS will enable </a:t>
            </a:r>
            <a:r>
              <a:rPr lang="en-US"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</a:t>
            </a: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ellows to gain insights and real-world experience in their field of study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2272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630"/>
              <a:buFont typeface="Poppins"/>
              <a:buChar char="●"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Support the </a:t>
            </a:r>
            <a:r>
              <a:rPr lang="en-US"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F</a:t>
            </a: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ellows’ integration into the workforce, and offer a unique opportunity to contribute to forecast model development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2272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Font typeface="Poppins"/>
              <a:buChar char="●"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This inaugural award year’s focus is on NOAA’s Earth Prediction Innovation Center (EPIC) Program – specifically</a:t>
            </a:r>
            <a:r>
              <a:rPr lang="en-US">
                <a:latin typeface="Poppins"/>
                <a:ea typeface="Poppins"/>
                <a:cs typeface="Poppins"/>
                <a:sym typeface="Poppins"/>
              </a:rPr>
              <a:t> around </a:t>
            </a: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community research and modeling system advances and improvements in the Unified Forecast System (UFS) 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  <a:p>
            <a:pPr indent="-32272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630"/>
              <a:buFont typeface="Poppins"/>
              <a:buChar char="●"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Focus topics this year included: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01811" lvl="1" marL="9144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ct val="68627"/>
              <a:buFont typeface="Poppins"/>
              <a:buChar char="○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Data Assimilation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01811" lvl="1" marL="9144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ct val="68627"/>
              <a:buFont typeface="Poppins"/>
              <a:buChar char="○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Atmospheric Physics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01811" lvl="1" marL="9144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ct val="68627"/>
              <a:buFont typeface="Poppins"/>
              <a:buChar char="○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Systems Architecture (coupling, workflow, continuous integration and development)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01811" lvl="1" marL="914400" rtl="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ct val="68627"/>
              <a:buFont typeface="Poppins"/>
              <a:buChar char="○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Machine Learning/Artificial Intelligence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01811" lvl="1" marL="914400" rtl="0" algn="l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SzPct val="68627"/>
              <a:buFont typeface="Poppins"/>
              <a:buChar char="○"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Software Engineering to advance numerical weather prediction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24"/>
          <p:cNvSpPr txBox="1"/>
          <p:nvPr>
            <p:ph type="title"/>
          </p:nvPr>
        </p:nvSpPr>
        <p:spPr>
          <a:xfrm>
            <a:off x="0" y="19770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NOAA – UCAR Partnership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785475" y="1307100"/>
            <a:ext cx="10729500" cy="47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This Fellowship is designed for Ph.D. candidates who have completed their required coursework and are in the beginning stages of writing a dissertation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Fellows will continue to work with their academic advisor 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An additional mentor is recommended by WPO and CPAESS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latin typeface="Poppins"/>
                <a:ea typeface="Poppins"/>
                <a:cs typeface="Poppins"/>
                <a:sym typeface="Poppins"/>
              </a:rPr>
              <a:t>The Fellowship is a two-year appointment allowing the Fellows to complete their Ph.D.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25"/>
          <p:cNvSpPr txBox="1"/>
          <p:nvPr>
            <p:ph type="title"/>
          </p:nvPr>
        </p:nvSpPr>
        <p:spPr>
          <a:xfrm>
            <a:off x="0" y="19770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The Fellow Experience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37ade5cec8_3_9"/>
          <p:cNvPicPr preferRelativeResize="0"/>
          <p:nvPr/>
        </p:nvPicPr>
        <p:blipFill rotWithShape="1">
          <a:blip r:embed="rId3">
            <a:alphaModFix/>
          </a:blip>
          <a:srcRect b="0" l="10745" r="10650" t="11606"/>
          <a:stretch/>
        </p:blipFill>
        <p:spPr>
          <a:xfrm>
            <a:off x="2417825" y="3827250"/>
            <a:ext cx="1852128" cy="221790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g237ade5cec8_3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0549" y="1342204"/>
            <a:ext cx="1852126" cy="2208051"/>
          </a:xfrm>
          <a:prstGeom prst="rect">
            <a:avLst/>
          </a:prstGeom>
          <a:noFill/>
          <a:ln cap="flat" cmpd="sng" w="9525">
            <a:solidFill>
              <a:srgbClr val="122D5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g237ade5cec8_3_9"/>
          <p:cNvSpPr/>
          <p:nvPr/>
        </p:nvSpPr>
        <p:spPr>
          <a:xfrm>
            <a:off x="4540699" y="1342213"/>
            <a:ext cx="5278200" cy="220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37ade5cec8_3_9"/>
          <p:cNvSpPr/>
          <p:nvPr/>
        </p:nvSpPr>
        <p:spPr>
          <a:xfrm>
            <a:off x="4540699" y="3827263"/>
            <a:ext cx="5278200" cy="220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37ade5cec8_3_9"/>
          <p:cNvSpPr txBox="1"/>
          <p:nvPr/>
        </p:nvSpPr>
        <p:spPr>
          <a:xfrm>
            <a:off x="4877775" y="4123900"/>
            <a:ext cx="47535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KATE RODD</a:t>
            </a:r>
            <a:endParaRPr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CPAESS Program Coordinator</a:t>
            </a:r>
            <a:endParaRPr i="1" sz="18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sng" cap="none" strike="noStrike">
                <a:solidFill>
                  <a:srgbClr val="6ACDED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krodd@ucar.edu</a:t>
            </a:r>
            <a:r>
              <a:rPr lang="en-US" sz="1600">
                <a:solidFill>
                  <a:srgbClr val="6ACDE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6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- </a:t>
            </a:r>
            <a:r>
              <a:rPr i="0" lang="en-US" sz="16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cpaess.ucar.edu</a:t>
            </a:r>
            <a:endParaRPr i="0" sz="16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6" name="Google Shape;136;g237ade5cec8_3_9"/>
          <p:cNvSpPr txBox="1"/>
          <p:nvPr/>
        </p:nvSpPr>
        <p:spPr>
          <a:xfrm>
            <a:off x="4877775" y="1632425"/>
            <a:ext cx="47535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CINDY BRUYÈRE</a:t>
            </a:r>
            <a:endParaRPr i="0" sz="2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Deputy </a:t>
            </a:r>
            <a:r>
              <a:rPr i="1" lang="en-US" sz="18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Director of UCAR SPS &amp; CPAESS</a:t>
            </a:r>
            <a:endParaRPr i="1" sz="1800" u="none" cap="none" strike="noStrik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sng" cap="none" strike="noStrike">
                <a:solidFill>
                  <a:srgbClr val="6ACDED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bruyerec@ucar.edu</a:t>
            </a:r>
            <a:r>
              <a:rPr lang="en-US" sz="1600">
                <a:solidFill>
                  <a:srgbClr val="6ACDE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6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- </a:t>
            </a:r>
            <a:r>
              <a:rPr i="0" lang="en-US" sz="16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cpaess.ucar.edu</a:t>
            </a:r>
            <a:endParaRPr i="0" sz="16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7" name="Google Shape;137;g237ade5cec8_3_9"/>
          <p:cNvSpPr txBox="1"/>
          <p:nvPr>
            <p:ph type="title"/>
          </p:nvPr>
        </p:nvSpPr>
        <p:spPr>
          <a:xfrm>
            <a:off x="0" y="19770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Further Information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415600" y="1307100"/>
            <a:ext cx="6900300" cy="47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Impacts of Surface Winds on Dust Emissions: Comparison of Measurements and Models to Improve Model Parameterization and Further Understanding of Sub-Grid Processes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University of Maryland Baltimore County (UMBC)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Advisor: Dr. Adriana Rocha-Lima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13897" l="11362" r="3080" t="0"/>
          <a:stretch/>
        </p:blipFill>
        <p:spPr>
          <a:xfrm>
            <a:off x="7946225" y="1307100"/>
            <a:ext cx="3780551" cy="38045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26"/>
          <p:cNvSpPr txBox="1"/>
          <p:nvPr>
            <p:ph type="title"/>
          </p:nvPr>
        </p:nvSpPr>
        <p:spPr>
          <a:xfrm>
            <a:off x="0" y="19770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This Year’s Fellows: Emily Faber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15600" y="1311125"/>
            <a:ext cx="6707100" cy="4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The Origin and Evolution of the Monsoon Onset Vortex and its Sub-Seasonal Impacts: Integrating Theory and Predictability Studies using the UFS</a:t>
            </a:r>
            <a:endParaRPr sz="2600">
              <a:solidFill>
                <a:srgbClr val="3231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North Carolina State University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Advisor: </a:t>
            </a: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Dr. Anantha Aiyyer</a:t>
            </a:r>
            <a:endParaRPr sz="2600">
              <a:solidFill>
                <a:srgbClr val="3231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6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300" y="1311126"/>
            <a:ext cx="3813700" cy="38081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7"/>
          <p:cNvSpPr txBox="1"/>
          <p:nvPr>
            <p:ph type="title"/>
          </p:nvPr>
        </p:nvSpPr>
        <p:spPr>
          <a:xfrm>
            <a:off x="-32100" y="22985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This Year’s Fellows: Shreyas Dhavale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415600" y="1104118"/>
            <a:ext cx="6707095" cy="49877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Exploring New Satellite Bias Correction Methodologies for Numerical Weather Prediction within Theoretical and Operational Frameworks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University of Maryland's Department of Atmospheric and Oceanic Science (AOSC)</a:t>
            </a:r>
            <a:endParaRPr sz="2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Advisor: </a:t>
            </a:r>
            <a:r>
              <a:rPr lang="en-US" sz="2600">
                <a:solidFill>
                  <a:srgbClr val="323133"/>
                </a:solidFill>
                <a:latin typeface="Poppins"/>
                <a:ea typeface="Poppins"/>
                <a:cs typeface="Poppins"/>
                <a:sym typeface="Poppins"/>
              </a:rPr>
              <a:t>Dr. Jon Poterjoy</a:t>
            </a:r>
            <a:endParaRPr sz="2600">
              <a:solidFill>
                <a:srgbClr val="3231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7850" y="1216050"/>
            <a:ext cx="3983749" cy="3983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8"/>
          <p:cNvSpPr txBox="1"/>
          <p:nvPr>
            <p:ph type="title"/>
          </p:nvPr>
        </p:nvSpPr>
        <p:spPr>
          <a:xfrm>
            <a:off x="-32100" y="295650"/>
            <a:ext cx="12256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368"/>
              <a:buNone/>
            </a:pPr>
            <a:r>
              <a:rPr b="1" lang="en-US" sz="3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This Year’s Fellows: Joseph Knisely</a:t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368"/>
              <a:buNone/>
            </a:pPr>
            <a:r>
              <a:t/>
            </a:r>
            <a:endParaRPr b="1" sz="38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88AE"/>
      </a:accent1>
      <a:accent2>
        <a:srgbClr val="ED7D31"/>
      </a:accent2>
      <a:accent3>
        <a:srgbClr val="A5A5A5"/>
      </a:accent3>
      <a:accent4>
        <a:srgbClr val="FFC000"/>
      </a:accent4>
      <a:accent5>
        <a:srgbClr val="6ACCE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2022-07-29T19:21:24Z</dcterms:created>
  <dc:creator>Cindy Bruyere</dc:creator>
</cp:coreProperties>
</file>