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  <p:sldMasterId id="214748367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Geo"/>
      <p:regular r:id="rId33"/>
      <p:italic r:id="rId34"/>
    </p:embeddedFont>
    <p:embeddedFont>
      <p:font typeface="Raleway"/>
      <p:regular r:id="rId35"/>
      <p:bold r:id="rId36"/>
      <p:italic r:id="rId37"/>
      <p:boldItalic r:id="rId38"/>
    </p:embeddedFont>
    <p:embeddedFont>
      <p:font typeface="Roboto"/>
      <p:regular r:id="rId39"/>
      <p:bold r:id="rId40"/>
      <p:italic r:id="rId41"/>
      <p:boldItalic r:id="rId42"/>
    </p:embeddedFont>
    <p:embeddedFont>
      <p:font typeface="Lato"/>
      <p:regular r:id="rId43"/>
      <p:bold r:id="rId44"/>
      <p:italic r:id="rId45"/>
      <p:boldItalic r:id="rId46"/>
    </p:embeddedFont>
    <p:embeddedFont>
      <p:font typeface="Helvetica Neue"/>
      <p:regular r:id="rId47"/>
      <p:bold r:id="rId48"/>
      <p:italic r:id="rId49"/>
      <p:boldItalic r:id="rId50"/>
    </p:embeddedFont>
    <p:embeddedFont>
      <p:font typeface="Open Sans ExtraBold"/>
      <p:bold r:id="rId51"/>
      <p:boldItalic r:id="rId52"/>
    </p:embeddedFont>
    <p:embeddedFont>
      <p:font typeface="Merriweather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Lato-bold.fntdata"/><Relationship Id="rId43" Type="http://schemas.openxmlformats.org/officeDocument/2006/relationships/font" Target="fonts/Lato-regular.fntdata"/><Relationship Id="rId46" Type="http://schemas.openxmlformats.org/officeDocument/2006/relationships/font" Target="fonts/Lato-boldItalic.fntdata"/><Relationship Id="rId45" Type="http://schemas.openxmlformats.org/officeDocument/2006/relationships/font" Target="fonts/Lato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HelveticaNeue-bold.fntdata"/><Relationship Id="rId47" Type="http://schemas.openxmlformats.org/officeDocument/2006/relationships/font" Target="fonts/HelveticaNeue-regular.fntdata"/><Relationship Id="rId49" Type="http://schemas.openxmlformats.org/officeDocument/2006/relationships/font" Target="fonts/HelveticaNeue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font" Target="fonts/Geo-regular.fntdata"/><Relationship Id="rId32" Type="http://schemas.openxmlformats.org/officeDocument/2006/relationships/slide" Target="slides/slide26.xml"/><Relationship Id="rId35" Type="http://schemas.openxmlformats.org/officeDocument/2006/relationships/font" Target="fonts/Raleway-regular.fntdata"/><Relationship Id="rId34" Type="http://schemas.openxmlformats.org/officeDocument/2006/relationships/font" Target="fonts/Geo-italic.fntdata"/><Relationship Id="rId37" Type="http://schemas.openxmlformats.org/officeDocument/2006/relationships/font" Target="fonts/Raleway-italic.fntdata"/><Relationship Id="rId36" Type="http://schemas.openxmlformats.org/officeDocument/2006/relationships/font" Target="fonts/Raleway-bold.fntdata"/><Relationship Id="rId39" Type="http://schemas.openxmlformats.org/officeDocument/2006/relationships/font" Target="fonts/Roboto-regular.fntdata"/><Relationship Id="rId38" Type="http://schemas.openxmlformats.org/officeDocument/2006/relationships/font" Target="fonts/Raleway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penSansExtraBold-bold.fntdata"/><Relationship Id="rId50" Type="http://schemas.openxmlformats.org/officeDocument/2006/relationships/font" Target="fonts/HelveticaNeue-boldItalic.fntdata"/><Relationship Id="rId53" Type="http://schemas.openxmlformats.org/officeDocument/2006/relationships/font" Target="fonts/Merriweather-regular.fntdata"/><Relationship Id="rId52" Type="http://schemas.openxmlformats.org/officeDocument/2006/relationships/font" Target="fonts/OpenSansExtraBold-boldItalic.fntdata"/><Relationship Id="rId11" Type="http://schemas.openxmlformats.org/officeDocument/2006/relationships/slide" Target="slides/slide5.xml"/><Relationship Id="rId55" Type="http://schemas.openxmlformats.org/officeDocument/2006/relationships/font" Target="fonts/Merriweather-italic.fntdata"/><Relationship Id="rId10" Type="http://schemas.openxmlformats.org/officeDocument/2006/relationships/slide" Target="slides/slide4.xml"/><Relationship Id="rId54" Type="http://schemas.openxmlformats.org/officeDocument/2006/relationships/font" Target="fonts/Merriweather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56" Type="http://schemas.openxmlformats.org/officeDocument/2006/relationships/font" Target="fonts/Merriweather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58e08b1b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58e08b1b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379f36bc4e_2_14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2379f36bc4e_2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6" name="Google Shape;326;g2379f36bc4e_2_14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379f36bc4e_2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4" name="Google Shape;344;g2379f36bc4e_2_1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379f36bc4e_2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6" name="Google Shape;356;g2379f36bc4e_2_1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379f36bc4e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g2379f36bc4e_2_1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379f36bc4e_2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6" name="Google Shape;366;g2379f36bc4e_2_1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379f36bc4e_2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2" name="Google Shape;412;g2379f36bc4e_2_2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379f36bc4e_2_25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g2379f36bc4e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2" name="Google Shape;442;g2379f36bc4e_2_25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379f36bc4e_2_2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3" name="Google Shape;453;g2379f36bc4e_2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379f36bc4e_2_28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2379f36bc4e_2_28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1.7.2013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2379f36bc4e_2_284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g2379f36bc4e_2_28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2018</a:t>
            </a:r>
            <a:endParaRPr/>
          </a:p>
        </p:txBody>
      </p:sp>
      <p:sp>
        <p:nvSpPr>
          <p:cNvPr id="476" name="Google Shape;476;g2379f36bc4e_2_28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2379f36bc4e_2_28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379f36bc4e_2_29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2379f36bc4e_2_29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1.7.2013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2379f36bc4e_2_297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g2379f36bc4e_2_29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2017</a:t>
            </a:r>
            <a:endParaRPr/>
          </a:p>
        </p:txBody>
      </p:sp>
      <p:sp>
        <p:nvSpPr>
          <p:cNvPr id="490" name="Google Shape;490;g2379f36bc4e_2_29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2379f36bc4e_2_29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317fae62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317fae62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379f36bc4e_2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1" name="Google Shape;501;g2379f36bc4e_2_3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379f36bc4e_2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0" name="Google Shape;510;g2379f36bc4e_2_3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379f36bc4e_2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0" name="Google Shape;520;g2379f36bc4e_2_3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379f36bc4e_2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3" name="Google Shape;533;g2379f36bc4e_2_3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379f36bc4e_2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4" name="Google Shape;544;g2379f36bc4e_2_3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379f36bc4e_2_36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g2379f36bc4e_2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1" name="Google Shape;561;g2379f36bc4e_2_36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1d410c3dd8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1d410c3dd8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1d410c3dd8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1d410c3dd8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5a478b536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5a478b536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a478b536d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a478b536d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1d410c3dd8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1d410c3dd8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37a581ef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37a581ef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379f36bc4e_2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9" name="Google Shape;289;g2379f36bc4e_2_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379f36bc4e_2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5" name="Google Shape;305;g2379f36bc4e_2_1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">
    <p:bg>
      <p:bgPr>
        <a:solidFill>
          <a:schemeClr val="accent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1">
    <p:bg>
      <p:bgPr>
        <a:solidFill>
          <a:schemeClr val="accent3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9" name="Google Shape;89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12"/>
          <p:cNvSpPr txBox="1"/>
          <p:nvPr>
            <p:ph type="title"/>
          </p:nvPr>
        </p:nvSpPr>
        <p:spPr>
          <a:xfrm>
            <a:off x="729450" y="117935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-4959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7" name="Google Shape;97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1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00" name="Google Shape;100;p1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1" name="Google Shape;101;p1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">
  <p:cSld name="SECTION_TITLE_AND_DESCRIPTION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477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" name="Google Shape;106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7" name="Google Shape;10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851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1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0" name="Google Shape;110;p14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1" name="Google Shape;111;p1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16" name="Google Shape;116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477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" name="Google Shape;128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9" name="Google Shape;129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2" name="Google Shape;132;p1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3" name="Google Shape;133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" name="Google Shape;13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1">
    <p:bg>
      <p:bgPr>
        <a:solidFill>
          <a:schemeClr val="accent3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37" name="Google Shape;137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19"/>
          <p:cNvSpPr txBox="1"/>
          <p:nvPr>
            <p:ph type="title"/>
          </p:nvPr>
        </p:nvSpPr>
        <p:spPr>
          <a:xfrm>
            <a:off x="729450" y="117935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-4959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CUSTOM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/>
          <p:nvPr>
            <p:ph idx="2" type="pic"/>
          </p:nvPr>
        </p:nvSpPr>
        <p:spPr>
          <a:xfrm>
            <a:off x="5070005" y="1014000"/>
            <a:ext cx="3497400" cy="34977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20"/>
          <p:cNvSpPr txBox="1"/>
          <p:nvPr>
            <p:ph type="title"/>
          </p:nvPr>
        </p:nvSpPr>
        <p:spPr>
          <a:xfrm>
            <a:off x="492300" y="1014000"/>
            <a:ext cx="39165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5" name="Google Shape;145;p20"/>
          <p:cNvSpPr txBox="1"/>
          <p:nvPr>
            <p:ph idx="1" type="subTitle"/>
          </p:nvPr>
        </p:nvSpPr>
        <p:spPr>
          <a:xfrm>
            <a:off x="492300" y="2490900"/>
            <a:ext cx="3916500" cy="20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2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 type="tx">
  <p:cSld name="TITLE_AND_BOD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" name="Google Shape;150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1" name="Google Shape;151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5" name="Google Shape;155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 type="secHead">
  <p:cSld name="SECTION_HEADER">
    <p:bg>
      <p:bgPr>
        <a:solidFill>
          <a:srgbClr val="1155CC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" name="Google Shape;23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p2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" name="Google Shape;163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" name="Google Shape;166;p2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7" name="Google Shape;167;p2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8" name="Google Shape;168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5156" y="4523555"/>
            <a:ext cx="2264736" cy="728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2" name="Google Shape;172;p24"/>
          <p:cNvSpPr txBox="1"/>
          <p:nvPr>
            <p:ph idx="1" type="body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000">
                <a:solidFill>
                  <a:srgbClr val="89B9AF"/>
                </a:solidFill>
              </a:defRPr>
            </a:lvl1pPr>
            <a:lvl2pPr indent="-228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B9AF"/>
                </a:solidFill>
              </a:defRPr>
            </a:lvl2pPr>
            <a:lvl3pPr indent="-228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rgbClr val="89B9AF"/>
                </a:solidFill>
              </a:defRPr>
            </a:lvl3pPr>
            <a:lvl4pPr indent="-228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9B9AF"/>
                </a:solidFill>
              </a:defRPr>
            </a:lvl4pPr>
            <a:lvl5pPr indent="-228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9B9AF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9B9AF"/>
                </a:solidFill>
              </a:defRPr>
            </a:lvl6pPr>
            <a:lvl7pPr indent="-228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9B9AF"/>
                </a:solidFill>
              </a:defRPr>
            </a:lvl7pPr>
            <a:lvl8pPr indent="-228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9B9AF"/>
                </a:solidFill>
              </a:defRPr>
            </a:lvl8pPr>
            <a:lvl9pPr indent="-228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9B9AF"/>
                </a:solidFill>
              </a:defRPr>
            </a:lvl9pPr>
          </a:lstStyle>
          <a:p/>
        </p:txBody>
      </p:sp>
      <p:sp>
        <p:nvSpPr>
          <p:cNvPr id="173" name="Google Shape;173;p2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2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 2">
    <p:bg>
      <p:bgPr>
        <a:solidFill>
          <a:srgbClr val="1155CC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8" name="Google Shape;178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2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1" name="Google Shape;181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2" name="Google Shape;18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85" name="Google Shape;185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p2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89" name="Google Shape;189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92" name="Google Shape;192;p2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3" name="Google Shape;193;p2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4" name="Google Shape;194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5" name="Google Shape;19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type="titleOnly">
  <p:cSld name="TITLE_ONLY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" name="Google Shape;198;p2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9" name="Google Shape;199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2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02" name="Google Shape;202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3" name="Google Shape;20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6" name="Google Shape;206;p2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7" name="Google Shape;207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10" name="Google Shape;210;p2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1" name="Google Shape;21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2" name="Google Shape;21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">
    <p:bg>
      <p:bgPr>
        <a:solidFill>
          <a:schemeClr val="accent3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3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15" name="Google Shape;215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3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8" name="Google Shape;218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" name="Google Shape;222;p3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3" name="Google Shape;223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3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26" name="Google Shape;226;p3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27" name="Google Shape;227;p3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8" name="Google Shape;228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9" name="Google Shape;22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477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1" name="Google Shape;41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" name="Google Shape;43;p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" name="Google Shape;62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CUSTOM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>
            <p:ph idx="2" type="pic"/>
          </p:nvPr>
        </p:nvSpPr>
        <p:spPr>
          <a:xfrm>
            <a:off x="5070005" y="1014000"/>
            <a:ext cx="3497400" cy="34977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9"/>
          <p:cNvSpPr txBox="1"/>
          <p:nvPr>
            <p:ph type="title"/>
          </p:nvPr>
        </p:nvSpPr>
        <p:spPr>
          <a:xfrm>
            <a:off x="492300" y="1014000"/>
            <a:ext cx="3916500" cy="12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8" name="Google Shape;68;p9"/>
          <p:cNvSpPr txBox="1"/>
          <p:nvPr>
            <p:ph idx="1" type="subTitle"/>
          </p:nvPr>
        </p:nvSpPr>
        <p:spPr>
          <a:xfrm>
            <a:off x="492300" y="2490900"/>
            <a:ext cx="3916500" cy="20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" name="Google Shape;73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61525" y="-40100"/>
            <a:ext cx="9377576" cy="52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056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61525" y="-40100"/>
            <a:ext cx="9377576" cy="52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4" name="Google Shape;124;p17"/>
          <p:cNvSpPr txBox="1"/>
          <p:nvPr>
            <p:ph idx="1" type="body"/>
          </p:nvPr>
        </p:nvSpPr>
        <p:spPr>
          <a:xfrm>
            <a:off x="311700" y="1056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5" name="Google Shape;125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3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53.png"/><Relationship Id="rId8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Relationship Id="rId4" Type="http://schemas.openxmlformats.org/officeDocument/2006/relationships/hyperlink" Target="https://alg.umbc.edu/ucn" TargetMode="External"/><Relationship Id="rId5" Type="http://schemas.openxmlformats.org/officeDocument/2006/relationships/hyperlink" Target="https://ucn-portal.org/" TargetMode="External"/><Relationship Id="rId6" Type="http://schemas.openxmlformats.org/officeDocument/2006/relationships/image" Target="../media/image46.jpg"/><Relationship Id="rId7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star.nesdis.noaa.gov/socd/mecb/color/CalVal_n20.php" TargetMode="External"/><Relationship Id="rId4" Type="http://schemas.openxmlformats.org/officeDocument/2006/relationships/image" Target="../media/image58.jpg"/><Relationship Id="rId5" Type="http://schemas.openxmlformats.org/officeDocument/2006/relationships/image" Target="../media/image44.jpg"/><Relationship Id="rId6" Type="http://schemas.openxmlformats.org/officeDocument/2006/relationships/image" Target="../media/image56.jp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51.jp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50.jpg"/><Relationship Id="rId9" Type="http://schemas.openxmlformats.org/officeDocument/2006/relationships/image" Target="../media/image57.jpg"/><Relationship Id="rId5" Type="http://schemas.openxmlformats.org/officeDocument/2006/relationships/image" Target="../media/image43.jpg"/><Relationship Id="rId6" Type="http://schemas.openxmlformats.org/officeDocument/2006/relationships/image" Target="../media/image75.jpg"/><Relationship Id="rId7" Type="http://schemas.openxmlformats.org/officeDocument/2006/relationships/image" Target="../media/image49.jpg"/><Relationship Id="rId8" Type="http://schemas.openxmlformats.org/officeDocument/2006/relationships/image" Target="../media/image5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2.jpg"/><Relationship Id="rId4" Type="http://schemas.openxmlformats.org/officeDocument/2006/relationships/image" Target="../media/image66.jpg"/><Relationship Id="rId5" Type="http://schemas.openxmlformats.org/officeDocument/2006/relationships/image" Target="../media/image69.jpg"/><Relationship Id="rId6" Type="http://schemas.openxmlformats.org/officeDocument/2006/relationships/image" Target="../media/image71.jpg"/><Relationship Id="rId7" Type="http://schemas.openxmlformats.org/officeDocument/2006/relationships/image" Target="../media/image6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8.jpg"/><Relationship Id="rId4" Type="http://schemas.openxmlformats.org/officeDocument/2006/relationships/image" Target="../media/image55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7" Type="http://schemas.openxmlformats.org/officeDocument/2006/relationships/image" Target="../media/image6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Relationship Id="rId4" Type="http://schemas.openxmlformats.org/officeDocument/2006/relationships/image" Target="../media/image64.jpg"/><Relationship Id="rId5" Type="http://schemas.openxmlformats.org/officeDocument/2006/relationships/image" Target="../media/image70.jpg"/><Relationship Id="rId6" Type="http://schemas.openxmlformats.org/officeDocument/2006/relationships/image" Target="../media/image7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4.jpg"/><Relationship Id="rId4" Type="http://schemas.openxmlformats.org/officeDocument/2006/relationships/image" Target="../media/image6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hyperlink" Target="https://www.srh.noaa.gov/shv/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13.png"/><Relationship Id="rId5" Type="http://schemas.openxmlformats.org/officeDocument/2006/relationships/image" Target="../media/image29.png"/><Relationship Id="rId6" Type="http://schemas.openxmlformats.org/officeDocument/2006/relationships/image" Target="../media/image5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g"/><Relationship Id="rId4" Type="http://schemas.openxmlformats.org/officeDocument/2006/relationships/image" Target="../media/image22.png"/><Relationship Id="rId9" Type="http://schemas.openxmlformats.org/officeDocument/2006/relationships/image" Target="../media/image17.png"/><Relationship Id="rId5" Type="http://schemas.openxmlformats.org/officeDocument/2006/relationships/image" Target="../media/image27.png"/><Relationship Id="rId6" Type="http://schemas.openxmlformats.org/officeDocument/2006/relationships/image" Target="../media/image19.png"/><Relationship Id="rId7" Type="http://schemas.openxmlformats.org/officeDocument/2006/relationships/image" Target="../media/image30.png"/><Relationship Id="rId8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31.png"/><Relationship Id="rId6" Type="http://schemas.openxmlformats.org/officeDocument/2006/relationships/image" Target="../media/image37.png"/><Relationship Id="rId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>
            <p:ph type="title"/>
          </p:nvPr>
        </p:nvSpPr>
        <p:spPr>
          <a:xfrm>
            <a:off x="684425" y="1318025"/>
            <a:ext cx="7688700" cy="9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INCLUSION IN COMMUNITY MODELING</a:t>
            </a:r>
            <a:endParaRPr sz="31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44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Importance and Need for Diversity &amp; Inclusion</a:t>
            </a:r>
            <a:r>
              <a:rPr b="0" lang="en" sz="2044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sz="2044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2"/>
          <p:cNvSpPr txBox="1"/>
          <p:nvPr>
            <p:ph idx="1" type="body"/>
          </p:nvPr>
        </p:nvSpPr>
        <p:spPr>
          <a:xfrm>
            <a:off x="729450" y="2642475"/>
            <a:ext cx="7688700" cy="16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Panelists: </a:t>
            </a: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Neil Jacobs, 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Sen Chiao, Bill Parker, Shakila Merchant, DaNa Carlis, and Mike Farrar </a:t>
            </a:r>
            <a:endParaRPr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Chairs: Maoyi Huang and Kevin Garrett</a:t>
            </a:r>
            <a:endParaRPr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1"/>
          <p:cNvSpPr txBox="1"/>
          <p:nvPr/>
        </p:nvSpPr>
        <p:spPr>
          <a:xfrm>
            <a:off x="45907" y="1282383"/>
            <a:ext cx="3979397" cy="2215991"/>
          </a:xfrm>
          <a:prstGeom prst="rect">
            <a:avLst/>
          </a:prstGeom>
          <a:solidFill>
            <a:srgbClr val="FFE1D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Center Type Competencies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❖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Remote Sensing, Data Science,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❖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Environmental Modeling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❖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Social Science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❖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Professional Competencies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Experiential Training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9557" lvl="0" marL="25955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❖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Cutting-edge mentored research projects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❖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Early NOAA Engagement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❖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NOAA Experiential Research &amp; Training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Opportunities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❖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Stake-holder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1"/>
          <p:cNvSpPr txBox="1"/>
          <p:nvPr/>
        </p:nvSpPr>
        <p:spPr>
          <a:xfrm>
            <a:off x="431600" y="0"/>
            <a:ext cx="820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Training a diverse workforce</a:t>
            </a:r>
            <a:r>
              <a:rPr b="0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NOAA Mission Enterprise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0" name="Google Shape;330;p41"/>
          <p:cNvGrpSpPr/>
          <p:nvPr/>
        </p:nvGrpSpPr>
        <p:grpSpPr>
          <a:xfrm>
            <a:off x="4019056" y="829725"/>
            <a:ext cx="5124945" cy="3619767"/>
            <a:chOff x="8358737" y="671941"/>
            <a:chExt cx="9822210" cy="6916020"/>
          </a:xfrm>
        </p:grpSpPr>
        <p:grpSp>
          <p:nvGrpSpPr>
            <p:cNvPr id="331" name="Google Shape;331;p41"/>
            <p:cNvGrpSpPr/>
            <p:nvPr/>
          </p:nvGrpSpPr>
          <p:grpSpPr>
            <a:xfrm>
              <a:off x="10309644" y="671941"/>
              <a:ext cx="7871303" cy="6916020"/>
              <a:chOff x="8397965" y="1271173"/>
              <a:chExt cx="3264093" cy="2705481"/>
            </a:xfrm>
          </p:grpSpPr>
          <p:sp>
            <p:nvSpPr>
              <p:cNvPr id="332" name="Google Shape;332;p41"/>
              <p:cNvSpPr/>
              <p:nvPr/>
            </p:nvSpPr>
            <p:spPr>
              <a:xfrm>
                <a:off x="8408669" y="1271173"/>
                <a:ext cx="3253389" cy="74187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50"/>
                  <a:buFont typeface="Arial"/>
                  <a:buNone/>
                </a:pPr>
                <a:r>
                  <a:rPr b="1" i="0" lang="en" sz="16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Coastal Resilience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0" i="0" lang="en" sz="105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Costal Ocean water quality            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0" i="0" lang="en" sz="105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Coastal erosion in Arctic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0" i="0" lang="en" sz="105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Coral Reefs                                         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0" i="0" lang="en" sz="105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Harmful Algal Blooms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41"/>
              <p:cNvSpPr/>
              <p:nvPr/>
            </p:nvSpPr>
            <p:spPr>
              <a:xfrm>
                <a:off x="8397965" y="2002940"/>
                <a:ext cx="3264093" cy="741872"/>
              </a:xfrm>
              <a:prstGeom prst="rect">
                <a:avLst/>
              </a:prstGeom>
              <a:solidFill>
                <a:srgbClr val="ECFFFA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50"/>
                  <a:buFont typeface="Arial"/>
                  <a:buNone/>
                </a:pPr>
                <a:r>
                  <a:rPr b="1" i="0" lang="en" sz="16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Atmospheric Hazards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0" i="0" lang="en" sz="105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Weather Hazards/Storms/Heatwaves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0" i="0" lang="en" sz="105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Atmospheric Composition/Air Quality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0" i="0" lang="en" sz="105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Satellite applications to weather and air quality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0" i="0" lang="en" sz="105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Weather and Air Quality Modeling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41"/>
              <p:cNvSpPr/>
              <p:nvPr/>
            </p:nvSpPr>
            <p:spPr>
              <a:xfrm>
                <a:off x="8408669" y="2768955"/>
                <a:ext cx="3253389" cy="1207699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50"/>
                  <a:buFont typeface="Arial"/>
                  <a:buNone/>
                </a:pPr>
                <a:r>
                  <a:rPr b="1" i="0" lang="en" sz="16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Water Prediction and Ecosystem Services</a:t>
                </a:r>
                <a:r>
                  <a:rPr b="1" i="0" lang="en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" sz="135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Floods   &amp;  Droughts- Risk Assessment and Ecosystem Outcomes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" sz="135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Assessment and Application of National Water Model</a:t>
                </a:r>
                <a:endParaRPr b="0" i="0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" sz="135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Monitoring Land-Atmosphere-Ocean Exchange/Fluxes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" sz="135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Microwave and Visible Hyperspectral environmental observations from UAS platform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5" name="Google Shape;335;p41"/>
            <p:cNvSpPr/>
            <p:nvPr/>
          </p:nvSpPr>
          <p:spPr>
            <a:xfrm rot="-5400000">
              <a:off x="6022460" y="3212578"/>
              <a:ext cx="6243080" cy="1570526"/>
            </a:xfrm>
            <a:prstGeom prst="rect">
              <a:avLst/>
            </a:prstGeom>
            <a:solidFill>
              <a:srgbClr val="ECFF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Integrated Social Science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75"/>
                <a:buFont typeface="Arial"/>
                <a:buNone/>
              </a:pPr>
              <a:r>
                <a:rPr b="0" i="0" lang="en" sz="97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Communications/perceptions of risk and decision-making, vulnerability to natural hazards, Climate Change Impacts and resiliency, Environmental Justice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1"/>
            <p:cNvSpPr/>
            <p:nvPr/>
          </p:nvSpPr>
          <p:spPr>
            <a:xfrm>
              <a:off x="9946568" y="1790700"/>
              <a:ext cx="381989" cy="6857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4040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1"/>
            <p:cNvSpPr/>
            <p:nvPr/>
          </p:nvSpPr>
          <p:spPr>
            <a:xfrm>
              <a:off x="9927656" y="3494993"/>
              <a:ext cx="381989" cy="6857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4040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1"/>
            <p:cNvSpPr/>
            <p:nvPr/>
          </p:nvSpPr>
          <p:spPr>
            <a:xfrm>
              <a:off x="9952646" y="5290818"/>
              <a:ext cx="381989" cy="6857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4040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1"/>
            <p:cNvSpPr/>
            <p:nvPr/>
          </p:nvSpPr>
          <p:spPr>
            <a:xfrm>
              <a:off x="9940372" y="1897656"/>
              <a:ext cx="381989" cy="68579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chemeClr val="accent6"/>
            </a:solidFill>
            <a:ln cap="flat" cmpd="sng" w="25400">
              <a:solidFill>
                <a:srgbClr val="BA86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9927655" y="3615291"/>
              <a:ext cx="381989" cy="68579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chemeClr val="accent6"/>
            </a:solidFill>
            <a:ln cap="flat" cmpd="sng" w="25400">
              <a:solidFill>
                <a:srgbClr val="BA86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9927655" y="5421129"/>
              <a:ext cx="381989" cy="8298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chemeClr val="accent6"/>
            </a:solidFill>
            <a:ln cap="flat" cmpd="sng" w="25400">
              <a:solidFill>
                <a:srgbClr val="BA86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/>
          <p:nvPr/>
        </p:nvSpPr>
        <p:spPr>
          <a:xfrm>
            <a:off x="-8562" y="0"/>
            <a:ext cx="9152573" cy="623269"/>
          </a:xfrm>
          <a:custGeom>
            <a:rect b="b" l="l" r="r" t="t"/>
            <a:pathLst>
              <a:path extrusionOk="0" h="1662049" w="24406861">
                <a:moveTo>
                  <a:pt x="0" y="0"/>
                </a:moveTo>
                <a:lnTo>
                  <a:pt x="24406861" y="0"/>
                </a:lnTo>
                <a:lnTo>
                  <a:pt x="24406861" y="1662049"/>
                </a:lnTo>
                <a:lnTo>
                  <a:pt x="0" y="1662049"/>
                </a:lnTo>
                <a:close/>
              </a:path>
            </a:pathLst>
          </a:custGeom>
          <a:solidFill>
            <a:srgbClr val="38B6FF"/>
          </a:solidFill>
          <a:ln>
            <a:noFill/>
          </a:ln>
        </p:spPr>
      </p:sp>
      <p:sp>
        <p:nvSpPr>
          <p:cNvPr id="347" name="Google Shape;347;p42"/>
          <p:cNvSpPr/>
          <p:nvPr/>
        </p:nvSpPr>
        <p:spPr>
          <a:xfrm>
            <a:off x="429711" y="989339"/>
            <a:ext cx="3390900" cy="3164823"/>
          </a:xfrm>
          <a:custGeom>
            <a:rect b="b" l="l" r="r" t="t"/>
            <a:pathLst>
              <a:path extrusionOk="0" h="4930013" w="4930140">
                <a:moveTo>
                  <a:pt x="4930013" y="2465070"/>
                </a:moveTo>
                <a:cubicBezTo>
                  <a:pt x="4930013" y="3826383"/>
                  <a:pt x="3826383" y="4930013"/>
                  <a:pt x="2464943" y="4930013"/>
                </a:cubicBezTo>
                <a:cubicBezTo>
                  <a:pt x="1103503" y="4930013"/>
                  <a:pt x="0" y="3826383"/>
                  <a:pt x="0" y="2465070"/>
                </a:cubicBezTo>
                <a:cubicBezTo>
                  <a:pt x="0" y="1103757"/>
                  <a:pt x="1103630" y="0"/>
                  <a:pt x="2465070" y="0"/>
                </a:cubicBezTo>
                <a:cubicBezTo>
                  <a:pt x="3826510" y="0"/>
                  <a:pt x="4930140" y="1103630"/>
                  <a:pt x="4930140" y="246507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8699" r="-3869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2"/>
          <p:cNvSpPr/>
          <p:nvPr/>
        </p:nvSpPr>
        <p:spPr>
          <a:xfrm>
            <a:off x="5030491" y="946275"/>
            <a:ext cx="3334970" cy="3164824"/>
          </a:xfrm>
          <a:custGeom>
            <a:rect b="b" l="l" r="r" t="t"/>
            <a:pathLst>
              <a:path extrusionOk="0" h="4930013" w="4930140">
                <a:moveTo>
                  <a:pt x="4930013" y="2465070"/>
                </a:moveTo>
                <a:cubicBezTo>
                  <a:pt x="4930013" y="3826383"/>
                  <a:pt x="3826383" y="4930013"/>
                  <a:pt x="2464943" y="4930013"/>
                </a:cubicBezTo>
                <a:cubicBezTo>
                  <a:pt x="1103503" y="4930013"/>
                  <a:pt x="0" y="3826383"/>
                  <a:pt x="0" y="2465070"/>
                </a:cubicBezTo>
                <a:cubicBezTo>
                  <a:pt x="0" y="1103757"/>
                  <a:pt x="1103630" y="0"/>
                  <a:pt x="2465070" y="0"/>
                </a:cubicBezTo>
                <a:cubicBezTo>
                  <a:pt x="3826510" y="0"/>
                  <a:pt x="4930140" y="1103630"/>
                  <a:pt x="4930140" y="246507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8799" r="-3879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2"/>
          <p:cNvSpPr txBox="1"/>
          <p:nvPr/>
        </p:nvSpPr>
        <p:spPr>
          <a:xfrm>
            <a:off x="81806" y="206642"/>
            <a:ext cx="8997421" cy="2830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0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None/>
            </a:pPr>
            <a:r>
              <a:rPr b="0" i="0" lang="en" sz="244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NOAA EPP/MSI Education and Training Model is Unique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2"/>
          <p:cNvSpPr txBox="1"/>
          <p:nvPr/>
        </p:nvSpPr>
        <p:spPr>
          <a:xfrm>
            <a:off x="753555" y="4331784"/>
            <a:ext cx="2896425" cy="323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2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C45A6"/>
                </a:solidFill>
                <a:latin typeface="Arial"/>
                <a:ea typeface="Arial"/>
                <a:cs typeface="Arial"/>
                <a:sym typeface="Arial"/>
              </a:rPr>
              <a:t>A Holistic Training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2"/>
          <p:cNvSpPr txBox="1"/>
          <p:nvPr/>
        </p:nvSpPr>
        <p:spPr>
          <a:xfrm>
            <a:off x="422091" y="4697083"/>
            <a:ext cx="3730809" cy="2871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43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Research, Academics, Professional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2"/>
          <p:cNvSpPr txBox="1"/>
          <p:nvPr/>
        </p:nvSpPr>
        <p:spPr>
          <a:xfrm>
            <a:off x="5410200" y="4441724"/>
            <a:ext cx="2806508" cy="147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22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C45A6"/>
                </a:solidFill>
                <a:latin typeface="Arial"/>
                <a:ea typeface="Arial"/>
                <a:cs typeface="Arial"/>
                <a:sym typeface="Arial"/>
              </a:rPr>
              <a:t>Prepares Fellows for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2"/>
          <p:cNvSpPr txBox="1"/>
          <p:nvPr/>
        </p:nvSpPr>
        <p:spPr>
          <a:xfrm>
            <a:off x="4316727" y="4631968"/>
            <a:ext cx="4762500" cy="2930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2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Workforce, and/or Further Studies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/>
          <p:nvPr/>
        </p:nvSpPr>
        <p:spPr>
          <a:xfrm>
            <a:off x="0" y="0"/>
            <a:ext cx="9144000" cy="5068056"/>
          </a:xfrm>
          <a:custGeom>
            <a:rect b="b" l="l" r="r" t="t"/>
            <a:pathLst>
              <a:path extrusionOk="0" h="10136111" w="18288000">
                <a:moveTo>
                  <a:pt x="0" y="0"/>
                </a:moveTo>
                <a:lnTo>
                  <a:pt x="18288000" y="0"/>
                </a:lnTo>
                <a:lnTo>
                  <a:pt x="18288000" y="10136111"/>
                </a:lnTo>
                <a:lnTo>
                  <a:pt x="0" y="10136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41" l="0" r="0" t="-74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4"/>
          <p:cNvSpPr/>
          <p:nvPr/>
        </p:nvSpPr>
        <p:spPr>
          <a:xfrm>
            <a:off x="107465" y="60449"/>
            <a:ext cx="8929070" cy="5022602"/>
          </a:xfrm>
          <a:custGeom>
            <a:rect b="b" l="l" r="r" t="t"/>
            <a:pathLst>
              <a:path extrusionOk="0" h="10045204" w="17858140">
                <a:moveTo>
                  <a:pt x="0" y="0"/>
                </a:moveTo>
                <a:lnTo>
                  <a:pt x="17858140" y="0"/>
                </a:lnTo>
                <a:lnTo>
                  <a:pt x="17858140" y="10045204"/>
                </a:lnTo>
                <a:lnTo>
                  <a:pt x="0" y="10045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5"/>
          <p:cNvSpPr txBox="1"/>
          <p:nvPr/>
        </p:nvSpPr>
        <p:spPr>
          <a:xfrm>
            <a:off x="6952466" y="400783"/>
            <a:ext cx="14724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9"/>
              <a:buFont typeface="Arial"/>
              <a:buNone/>
            </a:pPr>
            <a:r>
              <a:rPr b="0" i="0" lang="en" sz="158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Products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5"/>
          <p:cNvSpPr txBox="1"/>
          <p:nvPr/>
        </p:nvSpPr>
        <p:spPr>
          <a:xfrm>
            <a:off x="6712091" y="1206133"/>
            <a:ext cx="1946861" cy="211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Air Temperature for Cities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5"/>
          <p:cNvSpPr txBox="1"/>
          <p:nvPr/>
        </p:nvSpPr>
        <p:spPr>
          <a:xfrm>
            <a:off x="6927639" y="1530768"/>
            <a:ext cx="1521939" cy="211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Heat Index for Cities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5"/>
          <p:cNvSpPr txBox="1"/>
          <p:nvPr/>
        </p:nvSpPr>
        <p:spPr>
          <a:xfrm>
            <a:off x="6801702" y="1841650"/>
            <a:ext cx="2023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CESSRST Lidar Network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5"/>
          <p:cNvSpPr txBox="1"/>
          <p:nvPr/>
        </p:nvSpPr>
        <p:spPr>
          <a:xfrm>
            <a:off x="7124231" y="3274054"/>
            <a:ext cx="1491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Urban Wind Pattern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5"/>
          <p:cNvSpPr txBox="1"/>
          <p:nvPr/>
        </p:nvSpPr>
        <p:spPr>
          <a:xfrm>
            <a:off x="7037061" y="2123434"/>
            <a:ext cx="1303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Chl NN algorithm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5"/>
          <p:cNvSpPr txBox="1"/>
          <p:nvPr/>
        </p:nvSpPr>
        <p:spPr>
          <a:xfrm>
            <a:off x="6638152" y="2415053"/>
            <a:ext cx="2350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Urban Thermodynamic Profiles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5"/>
          <p:cNvSpPr txBox="1"/>
          <p:nvPr/>
        </p:nvSpPr>
        <p:spPr>
          <a:xfrm>
            <a:off x="7037041" y="2703545"/>
            <a:ext cx="1485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VIIRS Chl algorithm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5"/>
          <p:cNvSpPr txBox="1"/>
          <p:nvPr/>
        </p:nvSpPr>
        <p:spPr>
          <a:xfrm>
            <a:off x="6803675" y="2989850"/>
            <a:ext cx="213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Regional PM2.5 Product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5"/>
          <p:cNvSpPr txBox="1"/>
          <p:nvPr/>
        </p:nvSpPr>
        <p:spPr>
          <a:xfrm>
            <a:off x="6858566" y="3621616"/>
            <a:ext cx="2023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Compilation of PBL heights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5"/>
          <p:cNvSpPr/>
          <p:nvPr/>
        </p:nvSpPr>
        <p:spPr>
          <a:xfrm>
            <a:off x="1603103" y="472326"/>
            <a:ext cx="3311798" cy="760757"/>
          </a:xfrm>
          <a:custGeom>
            <a:rect b="b" l="l" r="r" t="t"/>
            <a:pathLst>
              <a:path extrusionOk="0" h="5438140" w="48242701">
                <a:moveTo>
                  <a:pt x="48242701" y="2719070"/>
                </a:moveTo>
                <a:cubicBezTo>
                  <a:pt x="48217301" y="2743200"/>
                  <a:pt x="47838841" y="3116580"/>
                  <a:pt x="47838841" y="3509010"/>
                </a:cubicBezTo>
                <a:lnTo>
                  <a:pt x="47837569" y="3509010"/>
                </a:lnTo>
                <a:lnTo>
                  <a:pt x="47837569" y="4631690"/>
                </a:lnTo>
                <a:cubicBezTo>
                  <a:pt x="47837569" y="5058410"/>
                  <a:pt x="47506101" y="5406390"/>
                  <a:pt x="47087001" y="5435600"/>
                </a:cubicBezTo>
                <a:cubicBezTo>
                  <a:pt x="47078109" y="5436870"/>
                  <a:pt x="47069219" y="5436870"/>
                  <a:pt x="47060330" y="5436870"/>
                </a:cubicBezTo>
                <a:cubicBezTo>
                  <a:pt x="47050169" y="5438140"/>
                  <a:pt x="47041280" y="5438140"/>
                  <a:pt x="47031119" y="5438140"/>
                </a:cubicBezTo>
                <a:lnTo>
                  <a:pt x="1210310" y="5438140"/>
                </a:lnTo>
                <a:cubicBezTo>
                  <a:pt x="1200150" y="5438140"/>
                  <a:pt x="1191260" y="5436870"/>
                  <a:pt x="1181100" y="5436870"/>
                </a:cubicBezTo>
                <a:cubicBezTo>
                  <a:pt x="1172210" y="5436870"/>
                  <a:pt x="1163320" y="5435600"/>
                  <a:pt x="1154430" y="5435600"/>
                </a:cubicBezTo>
                <a:cubicBezTo>
                  <a:pt x="735330" y="5407660"/>
                  <a:pt x="403860" y="5058410"/>
                  <a:pt x="403860" y="4631690"/>
                </a:cubicBezTo>
                <a:lnTo>
                  <a:pt x="403860" y="3509010"/>
                </a:lnTo>
                <a:cubicBezTo>
                  <a:pt x="403860" y="3116580"/>
                  <a:pt x="24130" y="2743200"/>
                  <a:pt x="0" y="2719070"/>
                </a:cubicBezTo>
                <a:cubicBezTo>
                  <a:pt x="24130" y="2694940"/>
                  <a:pt x="403860" y="2321560"/>
                  <a:pt x="403860" y="1929130"/>
                </a:cubicBezTo>
                <a:lnTo>
                  <a:pt x="405130" y="1929130"/>
                </a:lnTo>
                <a:lnTo>
                  <a:pt x="405130" y="806450"/>
                </a:lnTo>
                <a:cubicBezTo>
                  <a:pt x="405130" y="379730"/>
                  <a:pt x="736600" y="31750"/>
                  <a:pt x="1155700" y="2540"/>
                </a:cubicBezTo>
                <a:cubicBezTo>
                  <a:pt x="1164590" y="1270"/>
                  <a:pt x="1173480" y="1270"/>
                  <a:pt x="1182370" y="1270"/>
                </a:cubicBezTo>
                <a:cubicBezTo>
                  <a:pt x="1192530" y="0"/>
                  <a:pt x="1201420" y="0"/>
                  <a:pt x="1211580" y="0"/>
                </a:cubicBezTo>
                <a:lnTo>
                  <a:pt x="47032391" y="0"/>
                </a:lnTo>
                <a:cubicBezTo>
                  <a:pt x="47042551" y="0"/>
                  <a:pt x="47051441" y="1270"/>
                  <a:pt x="47061601" y="1270"/>
                </a:cubicBezTo>
                <a:cubicBezTo>
                  <a:pt x="47070491" y="1270"/>
                  <a:pt x="47079380" y="2540"/>
                  <a:pt x="47088269" y="2540"/>
                </a:cubicBezTo>
                <a:cubicBezTo>
                  <a:pt x="47507369" y="30480"/>
                  <a:pt x="47838841" y="379730"/>
                  <a:pt x="47838841" y="806450"/>
                </a:cubicBezTo>
                <a:lnTo>
                  <a:pt x="47838841" y="1929130"/>
                </a:lnTo>
                <a:cubicBezTo>
                  <a:pt x="47838841" y="2321560"/>
                  <a:pt x="48217301" y="2694940"/>
                  <a:pt x="48242701" y="271907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5"/>
          <p:cNvSpPr txBox="1"/>
          <p:nvPr/>
        </p:nvSpPr>
        <p:spPr>
          <a:xfrm>
            <a:off x="284498" y="658741"/>
            <a:ext cx="5766032" cy="5168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31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POST GRADUATION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631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631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 Years of investment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5"/>
          <p:cNvSpPr txBox="1"/>
          <p:nvPr/>
        </p:nvSpPr>
        <p:spPr>
          <a:xfrm>
            <a:off x="15101" y="2143018"/>
            <a:ext cx="1694565" cy="270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1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"/>
              <a:buFont typeface="Arial"/>
              <a:buNone/>
            </a:pPr>
            <a:r>
              <a:rPr b="0" i="0" lang="en" sz="8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EMPLOYED IN PRIVATE INDUSTRY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1" name="Google Shape;381;p45"/>
          <p:cNvGrpSpPr/>
          <p:nvPr/>
        </p:nvGrpSpPr>
        <p:grpSpPr>
          <a:xfrm>
            <a:off x="98105" y="1342347"/>
            <a:ext cx="6015865" cy="2386266"/>
            <a:chOff x="252214" y="1121348"/>
            <a:chExt cx="11970626" cy="4443657"/>
          </a:xfrm>
        </p:grpSpPr>
        <p:grpSp>
          <p:nvGrpSpPr>
            <p:cNvPr id="382" name="Google Shape;382;p45"/>
            <p:cNvGrpSpPr/>
            <p:nvPr/>
          </p:nvGrpSpPr>
          <p:grpSpPr>
            <a:xfrm>
              <a:off x="252214" y="1121348"/>
              <a:ext cx="11970626" cy="4443657"/>
              <a:chOff x="0" y="-9525"/>
              <a:chExt cx="6000467" cy="2227454"/>
            </a:xfrm>
          </p:grpSpPr>
          <p:sp>
            <p:nvSpPr>
              <p:cNvPr id="383" name="Google Shape;383;p45"/>
              <p:cNvSpPr/>
              <p:nvPr/>
            </p:nvSpPr>
            <p:spPr>
              <a:xfrm>
                <a:off x="0" y="0"/>
                <a:ext cx="6000467" cy="2217929"/>
              </a:xfrm>
              <a:custGeom>
                <a:rect b="b" l="l" r="r" t="t"/>
                <a:pathLst>
                  <a:path extrusionOk="0" h="2217929" w="6000467">
                    <a:moveTo>
                      <a:pt x="6467" y="0"/>
                    </a:moveTo>
                    <a:lnTo>
                      <a:pt x="5994000" y="0"/>
                    </a:lnTo>
                    <a:cubicBezTo>
                      <a:pt x="5995715" y="0"/>
                      <a:pt x="5997360" y="681"/>
                      <a:pt x="5998573" y="1894"/>
                    </a:cubicBezTo>
                    <a:cubicBezTo>
                      <a:pt x="5999786" y="3107"/>
                      <a:pt x="6000467" y="4752"/>
                      <a:pt x="6000467" y="6467"/>
                    </a:cubicBezTo>
                    <a:lnTo>
                      <a:pt x="6000467" y="2211461"/>
                    </a:lnTo>
                    <a:cubicBezTo>
                      <a:pt x="6000467" y="2215033"/>
                      <a:pt x="5997572" y="2217929"/>
                      <a:pt x="5994000" y="2217929"/>
                    </a:cubicBezTo>
                    <a:lnTo>
                      <a:pt x="6467" y="2217929"/>
                    </a:lnTo>
                    <a:cubicBezTo>
                      <a:pt x="2896" y="2217929"/>
                      <a:pt x="0" y="2215033"/>
                      <a:pt x="0" y="2211461"/>
                    </a:cubicBezTo>
                    <a:lnTo>
                      <a:pt x="0" y="6467"/>
                    </a:lnTo>
                    <a:cubicBezTo>
                      <a:pt x="0" y="2896"/>
                      <a:pt x="2896" y="0"/>
                      <a:pt x="6467" y="0"/>
                    </a:cubicBezTo>
                    <a:close/>
                  </a:path>
                </a:pathLst>
              </a:custGeom>
              <a:solidFill>
                <a:srgbClr val="AFBAD6">
                  <a:alpha val="52156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45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500" lIns="3500" spcFirstLastPara="1" rIns="3500" wrap="square" tIns="3500">
                <a:noAutofit/>
              </a:bodyPr>
              <a:lstStyle/>
              <a:p>
                <a:pPr indent="0" lvl="0" marL="0" marR="0" rtl="0" algn="ctr">
                  <a:lnSpc>
                    <a:spcPct val="1657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5" name="Google Shape;385;p45"/>
            <p:cNvSpPr/>
            <p:nvPr/>
          </p:nvSpPr>
          <p:spPr>
            <a:xfrm>
              <a:off x="392535" y="1500431"/>
              <a:ext cx="1033716" cy="595796"/>
            </a:xfrm>
            <a:custGeom>
              <a:rect b="b" l="l" r="r" t="t"/>
              <a:pathLst>
                <a:path extrusionOk="0" h="595796" w="1033716">
                  <a:moveTo>
                    <a:pt x="0" y="0"/>
                  </a:moveTo>
                  <a:lnTo>
                    <a:pt x="1033716" y="0"/>
                  </a:lnTo>
                  <a:lnTo>
                    <a:pt x="1033716" y="595797"/>
                  </a:lnTo>
                  <a:lnTo>
                    <a:pt x="0" y="5957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" name="Google Shape;386;p45"/>
            <p:cNvSpPr/>
            <p:nvPr/>
          </p:nvSpPr>
          <p:spPr>
            <a:xfrm>
              <a:off x="569191" y="3222543"/>
              <a:ext cx="671825" cy="842414"/>
            </a:xfrm>
            <a:custGeom>
              <a:rect b="b" l="l" r="r" t="t"/>
              <a:pathLst>
                <a:path extrusionOk="0" h="842414" w="671825">
                  <a:moveTo>
                    <a:pt x="0" y="0"/>
                  </a:moveTo>
                  <a:lnTo>
                    <a:pt x="671825" y="0"/>
                  </a:lnTo>
                  <a:lnTo>
                    <a:pt x="671825" y="842414"/>
                  </a:lnTo>
                  <a:lnTo>
                    <a:pt x="0" y="8424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" name="Google Shape;387;p45"/>
            <p:cNvSpPr/>
            <p:nvPr/>
          </p:nvSpPr>
          <p:spPr>
            <a:xfrm>
              <a:off x="10849723" y="1399883"/>
              <a:ext cx="889368" cy="639233"/>
            </a:xfrm>
            <a:custGeom>
              <a:rect b="b" l="l" r="r" t="t"/>
              <a:pathLst>
                <a:path extrusionOk="0" h="639233" w="889368">
                  <a:moveTo>
                    <a:pt x="0" y="0"/>
                  </a:moveTo>
                  <a:lnTo>
                    <a:pt x="889368" y="0"/>
                  </a:lnTo>
                  <a:lnTo>
                    <a:pt x="889368" y="639234"/>
                  </a:lnTo>
                  <a:lnTo>
                    <a:pt x="0" y="6392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" name="Google Shape;388;p45"/>
            <p:cNvSpPr/>
            <p:nvPr/>
          </p:nvSpPr>
          <p:spPr>
            <a:xfrm>
              <a:off x="11003161" y="3143563"/>
              <a:ext cx="781177" cy="782154"/>
            </a:xfrm>
            <a:custGeom>
              <a:rect b="b" l="l" r="r" t="t"/>
              <a:pathLst>
                <a:path extrusionOk="0" h="782154" w="781177">
                  <a:moveTo>
                    <a:pt x="0" y="0"/>
                  </a:moveTo>
                  <a:lnTo>
                    <a:pt x="781177" y="0"/>
                  </a:lnTo>
                  <a:lnTo>
                    <a:pt x="781177" y="782154"/>
                  </a:lnTo>
                  <a:lnTo>
                    <a:pt x="0" y="7821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" name="Google Shape;389;p45"/>
            <p:cNvSpPr/>
            <p:nvPr/>
          </p:nvSpPr>
          <p:spPr>
            <a:xfrm>
              <a:off x="1763858" y="1573820"/>
              <a:ext cx="1052099" cy="549098"/>
            </a:xfrm>
            <a:prstGeom prst="rect">
              <a:avLst/>
            </a:prstGeom>
            <a:solidFill>
              <a:srgbClr val="1E57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5"/>
            <p:cNvSpPr/>
            <p:nvPr/>
          </p:nvSpPr>
          <p:spPr>
            <a:xfrm>
              <a:off x="5811799" y="3312835"/>
              <a:ext cx="882039" cy="924040"/>
            </a:xfrm>
            <a:custGeom>
              <a:rect b="b" l="l" r="r" t="t"/>
              <a:pathLst>
                <a:path extrusionOk="0" h="924040" w="882039">
                  <a:moveTo>
                    <a:pt x="0" y="0"/>
                  </a:moveTo>
                  <a:lnTo>
                    <a:pt x="882039" y="0"/>
                  </a:lnTo>
                  <a:lnTo>
                    <a:pt x="882039" y="924041"/>
                  </a:lnTo>
                  <a:lnTo>
                    <a:pt x="0" y="9240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1" name="Google Shape;391;p45"/>
            <p:cNvSpPr/>
            <p:nvPr/>
          </p:nvSpPr>
          <p:spPr>
            <a:xfrm>
              <a:off x="5812354" y="1155034"/>
              <a:ext cx="911524" cy="669970"/>
            </a:xfrm>
            <a:custGeom>
              <a:rect b="b" l="l" r="r" t="t"/>
              <a:pathLst>
                <a:path extrusionOk="0" h="669970" w="911524">
                  <a:moveTo>
                    <a:pt x="0" y="0"/>
                  </a:moveTo>
                  <a:lnTo>
                    <a:pt x="911524" y="0"/>
                  </a:lnTo>
                  <a:lnTo>
                    <a:pt x="911524" y="669970"/>
                  </a:lnTo>
                  <a:lnTo>
                    <a:pt x="0" y="6699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2" name="Google Shape;392;p45"/>
            <p:cNvSpPr/>
            <p:nvPr/>
          </p:nvSpPr>
          <p:spPr>
            <a:xfrm>
              <a:off x="1724153" y="3387492"/>
              <a:ext cx="1052099" cy="549098"/>
            </a:xfrm>
            <a:prstGeom prst="rect">
              <a:avLst/>
            </a:prstGeom>
            <a:solidFill>
              <a:srgbClr val="1E57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5"/>
            <p:cNvSpPr/>
            <p:nvPr/>
          </p:nvSpPr>
          <p:spPr>
            <a:xfrm>
              <a:off x="9501874" y="1490019"/>
              <a:ext cx="1052099" cy="549098"/>
            </a:xfrm>
            <a:prstGeom prst="rect">
              <a:avLst/>
            </a:prstGeom>
            <a:solidFill>
              <a:srgbClr val="1E57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5"/>
            <p:cNvSpPr/>
            <p:nvPr/>
          </p:nvSpPr>
          <p:spPr>
            <a:xfrm>
              <a:off x="9549221" y="3222543"/>
              <a:ext cx="1052099" cy="549098"/>
            </a:xfrm>
            <a:prstGeom prst="rect">
              <a:avLst/>
            </a:prstGeom>
            <a:solidFill>
              <a:srgbClr val="1E57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5"/>
            <p:cNvSpPr/>
            <p:nvPr/>
          </p:nvSpPr>
          <p:spPr>
            <a:xfrm>
              <a:off x="5704431" y="2096902"/>
              <a:ext cx="1052099" cy="549098"/>
            </a:xfrm>
            <a:prstGeom prst="rect">
              <a:avLst/>
            </a:prstGeom>
            <a:solidFill>
              <a:srgbClr val="1E57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5"/>
            <p:cNvSpPr/>
            <p:nvPr/>
          </p:nvSpPr>
          <p:spPr>
            <a:xfrm>
              <a:off x="5739867" y="4352404"/>
              <a:ext cx="1052099" cy="549098"/>
            </a:xfrm>
            <a:prstGeom prst="rect">
              <a:avLst/>
            </a:prstGeom>
            <a:solidFill>
              <a:srgbClr val="1E57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5"/>
            <p:cNvSpPr txBox="1"/>
            <p:nvPr/>
          </p:nvSpPr>
          <p:spPr>
            <a:xfrm>
              <a:off x="375586" y="4289866"/>
              <a:ext cx="2871335" cy="504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1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"/>
                <a:buFont typeface="Arial"/>
                <a:buNone/>
              </a:pPr>
              <a:r>
                <a:rPr b="0" i="0" lang="en" sz="82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STUDENTS EMPLOYED BY NOAA FEDERAL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5"/>
            <p:cNvSpPr txBox="1"/>
            <p:nvPr/>
          </p:nvSpPr>
          <p:spPr>
            <a:xfrm>
              <a:off x="8981748" y="2185880"/>
              <a:ext cx="2830804" cy="504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1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"/>
                <a:buFont typeface="Arial"/>
                <a:buNone/>
              </a:pPr>
              <a:r>
                <a:rPr b="0" i="0" lang="en" sz="82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STUDENTS EMPLOYED BY NOAA CONTRACTORS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5"/>
            <p:cNvSpPr txBox="1"/>
            <p:nvPr/>
          </p:nvSpPr>
          <p:spPr>
            <a:xfrm>
              <a:off x="9133989" y="4151134"/>
              <a:ext cx="2790609" cy="10297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1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"/>
                <a:buFont typeface="Arial"/>
                <a:buNone/>
              </a:pPr>
              <a:r>
                <a:rPr b="0" i="0" lang="en" sz="82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STUDENTS EMPLOYED BY OTHER FEDERAL, STATE, LOCAL OR TRIBAL GOVT.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5"/>
            <p:cNvSpPr txBox="1"/>
            <p:nvPr/>
          </p:nvSpPr>
          <p:spPr>
            <a:xfrm>
              <a:off x="1860326" y="1505815"/>
              <a:ext cx="1033800" cy="51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4"/>
                <a:buFont typeface="Arial"/>
                <a:buNone/>
              </a:pPr>
              <a:r>
                <a:rPr b="0" i="0" lang="en" sz="1804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356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5"/>
            <p:cNvSpPr txBox="1"/>
            <p:nvPr/>
          </p:nvSpPr>
          <p:spPr>
            <a:xfrm>
              <a:off x="3991658" y="2839651"/>
              <a:ext cx="4548514" cy="504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1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"/>
                <a:buFont typeface="Arial"/>
                <a:buNone/>
              </a:pPr>
              <a:r>
                <a:rPr b="0" i="0" lang="en" sz="82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STUDENTS EMPLOYED IN ACADEMIA JOBS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5"/>
            <p:cNvSpPr txBox="1"/>
            <p:nvPr/>
          </p:nvSpPr>
          <p:spPr>
            <a:xfrm>
              <a:off x="1820592" y="3319469"/>
              <a:ext cx="847782" cy="5459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4"/>
                <a:buFont typeface="Arial"/>
                <a:buNone/>
              </a:pPr>
              <a:r>
                <a:rPr b="0" i="0" lang="en" sz="1804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5"/>
            <p:cNvSpPr txBox="1"/>
            <p:nvPr/>
          </p:nvSpPr>
          <p:spPr>
            <a:xfrm>
              <a:off x="9478254" y="1443292"/>
              <a:ext cx="1052100" cy="51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4"/>
                <a:buFont typeface="Arial"/>
                <a:buNone/>
              </a:pPr>
              <a:r>
                <a:rPr b="0" i="0" lang="en" sz="1804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5"/>
            <p:cNvSpPr txBox="1"/>
            <p:nvPr/>
          </p:nvSpPr>
          <p:spPr>
            <a:xfrm>
              <a:off x="9566100" y="3202929"/>
              <a:ext cx="882000" cy="51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4"/>
                <a:buFont typeface="Arial"/>
                <a:buNone/>
              </a:pPr>
              <a:r>
                <a:rPr b="0" i="0" lang="en" sz="1804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112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5"/>
            <p:cNvSpPr txBox="1"/>
            <p:nvPr/>
          </p:nvSpPr>
          <p:spPr>
            <a:xfrm>
              <a:off x="5841466" y="2024111"/>
              <a:ext cx="1033800" cy="51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4"/>
                <a:buFont typeface="Arial"/>
                <a:buNone/>
              </a:pPr>
              <a:r>
                <a:rPr b="0" i="0" lang="en" sz="1804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142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5"/>
            <p:cNvSpPr txBox="1"/>
            <p:nvPr/>
          </p:nvSpPr>
          <p:spPr>
            <a:xfrm>
              <a:off x="5879959" y="4297994"/>
              <a:ext cx="10050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4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65"/>
                <a:buFont typeface="Arial"/>
                <a:buNone/>
              </a:pPr>
              <a:r>
                <a:rPr b="0" i="0" lang="en" sz="1765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5"/>
            <p:cNvSpPr txBox="1"/>
            <p:nvPr/>
          </p:nvSpPr>
          <p:spPr>
            <a:xfrm>
              <a:off x="3991658" y="5015802"/>
              <a:ext cx="4736400" cy="23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"/>
                <a:buFont typeface="Arial"/>
                <a:buNone/>
              </a:pPr>
              <a:r>
                <a:rPr b="0" i="0" lang="en" sz="82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STUDENTS WORKING AS ENTREPRENEURS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8" name="Google Shape;408;p45"/>
          <p:cNvSpPr/>
          <p:nvPr/>
        </p:nvSpPr>
        <p:spPr>
          <a:xfrm>
            <a:off x="6207031" y="410225"/>
            <a:ext cx="1809101" cy="761340"/>
          </a:xfrm>
          <a:custGeom>
            <a:rect b="b" l="l" r="r" t="t"/>
            <a:pathLst>
              <a:path extrusionOk="0" h="5438140" w="48242701">
                <a:moveTo>
                  <a:pt x="48242701" y="2719070"/>
                </a:moveTo>
                <a:cubicBezTo>
                  <a:pt x="48217301" y="2743200"/>
                  <a:pt x="47838841" y="3116580"/>
                  <a:pt x="47838841" y="3509010"/>
                </a:cubicBezTo>
                <a:lnTo>
                  <a:pt x="47837569" y="3509010"/>
                </a:lnTo>
                <a:lnTo>
                  <a:pt x="47837569" y="4631690"/>
                </a:lnTo>
                <a:cubicBezTo>
                  <a:pt x="47837569" y="5058410"/>
                  <a:pt x="47506101" y="5406390"/>
                  <a:pt x="47087001" y="5435600"/>
                </a:cubicBezTo>
                <a:cubicBezTo>
                  <a:pt x="47078109" y="5436870"/>
                  <a:pt x="47069219" y="5436870"/>
                  <a:pt x="47060330" y="5436870"/>
                </a:cubicBezTo>
                <a:cubicBezTo>
                  <a:pt x="47050169" y="5438140"/>
                  <a:pt x="47041280" y="5438140"/>
                  <a:pt x="47031119" y="5438140"/>
                </a:cubicBezTo>
                <a:lnTo>
                  <a:pt x="1210310" y="5438140"/>
                </a:lnTo>
                <a:cubicBezTo>
                  <a:pt x="1200150" y="5438140"/>
                  <a:pt x="1191260" y="5436870"/>
                  <a:pt x="1181100" y="5436870"/>
                </a:cubicBezTo>
                <a:cubicBezTo>
                  <a:pt x="1172210" y="5436870"/>
                  <a:pt x="1163320" y="5435600"/>
                  <a:pt x="1154430" y="5435600"/>
                </a:cubicBezTo>
                <a:cubicBezTo>
                  <a:pt x="735330" y="5407660"/>
                  <a:pt x="403860" y="5058410"/>
                  <a:pt x="403860" y="4631690"/>
                </a:cubicBezTo>
                <a:lnTo>
                  <a:pt x="403860" y="3509010"/>
                </a:lnTo>
                <a:cubicBezTo>
                  <a:pt x="403860" y="3116580"/>
                  <a:pt x="24130" y="2743200"/>
                  <a:pt x="0" y="2719070"/>
                </a:cubicBezTo>
                <a:cubicBezTo>
                  <a:pt x="24130" y="2694940"/>
                  <a:pt x="403860" y="2321560"/>
                  <a:pt x="403860" y="1929130"/>
                </a:cubicBezTo>
                <a:lnTo>
                  <a:pt x="405130" y="1929130"/>
                </a:lnTo>
                <a:lnTo>
                  <a:pt x="405130" y="806450"/>
                </a:lnTo>
                <a:cubicBezTo>
                  <a:pt x="405130" y="379730"/>
                  <a:pt x="736600" y="31750"/>
                  <a:pt x="1155700" y="2540"/>
                </a:cubicBezTo>
                <a:cubicBezTo>
                  <a:pt x="1164590" y="1270"/>
                  <a:pt x="1173480" y="1270"/>
                  <a:pt x="1182370" y="1270"/>
                </a:cubicBezTo>
                <a:cubicBezTo>
                  <a:pt x="1192530" y="0"/>
                  <a:pt x="1201420" y="0"/>
                  <a:pt x="1211580" y="0"/>
                </a:cubicBezTo>
                <a:lnTo>
                  <a:pt x="47032391" y="0"/>
                </a:lnTo>
                <a:cubicBezTo>
                  <a:pt x="47042551" y="0"/>
                  <a:pt x="47051441" y="1270"/>
                  <a:pt x="47061601" y="1270"/>
                </a:cubicBezTo>
                <a:cubicBezTo>
                  <a:pt x="47070491" y="1270"/>
                  <a:pt x="47079380" y="2540"/>
                  <a:pt x="47088269" y="2540"/>
                </a:cubicBezTo>
                <a:cubicBezTo>
                  <a:pt x="47507369" y="30480"/>
                  <a:pt x="47838841" y="379730"/>
                  <a:pt x="47838841" y="806450"/>
                </a:cubicBezTo>
                <a:lnTo>
                  <a:pt x="47838841" y="1929130"/>
                </a:lnTo>
                <a:cubicBezTo>
                  <a:pt x="47838841" y="2321560"/>
                  <a:pt x="48217301" y="2694940"/>
                  <a:pt x="48242701" y="271907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5"/>
          <p:cNvSpPr txBox="1"/>
          <p:nvPr/>
        </p:nvSpPr>
        <p:spPr>
          <a:xfrm>
            <a:off x="5480075" y="596644"/>
            <a:ext cx="3178800" cy="1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31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Products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6"/>
          <p:cNvSpPr txBox="1"/>
          <p:nvPr/>
        </p:nvSpPr>
        <p:spPr>
          <a:xfrm>
            <a:off x="1609136" y="-52386"/>
            <a:ext cx="6163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National Capacity and Research Infrastructure || NOAA CESSRST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5" name="Google Shape;415;p46"/>
          <p:cNvGrpSpPr/>
          <p:nvPr/>
        </p:nvGrpSpPr>
        <p:grpSpPr>
          <a:xfrm>
            <a:off x="306298" y="694608"/>
            <a:ext cx="3374869" cy="2222872"/>
            <a:chOff x="8852062" y="2102418"/>
            <a:chExt cx="3121699" cy="2354488"/>
          </a:xfrm>
        </p:grpSpPr>
        <p:sp>
          <p:nvSpPr>
            <p:cNvPr id="416" name="Google Shape;416;p46"/>
            <p:cNvSpPr txBox="1"/>
            <p:nvPr/>
          </p:nvSpPr>
          <p:spPr>
            <a:xfrm>
              <a:off x="8852062" y="2610554"/>
              <a:ext cx="3078219" cy="268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Prescribed Fires in VA and WV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Map&#10;&#10;Description automatically generated" id="417" name="Google Shape;417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129908" y="2102418"/>
              <a:ext cx="2843853" cy="2354488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313"/>
                </a:srgbClr>
              </a:outerShdw>
            </a:effectLst>
          </p:spPr>
        </p:pic>
        <p:sp>
          <p:nvSpPr>
            <p:cNvPr id="418" name="Google Shape;418;p46"/>
            <p:cNvSpPr txBox="1"/>
            <p:nvPr/>
          </p:nvSpPr>
          <p:spPr>
            <a:xfrm>
              <a:off x="9129908" y="4119265"/>
              <a:ext cx="2786348" cy="211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sng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https://alg.umbc.edu/ucn</a:t>
              </a:r>
              <a:r>
                <a:rPr b="1" i="0" lang="en" sz="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   ||      </a:t>
              </a:r>
              <a:r>
                <a:rPr b="1" i="0" lang="en" sz="700" u="sng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https://ucn-portal.org</a:t>
              </a:r>
              <a:r>
                <a:rPr b="1" i="0" lang="en" sz="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9" name="Google Shape;419;p46"/>
          <p:cNvSpPr txBox="1"/>
          <p:nvPr/>
        </p:nvSpPr>
        <p:spPr>
          <a:xfrm>
            <a:off x="764904" y="275357"/>
            <a:ext cx="7614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1" i="0" lang="en" sz="16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Lidar Network at CESSRST Institutional Sites (CCNY, UMBC, Hampton U)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0" name="Google Shape;420;p46"/>
          <p:cNvGrpSpPr/>
          <p:nvPr/>
        </p:nvGrpSpPr>
        <p:grpSpPr>
          <a:xfrm>
            <a:off x="1018162" y="4174691"/>
            <a:ext cx="7166377" cy="732655"/>
            <a:chOff x="550998" y="6113719"/>
            <a:chExt cx="9555169" cy="976874"/>
          </a:xfrm>
        </p:grpSpPr>
        <p:sp>
          <p:nvSpPr>
            <p:cNvPr id="421" name="Google Shape;421;p46"/>
            <p:cNvSpPr/>
            <p:nvPr/>
          </p:nvSpPr>
          <p:spPr>
            <a:xfrm>
              <a:off x="550998" y="6136486"/>
              <a:ext cx="2709321" cy="954054"/>
            </a:xfrm>
            <a:prstGeom prst="rect">
              <a:avLst/>
            </a:prstGeom>
            <a:solidFill>
              <a:srgbClr val="0E1B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0" i="0" lang="en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40 Federal Local and State environmental agencies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6"/>
            <p:cNvSpPr/>
            <p:nvPr/>
          </p:nvSpPr>
          <p:spPr>
            <a:xfrm>
              <a:off x="3403326" y="6136486"/>
              <a:ext cx="2120833" cy="954107"/>
            </a:xfrm>
            <a:prstGeom prst="rect">
              <a:avLst/>
            </a:prstGeom>
            <a:solidFill>
              <a:srgbClr val="0E1B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0" i="0" lang="en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Two NOAA Cooperative Science Centers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46"/>
            <p:cNvSpPr/>
            <p:nvPr/>
          </p:nvSpPr>
          <p:spPr>
            <a:xfrm>
              <a:off x="5800876" y="6124012"/>
              <a:ext cx="2223504" cy="954107"/>
            </a:xfrm>
            <a:prstGeom prst="rect">
              <a:avLst/>
            </a:prstGeom>
            <a:solidFill>
              <a:srgbClr val="0E1B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0" i="0" lang="en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One NOAA Cooperative Institute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6"/>
            <p:cNvSpPr/>
            <p:nvPr/>
          </p:nvSpPr>
          <p:spPr>
            <a:xfrm>
              <a:off x="8301096" y="6113719"/>
              <a:ext cx="1805071" cy="954107"/>
            </a:xfrm>
            <a:prstGeom prst="rect">
              <a:avLst/>
            </a:prstGeom>
            <a:solidFill>
              <a:srgbClr val="0E1B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0" i="0" lang="en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 Minority Serving Institutions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5" name="Google Shape;425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56943" y="684393"/>
            <a:ext cx="2937237" cy="220292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id="426" name="Google Shape;426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90686" y="674722"/>
            <a:ext cx="1481997" cy="222299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sp>
        <p:nvSpPr>
          <p:cNvPr id="427" name="Google Shape;427;p46"/>
          <p:cNvSpPr/>
          <p:nvPr/>
        </p:nvSpPr>
        <p:spPr>
          <a:xfrm>
            <a:off x="4488982" y="2404726"/>
            <a:ext cx="1608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1" i="0" lang="en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CCNY LIDAR Lab</a:t>
            </a:r>
            <a:endParaRPr b="0" i="0" sz="13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6"/>
          <p:cNvSpPr/>
          <p:nvPr/>
        </p:nvSpPr>
        <p:spPr>
          <a:xfrm>
            <a:off x="7204162" y="2635559"/>
            <a:ext cx="11079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1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Hampton U</a:t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9" name="Google Shape;429;p46"/>
          <p:cNvGrpSpPr/>
          <p:nvPr/>
        </p:nvGrpSpPr>
        <p:grpSpPr>
          <a:xfrm>
            <a:off x="764856" y="3184457"/>
            <a:ext cx="8440891" cy="784992"/>
            <a:chOff x="1428" y="360674"/>
            <a:chExt cx="12189012" cy="1732109"/>
          </a:xfrm>
        </p:grpSpPr>
        <p:sp>
          <p:nvSpPr>
            <p:cNvPr id="430" name="Google Shape;430;p46"/>
            <p:cNvSpPr/>
            <p:nvPr/>
          </p:nvSpPr>
          <p:spPr>
            <a:xfrm>
              <a:off x="1428" y="360674"/>
              <a:ext cx="3589800" cy="1385700"/>
            </a:xfrm>
            <a:prstGeom prst="chevron">
              <a:avLst>
                <a:gd fmla="val 40000" name="adj"/>
              </a:avLst>
            </a:prstGeom>
            <a:solidFill>
              <a:schemeClr val="lt1"/>
            </a:solidFill>
            <a:ln cap="flat" cmpd="sng" w="25400">
              <a:solidFill>
                <a:srgbClr val="E5A5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6"/>
            <p:cNvSpPr/>
            <p:nvPr/>
          </p:nvSpPr>
          <p:spPr>
            <a:xfrm>
              <a:off x="958691" y="707083"/>
              <a:ext cx="3031200" cy="1385700"/>
            </a:xfrm>
            <a:prstGeom prst="roundRect">
              <a:avLst>
                <a:gd fmla="val 10000" name="adj"/>
              </a:avLst>
            </a:prstGeom>
            <a:solidFill>
              <a:srgbClr val="FFE6DF">
                <a:alpha val="89411"/>
              </a:srgbClr>
            </a:solidFill>
            <a:ln cap="flat" cmpd="sng" w="254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6"/>
            <p:cNvSpPr txBox="1"/>
            <p:nvPr/>
          </p:nvSpPr>
          <p:spPr>
            <a:xfrm>
              <a:off x="999275" y="747667"/>
              <a:ext cx="2950200" cy="130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900" lIns="184900" spcFirstLastPara="1" rIns="184900" wrap="square" tIns="184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Aerosol Lidars (CLN)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6"/>
            <p:cNvSpPr/>
            <p:nvPr/>
          </p:nvSpPr>
          <p:spPr>
            <a:xfrm>
              <a:off x="4101703" y="360674"/>
              <a:ext cx="3589800" cy="1385700"/>
            </a:xfrm>
            <a:prstGeom prst="chevron">
              <a:avLst>
                <a:gd fmla="val 40000" name="adj"/>
              </a:avLst>
            </a:prstGeom>
            <a:solidFill>
              <a:schemeClr val="lt1"/>
            </a:solidFill>
            <a:ln cap="flat" cmpd="sng" w="25400">
              <a:solidFill>
                <a:srgbClr val="E5A5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6"/>
            <p:cNvSpPr/>
            <p:nvPr/>
          </p:nvSpPr>
          <p:spPr>
            <a:xfrm>
              <a:off x="5058965" y="707083"/>
              <a:ext cx="3031200" cy="1385700"/>
            </a:xfrm>
            <a:prstGeom prst="roundRect">
              <a:avLst>
                <a:gd fmla="val 10000" name="adj"/>
              </a:avLst>
            </a:prstGeom>
            <a:solidFill>
              <a:srgbClr val="FFE6DF">
                <a:alpha val="89411"/>
              </a:srgbClr>
            </a:solidFill>
            <a:ln cap="flat" cmpd="sng" w="254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6"/>
            <p:cNvSpPr txBox="1"/>
            <p:nvPr/>
          </p:nvSpPr>
          <p:spPr>
            <a:xfrm>
              <a:off x="5139964" y="747666"/>
              <a:ext cx="2950201" cy="12393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900" lIns="184900" spcFirstLastPara="1" rIns="184900" wrap="square" tIns="184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Unified Ceilometer Network (UCN</a:t>
              </a: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 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6"/>
            <p:cNvSpPr/>
            <p:nvPr/>
          </p:nvSpPr>
          <p:spPr>
            <a:xfrm>
              <a:off x="8201977" y="360674"/>
              <a:ext cx="3589800" cy="1385700"/>
            </a:xfrm>
            <a:prstGeom prst="chevron">
              <a:avLst>
                <a:gd fmla="val 40000" name="adj"/>
              </a:avLst>
            </a:prstGeom>
            <a:solidFill>
              <a:schemeClr val="lt1"/>
            </a:solidFill>
            <a:ln cap="flat" cmpd="sng" w="25400">
              <a:solidFill>
                <a:srgbClr val="E5A59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6"/>
            <p:cNvSpPr/>
            <p:nvPr/>
          </p:nvSpPr>
          <p:spPr>
            <a:xfrm>
              <a:off x="9159240" y="707083"/>
              <a:ext cx="3031200" cy="1385700"/>
            </a:xfrm>
            <a:prstGeom prst="roundRect">
              <a:avLst>
                <a:gd fmla="val 10000" name="adj"/>
              </a:avLst>
            </a:prstGeom>
            <a:solidFill>
              <a:srgbClr val="FFE6DF">
                <a:alpha val="89411"/>
              </a:srgbClr>
            </a:solidFill>
            <a:ln cap="flat" cmpd="sng" w="254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6"/>
            <p:cNvSpPr txBox="1"/>
            <p:nvPr/>
          </p:nvSpPr>
          <p:spPr>
            <a:xfrm>
              <a:off x="9159291" y="682638"/>
              <a:ext cx="2950200" cy="130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Tropospheric Ozone Lidar Network (TOLNET) 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7"/>
          <p:cNvSpPr/>
          <p:nvPr/>
        </p:nvSpPr>
        <p:spPr>
          <a:xfrm>
            <a:off x="578276" y="2749108"/>
            <a:ext cx="2505991" cy="27844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https://alg.umbc.edu/ceilometer-testbed/</a:t>
            </a:r>
            <a:endParaRPr b="0" i="0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7"/>
          <p:cNvSpPr txBox="1"/>
          <p:nvPr/>
        </p:nvSpPr>
        <p:spPr>
          <a:xfrm>
            <a:off x="1505175" y="9746"/>
            <a:ext cx="68580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2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en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Long Island Sound Coastal Observatory (LISCO), NY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7"/>
          <p:cNvSpPr txBox="1"/>
          <p:nvPr/>
        </p:nvSpPr>
        <p:spPr>
          <a:xfrm>
            <a:off x="929172" y="3550041"/>
            <a:ext cx="716054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Coastal Ocean Water Quality/Ocean Color Satellite Calibration and Validation and Field Sites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https://www.star.nesdis.noaa.gov/socd/mecb/color/CalVal_n20.php</a:t>
            </a:r>
            <a:endParaRPr b="0" i="0" sz="13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9800" y="1324208"/>
            <a:ext cx="2608133" cy="19561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descr="IMG_1160" id="448" name="Google Shape;448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06424" y="1349285"/>
            <a:ext cx="2625808" cy="196935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id="449" name="Google Shape;449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726" y="1345475"/>
            <a:ext cx="2612239" cy="19591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sp>
        <p:nvSpPr>
          <p:cNvPr id="450" name="Google Shape;450;p47"/>
          <p:cNvSpPr/>
          <p:nvPr/>
        </p:nvSpPr>
        <p:spPr>
          <a:xfrm>
            <a:off x="1356322" y="4123594"/>
            <a:ext cx="6126013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Algal Bloom Experimental Products NOAA NCCOS Chlorophyll-a   </a:t>
            </a:r>
            <a:r>
              <a:rPr b="0" i="0" lang="en" sz="1350" u="sng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https://coastwatch.noaa.gov/cw_html/NCCOS.html</a:t>
            </a:r>
            <a:endParaRPr b="0" i="0" sz="13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8"/>
          <p:cNvSpPr txBox="1"/>
          <p:nvPr/>
        </p:nvSpPr>
        <p:spPr>
          <a:xfrm>
            <a:off x="-58366" y="250749"/>
            <a:ext cx="3568666" cy="1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9525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Multi-agency Long Island Sound Tropospheric Ozone Study (LISTOS 2018</a:t>
            </a:r>
            <a:r>
              <a:rPr b="0" i="0" lang="en" sz="1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Follow-on NOAA OAR/ESRL/CSL campaigns AEROMMA </a:t>
            </a: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Atmospheric Emissions and Reactions Observed from Megacities to Marine Areas </a:t>
            </a:r>
            <a:r>
              <a:rPr b="1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Summer 2023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6478" y="533490"/>
            <a:ext cx="1554009" cy="13507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id="457" name="Google Shape;457;p48"/>
          <p:cNvPicPr preferRelativeResize="0"/>
          <p:nvPr/>
        </p:nvPicPr>
        <p:blipFill rotWithShape="1">
          <a:blip r:embed="rId4">
            <a:alphaModFix/>
          </a:blip>
          <a:srcRect b="0" l="26488" r="0" t="0"/>
          <a:stretch/>
        </p:blipFill>
        <p:spPr>
          <a:xfrm>
            <a:off x="7259553" y="533490"/>
            <a:ext cx="1777673" cy="13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8"/>
          <p:cNvSpPr txBox="1"/>
          <p:nvPr/>
        </p:nvSpPr>
        <p:spPr>
          <a:xfrm>
            <a:off x="-1" y="1776437"/>
            <a:ext cx="3510371" cy="15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95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Multi- agency Ozone Water Land Environmental Transition Study (OWLETS  1 and 2 - 2017/2018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5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NOAA OAR participation </a:t>
            </a:r>
            <a:r>
              <a:rPr b="0" i="0" lang="en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Washington Post “</a:t>
            </a:r>
            <a:r>
              <a:rPr b="1" i="0" lang="en" sz="1350" u="none" cap="none" strike="noStrik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Air quality study over Chesapeake Bay seeks to understand pollution</a:t>
            </a:r>
            <a:endParaRPr b="0" i="0" sz="13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8"/>
          <p:cNvSpPr txBox="1"/>
          <p:nvPr/>
        </p:nvSpPr>
        <p:spPr>
          <a:xfrm>
            <a:off x="1818240" y="-51886"/>
            <a:ext cx="5952530" cy="39471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NOAA Collaborative Field Campaigns and Cruises</a:t>
            </a:r>
            <a:endParaRPr b="0" i="0" sz="13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5781134" y="522442"/>
            <a:ext cx="1315396" cy="1414632"/>
          </a:xfrm>
          <a:prstGeom prst="rect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sky, boat, water, outdoor&#10;&#10;Description automatically generated" id="461" name="Google Shape;461;p48"/>
          <p:cNvPicPr preferRelativeResize="0"/>
          <p:nvPr/>
        </p:nvPicPr>
        <p:blipFill rotWithShape="1">
          <a:blip r:embed="rId6">
            <a:alphaModFix/>
          </a:blip>
          <a:srcRect b="0" l="0" r="47275" t="0"/>
          <a:stretch/>
        </p:blipFill>
        <p:spPr>
          <a:xfrm>
            <a:off x="7594021" y="3779025"/>
            <a:ext cx="1296645" cy="124857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descr="A group of people standing on a boat&#10;&#10;Description automatically generated with medium confidence" id="462" name="Google Shape;462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43195" y="3823607"/>
            <a:ext cx="2171058" cy="122122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sp>
        <p:nvSpPr>
          <p:cNvPr id="463" name="Google Shape;463;p48"/>
          <p:cNvSpPr txBox="1"/>
          <p:nvPr/>
        </p:nvSpPr>
        <p:spPr>
          <a:xfrm>
            <a:off x="87383" y="3373755"/>
            <a:ext cx="4002755" cy="13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95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NOAA and Multiagency Ocean Water Color and Water Quality Cruises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5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CESSRST groups participated in multiple cruises (many on NOAA ships) for the validation of satellite sensors: VIIRS on SNPP and NOAA-20 satellites and European Space Agency (ESA) OLCI sensors on Sentinel 3A and 3B satellites.</a:t>
            </a:r>
            <a:endParaRPr b="1" i="0" sz="135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7635007" y="2287094"/>
            <a:ext cx="1744391" cy="109882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id="465" name="Google Shape;465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97370" y="1964312"/>
            <a:ext cx="1473400" cy="174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06596" y="2002360"/>
            <a:ext cx="1603756" cy="1676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8"/>
          <p:cNvPicPr preferRelativeResize="0"/>
          <p:nvPr/>
        </p:nvPicPr>
        <p:blipFill rotWithShape="1">
          <a:blip r:embed="rId4">
            <a:alphaModFix/>
          </a:blip>
          <a:srcRect b="0" l="26488" r="0" t="0"/>
          <a:stretch/>
        </p:blipFill>
        <p:spPr>
          <a:xfrm>
            <a:off x="7259553" y="517177"/>
            <a:ext cx="1777673" cy="136706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id="468" name="Google Shape;468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5781134" y="506129"/>
            <a:ext cx="1315396" cy="141463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id="469" name="Google Shape;469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97370" y="1947999"/>
            <a:ext cx="1473400" cy="174439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id="470" name="Google Shape;470;p4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06596" y="1986047"/>
            <a:ext cx="1603756" cy="167612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9"/>
          <p:cNvSpPr/>
          <p:nvPr/>
        </p:nvSpPr>
        <p:spPr>
          <a:xfrm>
            <a:off x="4823331" y="332525"/>
            <a:ext cx="4284785" cy="2333980"/>
          </a:xfrm>
          <a:custGeom>
            <a:rect b="b" l="l" r="r" t="t"/>
            <a:pathLst>
              <a:path extrusionOk="0" h="4667960" w="8569570">
                <a:moveTo>
                  <a:pt x="0" y="0"/>
                </a:moveTo>
                <a:lnTo>
                  <a:pt x="8569570" y="0"/>
                </a:lnTo>
                <a:lnTo>
                  <a:pt x="8569570" y="4667960"/>
                </a:lnTo>
                <a:lnTo>
                  <a:pt x="0" y="4667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30" l="0" r="0" t="-1629"/>
            </a:stretch>
          </a:blipFill>
          <a:ln>
            <a:noFill/>
          </a:ln>
        </p:spPr>
      </p:sp>
      <p:sp>
        <p:nvSpPr>
          <p:cNvPr id="480" name="Google Shape;480;p49"/>
          <p:cNvSpPr/>
          <p:nvPr/>
        </p:nvSpPr>
        <p:spPr>
          <a:xfrm>
            <a:off x="4851595" y="2705692"/>
            <a:ext cx="4217446" cy="2437808"/>
          </a:xfrm>
          <a:custGeom>
            <a:rect b="b" l="l" r="r" t="t"/>
            <a:pathLst>
              <a:path extrusionOk="0" h="4875616" w="8434892">
                <a:moveTo>
                  <a:pt x="0" y="0"/>
                </a:moveTo>
                <a:lnTo>
                  <a:pt x="8434893" y="0"/>
                </a:lnTo>
                <a:lnTo>
                  <a:pt x="8434893" y="4875616"/>
                </a:lnTo>
                <a:lnTo>
                  <a:pt x="0" y="4875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07" l="-7092" r="0" t="-2107"/>
            </a:stretch>
          </a:blipFill>
          <a:ln>
            <a:noFill/>
          </a:ln>
        </p:spPr>
      </p:sp>
      <p:sp>
        <p:nvSpPr>
          <p:cNvPr id="481" name="Google Shape;481;p49"/>
          <p:cNvSpPr/>
          <p:nvPr/>
        </p:nvSpPr>
        <p:spPr>
          <a:xfrm>
            <a:off x="52099" y="3366810"/>
            <a:ext cx="4669208" cy="1745887"/>
          </a:xfrm>
          <a:custGeom>
            <a:rect b="b" l="l" r="r" t="t"/>
            <a:pathLst>
              <a:path extrusionOk="0" h="3491774" w="9338416">
                <a:moveTo>
                  <a:pt x="0" y="0"/>
                </a:moveTo>
                <a:lnTo>
                  <a:pt x="9338416" y="0"/>
                </a:lnTo>
                <a:lnTo>
                  <a:pt x="9338416" y="3491774"/>
                </a:lnTo>
                <a:lnTo>
                  <a:pt x="0" y="3491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4208" l="0" r="0" t="-26217"/>
            </a:stretch>
          </a:blipFill>
          <a:ln>
            <a:noFill/>
          </a:ln>
        </p:spPr>
      </p:sp>
      <p:sp>
        <p:nvSpPr>
          <p:cNvPr id="482" name="Google Shape;482;p49"/>
          <p:cNvSpPr/>
          <p:nvPr/>
        </p:nvSpPr>
        <p:spPr>
          <a:xfrm>
            <a:off x="107753" y="1162050"/>
            <a:ext cx="4623065" cy="2109977"/>
          </a:xfrm>
          <a:custGeom>
            <a:rect b="b" l="l" r="r" t="t"/>
            <a:pathLst>
              <a:path extrusionOk="0" h="4219954" w="9246130">
                <a:moveTo>
                  <a:pt x="0" y="0"/>
                </a:moveTo>
                <a:lnTo>
                  <a:pt x="9246130" y="0"/>
                </a:lnTo>
                <a:lnTo>
                  <a:pt x="9246130" y="4219954"/>
                </a:lnTo>
                <a:lnTo>
                  <a:pt x="0" y="4219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00" l="0" r="0" t="-22738"/>
            </a:stretch>
          </a:blipFill>
          <a:ln>
            <a:noFill/>
          </a:ln>
        </p:spPr>
      </p:sp>
      <p:sp>
        <p:nvSpPr>
          <p:cNvPr id="483" name="Google Shape;483;p49"/>
          <p:cNvSpPr/>
          <p:nvPr/>
        </p:nvSpPr>
        <p:spPr>
          <a:xfrm>
            <a:off x="21619" y="53678"/>
            <a:ext cx="9128760" cy="697230"/>
          </a:xfrm>
          <a:custGeom>
            <a:rect b="b" l="l" r="r" t="t"/>
            <a:pathLst>
              <a:path extrusionOk="0" h="2954386" w="9718430">
                <a:moveTo>
                  <a:pt x="0" y="0"/>
                </a:moveTo>
                <a:lnTo>
                  <a:pt x="9718430" y="0"/>
                </a:lnTo>
                <a:lnTo>
                  <a:pt x="9718430" y="2954386"/>
                </a:lnTo>
                <a:lnTo>
                  <a:pt x="0" y="2954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14459" l="0" r="0" t="-114455"/>
            </a:stretch>
          </a:blipFill>
          <a:ln>
            <a:noFill/>
          </a:ln>
        </p:spPr>
      </p:sp>
      <p:sp>
        <p:nvSpPr>
          <p:cNvPr id="484" name="Google Shape;484;p49"/>
          <p:cNvSpPr txBox="1"/>
          <p:nvPr/>
        </p:nvSpPr>
        <p:spPr>
          <a:xfrm>
            <a:off x="52099" y="213198"/>
            <a:ext cx="8988115" cy="2871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8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Building future Weather Ambassadors and Community of Scientists &amp; Engineers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0"/>
          <p:cNvSpPr/>
          <p:nvPr/>
        </p:nvSpPr>
        <p:spPr>
          <a:xfrm>
            <a:off x="4873298" y="194361"/>
            <a:ext cx="4284785" cy="2333980"/>
          </a:xfrm>
          <a:custGeom>
            <a:rect b="b" l="l" r="r" t="t"/>
            <a:pathLst>
              <a:path extrusionOk="0" h="4667960" w="8569570">
                <a:moveTo>
                  <a:pt x="0" y="0"/>
                </a:moveTo>
                <a:lnTo>
                  <a:pt x="8569570" y="0"/>
                </a:lnTo>
                <a:lnTo>
                  <a:pt x="8569570" y="4667960"/>
                </a:lnTo>
                <a:lnTo>
                  <a:pt x="0" y="4667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8836" l="0" r="0" t="-18838"/>
            </a:stretch>
          </a:blipFill>
          <a:ln>
            <a:noFill/>
          </a:ln>
        </p:spPr>
      </p:sp>
      <p:sp>
        <p:nvSpPr>
          <p:cNvPr id="494" name="Google Shape;494;p50"/>
          <p:cNvSpPr/>
          <p:nvPr/>
        </p:nvSpPr>
        <p:spPr>
          <a:xfrm>
            <a:off x="4906968" y="2603729"/>
            <a:ext cx="4217446" cy="2437808"/>
          </a:xfrm>
          <a:custGeom>
            <a:rect b="b" l="l" r="r" t="t"/>
            <a:pathLst>
              <a:path extrusionOk="0" h="4875616" w="8434892">
                <a:moveTo>
                  <a:pt x="0" y="0"/>
                </a:moveTo>
                <a:lnTo>
                  <a:pt x="8434893" y="0"/>
                </a:lnTo>
                <a:lnTo>
                  <a:pt x="8434893" y="4875616"/>
                </a:lnTo>
                <a:lnTo>
                  <a:pt x="0" y="4875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4871" l="0" r="0" t="-14872"/>
            </a:stretch>
          </a:blipFill>
          <a:ln>
            <a:noFill/>
          </a:ln>
        </p:spPr>
      </p:sp>
      <p:sp>
        <p:nvSpPr>
          <p:cNvPr id="495" name="Google Shape;495;p50"/>
          <p:cNvSpPr/>
          <p:nvPr/>
        </p:nvSpPr>
        <p:spPr>
          <a:xfrm>
            <a:off x="138824" y="3295650"/>
            <a:ext cx="4669208" cy="1745887"/>
          </a:xfrm>
          <a:custGeom>
            <a:rect b="b" l="l" r="r" t="t"/>
            <a:pathLst>
              <a:path extrusionOk="0" h="3491774" w="9338416">
                <a:moveTo>
                  <a:pt x="0" y="0"/>
                </a:moveTo>
                <a:lnTo>
                  <a:pt x="9338416" y="0"/>
                </a:lnTo>
                <a:lnTo>
                  <a:pt x="9338416" y="3491774"/>
                </a:lnTo>
                <a:lnTo>
                  <a:pt x="0" y="3491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0280" l="0" r="0" t="-50280"/>
            </a:stretch>
          </a:blipFill>
          <a:ln>
            <a:noFill/>
          </a:ln>
        </p:spPr>
      </p:sp>
      <p:sp>
        <p:nvSpPr>
          <p:cNvPr id="496" name="Google Shape;496;p50"/>
          <p:cNvSpPr/>
          <p:nvPr/>
        </p:nvSpPr>
        <p:spPr>
          <a:xfrm>
            <a:off x="138824" y="1085850"/>
            <a:ext cx="4623065" cy="2109977"/>
          </a:xfrm>
          <a:custGeom>
            <a:rect b="b" l="l" r="r" t="t"/>
            <a:pathLst>
              <a:path extrusionOk="0" h="4219954" w="9246130">
                <a:moveTo>
                  <a:pt x="0" y="0"/>
                </a:moveTo>
                <a:lnTo>
                  <a:pt x="9246130" y="0"/>
                </a:lnTo>
                <a:lnTo>
                  <a:pt x="9246130" y="4219954"/>
                </a:lnTo>
                <a:lnTo>
                  <a:pt x="0" y="4219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2158" l="0" r="0" t="-32160"/>
            </a:stretch>
          </a:blipFill>
          <a:ln>
            <a:noFill/>
          </a:ln>
        </p:spPr>
      </p:sp>
      <p:sp>
        <p:nvSpPr>
          <p:cNvPr id="497" name="Google Shape;497;p50"/>
          <p:cNvSpPr/>
          <p:nvPr/>
        </p:nvSpPr>
        <p:spPr>
          <a:xfrm>
            <a:off x="67339" y="63159"/>
            <a:ext cx="9076661" cy="984998"/>
          </a:xfrm>
          <a:custGeom>
            <a:rect b="b" l="l" r="r" t="t"/>
            <a:pathLst>
              <a:path extrusionOk="0" h="2954386" w="9718430">
                <a:moveTo>
                  <a:pt x="0" y="0"/>
                </a:moveTo>
                <a:lnTo>
                  <a:pt x="9718430" y="0"/>
                </a:lnTo>
                <a:lnTo>
                  <a:pt x="9718430" y="2954386"/>
                </a:lnTo>
                <a:lnTo>
                  <a:pt x="0" y="2954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14459" l="0" r="0" t="-114455"/>
            </a:stretch>
          </a:blipFill>
          <a:ln>
            <a:noFill/>
          </a:ln>
        </p:spPr>
      </p:sp>
      <p:sp>
        <p:nvSpPr>
          <p:cNvPr id="498" name="Google Shape;498;p50"/>
          <p:cNvSpPr txBox="1"/>
          <p:nvPr/>
        </p:nvSpPr>
        <p:spPr>
          <a:xfrm>
            <a:off x="156013" y="385739"/>
            <a:ext cx="8899314" cy="3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4"/>
              <a:buFont typeface="Arial"/>
              <a:buNone/>
            </a:pPr>
            <a:r>
              <a:rPr b="1" i="0" lang="en" sz="2334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What does it mean to be Weather Ready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"/>
          <p:cNvSpPr txBox="1"/>
          <p:nvPr>
            <p:ph type="title"/>
          </p:nvPr>
        </p:nvSpPr>
        <p:spPr>
          <a:xfrm>
            <a:off x="319725" y="589775"/>
            <a:ext cx="7688400" cy="53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40">
                <a:solidFill>
                  <a:srgbClr val="222222"/>
                </a:solidFill>
              </a:rPr>
              <a:t>Opening Remarks</a:t>
            </a:r>
            <a:endParaRPr sz="3040">
              <a:solidFill>
                <a:srgbClr val="222222"/>
              </a:solidFill>
            </a:endParaRPr>
          </a:p>
        </p:txBody>
      </p:sp>
      <p:sp>
        <p:nvSpPr>
          <p:cNvPr id="241" name="Google Shape;241;p33"/>
          <p:cNvSpPr txBox="1"/>
          <p:nvPr>
            <p:ph idx="4294967295" type="body"/>
          </p:nvPr>
        </p:nvSpPr>
        <p:spPr>
          <a:xfrm>
            <a:off x="1396350" y="2219050"/>
            <a:ext cx="2762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Neil Jacobs, Ph.D.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UFS Chief Science Advisor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242" name="Google Shape;2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6000" y="1711863"/>
            <a:ext cx="2077574" cy="276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1"/>
          <p:cNvSpPr/>
          <p:nvPr/>
        </p:nvSpPr>
        <p:spPr>
          <a:xfrm>
            <a:off x="-7620" y="620590"/>
            <a:ext cx="4859215" cy="1477193"/>
          </a:xfrm>
          <a:custGeom>
            <a:rect b="b" l="l" r="r" t="t"/>
            <a:pathLst>
              <a:path extrusionOk="0" h="2954386" w="9718430">
                <a:moveTo>
                  <a:pt x="0" y="0"/>
                </a:moveTo>
                <a:lnTo>
                  <a:pt x="9718430" y="0"/>
                </a:lnTo>
                <a:lnTo>
                  <a:pt x="9718430" y="2954386"/>
                </a:lnTo>
                <a:lnTo>
                  <a:pt x="0" y="2954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4459" l="0" r="0" t="-114455"/>
            </a:stretch>
          </a:blipFill>
          <a:ln>
            <a:noFill/>
          </a:ln>
        </p:spPr>
      </p:sp>
      <p:sp>
        <p:nvSpPr>
          <p:cNvPr id="504" name="Google Shape;504;p51"/>
          <p:cNvSpPr/>
          <p:nvPr/>
        </p:nvSpPr>
        <p:spPr>
          <a:xfrm>
            <a:off x="4859215" y="0"/>
            <a:ext cx="4284785" cy="2333980"/>
          </a:xfrm>
          <a:custGeom>
            <a:rect b="b" l="l" r="r" t="t"/>
            <a:pathLst>
              <a:path extrusionOk="0" h="4667960" w="8569570">
                <a:moveTo>
                  <a:pt x="0" y="0"/>
                </a:moveTo>
                <a:lnTo>
                  <a:pt x="8569570" y="0"/>
                </a:lnTo>
                <a:lnTo>
                  <a:pt x="8569570" y="4667960"/>
                </a:lnTo>
                <a:lnTo>
                  <a:pt x="0" y="4667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8836" l="0" r="0" t="-18838"/>
            </a:stretch>
          </a:blipFill>
          <a:ln>
            <a:noFill/>
          </a:ln>
        </p:spPr>
      </p:sp>
      <p:sp>
        <p:nvSpPr>
          <p:cNvPr id="505" name="Google Shape;505;p51"/>
          <p:cNvSpPr/>
          <p:nvPr/>
        </p:nvSpPr>
        <p:spPr>
          <a:xfrm>
            <a:off x="4859215" y="2434825"/>
            <a:ext cx="4284785" cy="2514450"/>
          </a:xfrm>
          <a:custGeom>
            <a:rect b="b" l="l" r="r" t="t"/>
            <a:pathLst>
              <a:path extrusionOk="0" h="5028900" w="8569570">
                <a:moveTo>
                  <a:pt x="0" y="0"/>
                </a:moveTo>
                <a:lnTo>
                  <a:pt x="8569570" y="0"/>
                </a:lnTo>
                <a:lnTo>
                  <a:pt x="8569570" y="5028900"/>
                </a:lnTo>
                <a:lnTo>
                  <a:pt x="0" y="5028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374" l="0" r="0" t="-15424"/>
            </a:stretch>
          </a:blipFill>
          <a:ln>
            <a:noFill/>
          </a:ln>
        </p:spPr>
      </p:sp>
      <p:sp>
        <p:nvSpPr>
          <p:cNvPr id="506" name="Google Shape;506;p51"/>
          <p:cNvSpPr/>
          <p:nvPr/>
        </p:nvSpPr>
        <p:spPr>
          <a:xfrm>
            <a:off x="159026" y="2839298"/>
            <a:ext cx="4669208" cy="2109977"/>
          </a:xfrm>
          <a:custGeom>
            <a:rect b="b" l="l" r="r" t="t"/>
            <a:pathLst>
              <a:path extrusionOk="0" h="4219954" w="9338416">
                <a:moveTo>
                  <a:pt x="0" y="0"/>
                </a:moveTo>
                <a:lnTo>
                  <a:pt x="9338416" y="0"/>
                </a:lnTo>
                <a:lnTo>
                  <a:pt x="9338416" y="4219954"/>
                </a:lnTo>
                <a:lnTo>
                  <a:pt x="0" y="4219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2235" l="0" r="0" t="-12235"/>
            </a:stretch>
          </a:blipFill>
          <a:ln>
            <a:noFill/>
          </a:ln>
        </p:spPr>
      </p:sp>
      <p:sp>
        <p:nvSpPr>
          <p:cNvPr id="507" name="Google Shape;507;p51"/>
          <p:cNvSpPr txBox="1"/>
          <p:nvPr/>
        </p:nvSpPr>
        <p:spPr>
          <a:xfrm>
            <a:off x="147157" y="849432"/>
            <a:ext cx="4549661" cy="1000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4"/>
              <a:buFont typeface="Arial"/>
              <a:buNone/>
            </a:pPr>
            <a:r>
              <a:rPr b="1" i="0" lang="en" sz="2334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Networking with NOAA NWS Forecasters – understanding Weather and Observations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52"/>
          <p:cNvPicPr preferRelativeResize="0"/>
          <p:nvPr/>
        </p:nvPicPr>
        <p:blipFill rotWithShape="1">
          <a:blip r:embed="rId3">
            <a:alphaModFix/>
          </a:blip>
          <a:srcRect b="0" l="2325" r="2323" t="0"/>
          <a:stretch/>
        </p:blipFill>
        <p:spPr>
          <a:xfrm>
            <a:off x="5386896" y="87706"/>
            <a:ext cx="367818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2"/>
          <p:cNvSpPr txBox="1"/>
          <p:nvPr/>
        </p:nvSpPr>
        <p:spPr>
          <a:xfrm>
            <a:off x="78920" y="414525"/>
            <a:ext cx="5228230" cy="23267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rgbClr val="0C45A6"/>
                </a:solidFill>
                <a:latin typeface="Arial"/>
                <a:ea typeface="Arial"/>
                <a:cs typeface="Arial"/>
                <a:sym typeface="Arial"/>
              </a:rPr>
              <a:t>Sensing one Borough at a time - New York Urban Hydro-meteorological Testbed (uHMT) Project</a:t>
            </a:r>
            <a:endParaRPr b="0" i="0" sz="1300" u="none" cap="none" strike="noStrike">
              <a:solidFill>
                <a:srgbClr val="0C45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4" name="Google Shape;514;p52"/>
          <p:cNvGrpSpPr/>
          <p:nvPr/>
        </p:nvGrpSpPr>
        <p:grpSpPr>
          <a:xfrm>
            <a:off x="-92547" y="2484150"/>
            <a:ext cx="5228230" cy="2568883"/>
            <a:chOff x="0" y="-38100"/>
            <a:chExt cx="2879113" cy="1353183"/>
          </a:xfrm>
        </p:grpSpPr>
        <p:sp>
          <p:nvSpPr>
            <p:cNvPr id="515" name="Google Shape;515;p52"/>
            <p:cNvSpPr/>
            <p:nvPr/>
          </p:nvSpPr>
          <p:spPr>
            <a:xfrm>
              <a:off x="0" y="0"/>
              <a:ext cx="2879113" cy="1315083"/>
            </a:xfrm>
            <a:custGeom>
              <a:rect b="b" l="l" r="r" t="t"/>
              <a:pathLst>
                <a:path extrusionOk="0" h="1315083" w="2879113">
                  <a:moveTo>
                    <a:pt x="0" y="0"/>
                  </a:moveTo>
                  <a:lnTo>
                    <a:pt x="2879113" y="0"/>
                  </a:lnTo>
                  <a:lnTo>
                    <a:pt x="2879113" y="1315083"/>
                  </a:lnTo>
                  <a:lnTo>
                    <a:pt x="0" y="1315083"/>
                  </a:lnTo>
                  <a:close/>
                </a:path>
              </a:pathLst>
            </a:custGeom>
            <a:solidFill>
              <a:srgbClr val="8FB2CC"/>
            </a:solidFill>
            <a:ln>
              <a:noFill/>
            </a:ln>
          </p:spPr>
        </p:sp>
        <p:sp>
          <p:nvSpPr>
            <p:cNvPr id="516" name="Google Shape;516;p5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7" name="Google Shape;517;p52"/>
          <p:cNvSpPr txBox="1"/>
          <p:nvPr/>
        </p:nvSpPr>
        <p:spPr>
          <a:xfrm>
            <a:off x="265888" y="2627975"/>
            <a:ext cx="4610673" cy="22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The New York Urban Hydro-meteorological Testbed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(NY-uHMT) project uses autonomous weather stations to collect comprehensive, real-time data on  meteorological and hydrological conditions in New York City regions.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3"/>
          <p:cNvSpPr/>
          <p:nvPr/>
        </p:nvSpPr>
        <p:spPr>
          <a:xfrm>
            <a:off x="125195" y="0"/>
            <a:ext cx="5653134" cy="5111356"/>
          </a:xfrm>
          <a:custGeom>
            <a:rect b="b" l="l" r="r" t="t"/>
            <a:pathLst>
              <a:path extrusionOk="0" h="10222712" w="11306268">
                <a:moveTo>
                  <a:pt x="0" y="0"/>
                </a:moveTo>
                <a:lnTo>
                  <a:pt x="11306269" y="0"/>
                </a:lnTo>
                <a:lnTo>
                  <a:pt x="11306269" y="10222712"/>
                </a:lnTo>
                <a:lnTo>
                  <a:pt x="0" y="10222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14" r="-313" t="0"/>
            </a:stretch>
          </a:blipFill>
          <a:ln>
            <a:noFill/>
          </a:ln>
        </p:spPr>
      </p:sp>
      <p:sp>
        <p:nvSpPr>
          <p:cNvPr id="523" name="Google Shape;523;p53"/>
          <p:cNvSpPr/>
          <p:nvPr/>
        </p:nvSpPr>
        <p:spPr>
          <a:xfrm>
            <a:off x="1585543" y="3594180"/>
            <a:ext cx="114766" cy="114557"/>
          </a:xfrm>
          <a:custGeom>
            <a:rect b="b" l="l" r="r" t="t"/>
            <a:pathLst>
              <a:path extrusionOk="0" h="229113" w="229531">
                <a:moveTo>
                  <a:pt x="0" y="0"/>
                </a:moveTo>
                <a:lnTo>
                  <a:pt x="229530" y="0"/>
                </a:lnTo>
                <a:lnTo>
                  <a:pt x="229530" y="229114"/>
                </a:lnTo>
                <a:lnTo>
                  <a:pt x="0" y="229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53"/>
          <p:cNvSpPr txBox="1"/>
          <p:nvPr/>
        </p:nvSpPr>
        <p:spPr>
          <a:xfrm>
            <a:off x="1530814" y="3757840"/>
            <a:ext cx="224224" cy="1176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5"/>
              <a:buFont typeface="Arial"/>
              <a:buNone/>
            </a:pPr>
            <a:r>
              <a:rPr b="0" i="0" lang="en" sz="735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SWH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3"/>
          <p:cNvSpPr txBox="1"/>
          <p:nvPr/>
        </p:nvSpPr>
        <p:spPr>
          <a:xfrm>
            <a:off x="-767641" y="2973994"/>
            <a:ext cx="3880518" cy="116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SWH : Susan E. Wagner High School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3"/>
          <p:cNvSpPr txBox="1"/>
          <p:nvPr/>
        </p:nvSpPr>
        <p:spPr>
          <a:xfrm>
            <a:off x="-506359" y="3080038"/>
            <a:ext cx="3880518" cy="116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EH+M : Eagle Harlem Academy &amp; Mott High School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3"/>
          <p:cNvSpPr/>
          <p:nvPr/>
        </p:nvSpPr>
        <p:spPr>
          <a:xfrm>
            <a:off x="3112877" y="1281515"/>
            <a:ext cx="114766" cy="114557"/>
          </a:xfrm>
          <a:custGeom>
            <a:rect b="b" l="l" r="r" t="t"/>
            <a:pathLst>
              <a:path extrusionOk="0" h="229113" w="229531">
                <a:moveTo>
                  <a:pt x="0" y="0"/>
                </a:moveTo>
                <a:lnTo>
                  <a:pt x="229531" y="0"/>
                </a:lnTo>
                <a:lnTo>
                  <a:pt x="229531" y="229113"/>
                </a:lnTo>
                <a:lnTo>
                  <a:pt x="0" y="2291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8" name="Google Shape;528;p53"/>
          <p:cNvSpPr txBox="1"/>
          <p:nvPr/>
        </p:nvSpPr>
        <p:spPr>
          <a:xfrm>
            <a:off x="3058147" y="1430245"/>
            <a:ext cx="269016" cy="1176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5"/>
              <a:buFont typeface="Arial"/>
              <a:buNone/>
            </a:pPr>
            <a:r>
              <a:rPr b="0" i="0" lang="en" sz="735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EH+M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3"/>
          <p:cNvSpPr/>
          <p:nvPr/>
        </p:nvSpPr>
        <p:spPr>
          <a:xfrm>
            <a:off x="5778329" y="0"/>
            <a:ext cx="3365671" cy="5143500"/>
          </a:xfrm>
          <a:custGeom>
            <a:rect b="b" l="l" r="r" t="t"/>
            <a:pathLst>
              <a:path extrusionOk="0" h="3479800" w="2277022">
                <a:moveTo>
                  <a:pt x="0" y="0"/>
                </a:moveTo>
                <a:lnTo>
                  <a:pt x="2277022" y="0"/>
                </a:lnTo>
                <a:lnTo>
                  <a:pt x="2277022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001F3D"/>
          </a:solidFill>
          <a:ln>
            <a:noFill/>
          </a:ln>
        </p:spPr>
      </p:sp>
      <p:sp>
        <p:nvSpPr>
          <p:cNvPr id="530" name="Google Shape;530;p53"/>
          <p:cNvSpPr txBox="1"/>
          <p:nvPr/>
        </p:nvSpPr>
        <p:spPr>
          <a:xfrm>
            <a:off x="6208628" y="1127285"/>
            <a:ext cx="2673526" cy="2893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7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95"/>
              <a:buFont typeface="Arial"/>
              <a:buNone/>
            </a:pPr>
            <a:r>
              <a:rPr b="1" i="0" lang="en" sz="3095" u="none" cap="none" strike="noStrike">
                <a:solidFill>
                  <a:srgbClr val="FFFFFF"/>
                </a:solidFill>
                <a:latin typeface="Geo"/>
                <a:ea typeface="Geo"/>
                <a:cs typeface="Geo"/>
                <a:sym typeface="Geo"/>
              </a:rPr>
              <a:t>Mapping the Location of Autonomous  Weather Stations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54"/>
          <p:cNvGrpSpPr/>
          <p:nvPr/>
        </p:nvGrpSpPr>
        <p:grpSpPr>
          <a:xfrm>
            <a:off x="88" y="470921"/>
            <a:ext cx="9143818" cy="4672574"/>
            <a:chOff x="0" y="-38100"/>
            <a:chExt cx="4816592" cy="2461322"/>
          </a:xfrm>
        </p:grpSpPr>
        <p:sp>
          <p:nvSpPr>
            <p:cNvPr id="536" name="Google Shape;536;p54"/>
            <p:cNvSpPr/>
            <p:nvPr/>
          </p:nvSpPr>
          <p:spPr>
            <a:xfrm>
              <a:off x="0" y="0"/>
              <a:ext cx="4816592" cy="2423222"/>
            </a:xfrm>
            <a:custGeom>
              <a:rect b="b" l="l" r="r" t="t"/>
              <a:pathLst>
                <a:path extrusionOk="0" h="2423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23222"/>
                  </a:lnTo>
                  <a:lnTo>
                    <a:pt x="0" y="2423222"/>
                  </a:lnTo>
                  <a:close/>
                </a:path>
              </a:pathLst>
            </a:custGeom>
            <a:solidFill>
              <a:srgbClr val="8FB2CC"/>
            </a:solidFill>
            <a:ln>
              <a:noFill/>
            </a:ln>
          </p:spPr>
        </p:sp>
        <p:sp>
          <p:nvSpPr>
            <p:cNvPr id="537" name="Google Shape;537;p5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8" name="Google Shape;538;p54"/>
          <p:cNvSpPr/>
          <p:nvPr/>
        </p:nvSpPr>
        <p:spPr>
          <a:xfrm>
            <a:off x="4225941" y="543165"/>
            <a:ext cx="4918060" cy="2383776"/>
          </a:xfrm>
          <a:custGeom>
            <a:rect b="b" l="l" r="r" t="t"/>
            <a:pathLst>
              <a:path extrusionOk="0" h="4767552" w="9836119">
                <a:moveTo>
                  <a:pt x="0" y="0"/>
                </a:moveTo>
                <a:lnTo>
                  <a:pt x="9836119" y="0"/>
                </a:lnTo>
                <a:lnTo>
                  <a:pt x="9836119" y="4767552"/>
                </a:lnTo>
                <a:lnTo>
                  <a:pt x="0" y="47675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396" r="0" t="-18382"/>
            </a:stretch>
          </a:blipFill>
          <a:ln>
            <a:noFill/>
          </a:ln>
        </p:spPr>
      </p:sp>
      <p:sp>
        <p:nvSpPr>
          <p:cNvPr id="539" name="Google Shape;539;p54"/>
          <p:cNvSpPr/>
          <p:nvPr/>
        </p:nvSpPr>
        <p:spPr>
          <a:xfrm>
            <a:off x="4225941" y="2927100"/>
            <a:ext cx="4918060" cy="2216400"/>
          </a:xfrm>
          <a:custGeom>
            <a:rect b="b" l="l" r="r" t="t"/>
            <a:pathLst>
              <a:path extrusionOk="0" h="4432800" w="9836119">
                <a:moveTo>
                  <a:pt x="0" y="0"/>
                </a:moveTo>
                <a:lnTo>
                  <a:pt x="9836119" y="0"/>
                </a:lnTo>
                <a:lnTo>
                  <a:pt x="9836119" y="4432800"/>
                </a:lnTo>
                <a:lnTo>
                  <a:pt x="0" y="443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53" r="-352" t="-4616"/>
            </a:stretch>
          </a:blipFill>
          <a:ln>
            <a:noFill/>
          </a:ln>
        </p:spPr>
      </p:sp>
      <p:sp>
        <p:nvSpPr>
          <p:cNvPr id="540" name="Google Shape;540;p54"/>
          <p:cNvSpPr txBox="1"/>
          <p:nvPr/>
        </p:nvSpPr>
        <p:spPr>
          <a:xfrm>
            <a:off x="114300" y="1047750"/>
            <a:ext cx="3863980" cy="3350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0501" lvl="1" marL="421001" marR="0" rtl="0" algn="l">
              <a:lnSpc>
                <a:spcPct val="138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Establishing Partnerships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0501" lvl="1" marL="421001" marR="0" rtl="0" algn="l">
              <a:lnSpc>
                <a:spcPct val="138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Hosting Community Dialogues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0501" lvl="1" marL="421001" marR="0" rtl="0" algn="l">
              <a:lnSpc>
                <a:spcPct val="138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Offering Technical Assistance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0501" lvl="1" marL="421001" marR="0" rtl="0" algn="l">
              <a:lnSpc>
                <a:spcPct val="138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Providing Education and Training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54"/>
          <p:cNvSpPr txBox="1"/>
          <p:nvPr/>
        </p:nvSpPr>
        <p:spPr>
          <a:xfrm>
            <a:off x="0" y="127412"/>
            <a:ext cx="9144000" cy="259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Geo"/>
                <a:ea typeface="Geo"/>
                <a:cs typeface="Geo"/>
                <a:sym typeface="Geo"/>
              </a:rPr>
              <a:t>ENGAGING THE ENGINEERING COMMUNITY IN COMMUNITY MODELING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5"/>
          <p:cNvSpPr txBox="1"/>
          <p:nvPr/>
        </p:nvSpPr>
        <p:spPr>
          <a:xfrm flipH="1">
            <a:off x="533165" y="3574453"/>
            <a:ext cx="8021838" cy="1338828"/>
          </a:xfrm>
          <a:prstGeom prst="rect">
            <a:avLst/>
          </a:prstGeom>
          <a:solidFill>
            <a:srgbClr val="C2CF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Building capacity </a:t>
            </a:r>
            <a:r>
              <a:rPr b="0" i="0" lang="en" sz="27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(or lack of?) </a:t>
            </a:r>
            <a:r>
              <a:rPr b="0" i="0" lang="en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within MSIs/HBCUs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R1 Institutions, challenges and opportunities for  (all – faculty, staff, students)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7" name="Google Shape;547;p55"/>
          <p:cNvGrpSpPr/>
          <p:nvPr/>
        </p:nvGrpSpPr>
        <p:grpSpPr>
          <a:xfrm>
            <a:off x="402848" y="485779"/>
            <a:ext cx="8077198" cy="2631535"/>
            <a:chOff x="0" y="-38100"/>
            <a:chExt cx="4816592" cy="2461322"/>
          </a:xfrm>
        </p:grpSpPr>
        <p:sp>
          <p:nvSpPr>
            <p:cNvPr id="548" name="Google Shape;548;p55"/>
            <p:cNvSpPr/>
            <p:nvPr/>
          </p:nvSpPr>
          <p:spPr>
            <a:xfrm>
              <a:off x="0" y="0"/>
              <a:ext cx="4816592" cy="2423222"/>
            </a:xfrm>
            <a:custGeom>
              <a:rect b="b" l="l" r="r" t="t"/>
              <a:pathLst>
                <a:path extrusionOk="0" h="2423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23222"/>
                  </a:lnTo>
                  <a:lnTo>
                    <a:pt x="0" y="2423222"/>
                  </a:lnTo>
                  <a:close/>
                </a:path>
              </a:pathLst>
            </a:custGeom>
            <a:solidFill>
              <a:srgbClr val="8FB2CC"/>
            </a:solidFill>
            <a:ln>
              <a:noFill/>
            </a:ln>
          </p:spPr>
        </p:sp>
        <p:sp>
          <p:nvSpPr>
            <p:cNvPr id="549" name="Google Shape;549;p5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0" name="Google Shape;550;p55"/>
          <p:cNvSpPr txBox="1"/>
          <p:nvPr/>
        </p:nvSpPr>
        <p:spPr>
          <a:xfrm>
            <a:off x="-130553" y="98579"/>
            <a:ext cx="9144000" cy="259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Geo"/>
                <a:ea typeface="Geo"/>
                <a:cs typeface="Geo"/>
                <a:sym typeface="Geo"/>
              </a:rPr>
              <a:t>Potential Academia Partnerships with  UFS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55"/>
          <p:cNvSpPr txBox="1"/>
          <p:nvPr/>
        </p:nvSpPr>
        <p:spPr>
          <a:xfrm flipH="1">
            <a:off x="593820" y="738415"/>
            <a:ext cx="2796600" cy="2016300"/>
          </a:xfrm>
          <a:prstGeom prst="rect">
            <a:avLst/>
          </a:prstGeom>
          <a:solidFill>
            <a:srgbClr val="C2CF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Build upon existing NOAA EPP/MSI CSC Education and Training Models 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55"/>
          <p:cNvSpPr/>
          <p:nvPr/>
        </p:nvSpPr>
        <p:spPr>
          <a:xfrm>
            <a:off x="3537215" y="1559697"/>
            <a:ext cx="860048" cy="25068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3" name="Google Shape;553;p55"/>
          <p:cNvGrpSpPr/>
          <p:nvPr/>
        </p:nvGrpSpPr>
        <p:grpSpPr>
          <a:xfrm>
            <a:off x="4544075" y="804678"/>
            <a:ext cx="3886210" cy="1985726"/>
            <a:chOff x="8991582" y="1981650"/>
            <a:chExt cx="7772420" cy="3971451"/>
          </a:xfrm>
        </p:grpSpPr>
        <p:sp>
          <p:nvSpPr>
            <p:cNvPr id="554" name="Google Shape;554;p55"/>
            <p:cNvSpPr txBox="1"/>
            <p:nvPr/>
          </p:nvSpPr>
          <p:spPr>
            <a:xfrm flipH="1">
              <a:off x="8991602" y="1981650"/>
              <a:ext cx="7772400" cy="738600"/>
            </a:xfrm>
            <a:prstGeom prst="rect">
              <a:avLst/>
            </a:prstGeom>
            <a:solidFill>
              <a:srgbClr val="C2CF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FF6839"/>
                  </a:solidFill>
                  <a:latin typeface="Arial"/>
                  <a:ea typeface="Arial"/>
                  <a:cs typeface="Arial"/>
                  <a:sym typeface="Arial"/>
                </a:rPr>
                <a:t>Recruitment &amp; Outreach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55"/>
            <p:cNvSpPr txBox="1"/>
            <p:nvPr/>
          </p:nvSpPr>
          <p:spPr>
            <a:xfrm flipH="1">
              <a:off x="8991600" y="3222217"/>
              <a:ext cx="7772400" cy="708000"/>
            </a:xfrm>
            <a:prstGeom prst="rect">
              <a:avLst/>
            </a:prstGeom>
            <a:solidFill>
              <a:srgbClr val="C2CF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" sz="1700" u="none" cap="none" strike="noStrike">
                  <a:solidFill>
                    <a:srgbClr val="FF6839"/>
                  </a:solidFill>
                  <a:latin typeface="Arial"/>
                  <a:ea typeface="Arial"/>
                  <a:cs typeface="Arial"/>
                  <a:sym typeface="Arial"/>
                </a:rPr>
                <a:t>Private – Academia-Federal Synergy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55"/>
            <p:cNvSpPr txBox="1"/>
            <p:nvPr/>
          </p:nvSpPr>
          <p:spPr>
            <a:xfrm flipH="1">
              <a:off x="8991600" y="4202876"/>
              <a:ext cx="7772400" cy="738600"/>
            </a:xfrm>
            <a:prstGeom prst="rect">
              <a:avLst/>
            </a:prstGeom>
            <a:solidFill>
              <a:srgbClr val="C2CF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FF6839"/>
                  </a:solidFill>
                  <a:latin typeface="Arial"/>
                  <a:ea typeface="Arial"/>
                  <a:cs typeface="Arial"/>
                  <a:sym typeface="Arial"/>
                </a:rPr>
                <a:t>Summer Bridge and Pathways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55"/>
            <p:cNvSpPr txBox="1"/>
            <p:nvPr/>
          </p:nvSpPr>
          <p:spPr>
            <a:xfrm flipH="1">
              <a:off x="8991582" y="5214201"/>
              <a:ext cx="7772400" cy="738900"/>
            </a:xfrm>
            <a:prstGeom prst="rect">
              <a:avLst/>
            </a:prstGeom>
            <a:solidFill>
              <a:srgbClr val="C2CF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FF6839"/>
                  </a:solidFill>
                  <a:latin typeface="Arial"/>
                  <a:ea typeface="Arial"/>
                  <a:cs typeface="Arial"/>
                  <a:sym typeface="Arial"/>
                </a:rPr>
                <a:t>NERTO and other NOAA internships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6"/>
          <p:cNvGrpSpPr/>
          <p:nvPr/>
        </p:nvGrpSpPr>
        <p:grpSpPr>
          <a:xfrm>
            <a:off x="1232797" y="788062"/>
            <a:ext cx="5711066" cy="3240263"/>
            <a:chOff x="1960318" y="1435046"/>
            <a:chExt cx="7614755" cy="4320350"/>
          </a:xfrm>
        </p:grpSpPr>
        <p:cxnSp>
          <p:nvCxnSpPr>
            <p:cNvPr id="564" name="Google Shape;564;p56"/>
            <p:cNvCxnSpPr/>
            <p:nvPr/>
          </p:nvCxnSpPr>
          <p:spPr>
            <a:xfrm flipH="1" rot="10800000">
              <a:off x="1960318" y="3315804"/>
              <a:ext cx="7614755" cy="4869"/>
            </a:xfrm>
            <a:prstGeom prst="straightConnector1">
              <a:avLst/>
            </a:prstGeom>
            <a:noFill/>
            <a:ln cap="rnd" cmpd="sng" w="47625">
              <a:solidFill>
                <a:srgbClr val="000000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565" name="Google Shape;565;p56"/>
            <p:cNvCxnSpPr/>
            <p:nvPr/>
          </p:nvCxnSpPr>
          <p:spPr>
            <a:xfrm rot="-5400000">
              <a:off x="2532255" y="3706325"/>
              <a:ext cx="967690" cy="6054"/>
            </a:xfrm>
            <a:prstGeom prst="straightConnector1">
              <a:avLst/>
            </a:prstGeom>
            <a:noFill/>
            <a:ln cap="rnd" cmpd="sng" w="47625">
              <a:solidFill>
                <a:srgbClr val="000000"/>
              </a:solidFill>
              <a:prstDash val="dot"/>
              <a:round/>
              <a:headEnd len="sm" w="sm" type="none"/>
              <a:tailEnd len="lg" w="lg" type="oval"/>
            </a:ln>
          </p:spPr>
        </p:cxnSp>
        <p:sp>
          <p:nvSpPr>
            <p:cNvPr id="566" name="Google Shape;566;p56"/>
            <p:cNvSpPr txBox="1"/>
            <p:nvPr/>
          </p:nvSpPr>
          <p:spPr>
            <a:xfrm>
              <a:off x="2055922" y="4286003"/>
              <a:ext cx="20730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20"/>
                <a:buFont typeface="Arial"/>
                <a:buNone/>
              </a:pPr>
              <a:r>
                <a:rPr b="1" i="0" lang="en" sz="1620" u="none" cap="none" strike="noStrike">
                  <a:solidFill>
                    <a:srgbClr val="0070C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2006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56"/>
            <p:cNvSpPr txBox="1"/>
            <p:nvPr/>
          </p:nvSpPr>
          <p:spPr>
            <a:xfrm>
              <a:off x="2055922" y="4640124"/>
              <a:ext cx="1993500" cy="93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497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85"/>
                <a:buFont typeface="Arial"/>
                <a:buNone/>
              </a:pPr>
              <a:r>
                <a:rPr b="0" i="0" lang="en" sz="985" u="none" cap="none" strike="noStrike">
                  <a:solidFill>
                    <a:srgbClr val="0070C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B.S/B.E in Earth System Sciences and Environmental Engineering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68" name="Google Shape;568;p56"/>
            <p:cNvCxnSpPr/>
            <p:nvPr/>
          </p:nvCxnSpPr>
          <p:spPr>
            <a:xfrm rot="-5400000">
              <a:off x="5727087" y="3723021"/>
              <a:ext cx="1020322" cy="25292"/>
            </a:xfrm>
            <a:prstGeom prst="straightConnector1">
              <a:avLst/>
            </a:prstGeom>
            <a:noFill/>
            <a:ln cap="rnd" cmpd="sng" w="47625">
              <a:solidFill>
                <a:srgbClr val="000000"/>
              </a:solidFill>
              <a:prstDash val="dot"/>
              <a:round/>
              <a:headEnd len="sm" w="sm" type="none"/>
              <a:tailEnd len="lg" w="lg" type="oval"/>
            </a:ln>
          </p:spPr>
        </p:cxnSp>
        <p:sp>
          <p:nvSpPr>
            <p:cNvPr id="569" name="Google Shape;569;p56"/>
            <p:cNvSpPr txBox="1"/>
            <p:nvPr/>
          </p:nvSpPr>
          <p:spPr>
            <a:xfrm>
              <a:off x="5213408" y="4319774"/>
              <a:ext cx="20730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20"/>
                <a:buFont typeface="Arial"/>
                <a:buNone/>
              </a:pPr>
              <a:r>
                <a:rPr b="1" i="0" lang="en" sz="1620" u="none" cap="none" strike="noStrike">
                  <a:solidFill>
                    <a:srgbClr val="00B0F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56"/>
            <p:cNvSpPr txBox="1"/>
            <p:nvPr/>
          </p:nvSpPr>
          <p:spPr>
            <a:xfrm>
              <a:off x="5292743" y="4673896"/>
              <a:ext cx="1914300" cy="108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497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85"/>
                <a:buFont typeface="Arial"/>
                <a:buNone/>
              </a:pPr>
              <a:r>
                <a:rPr b="0" i="0" lang="en" sz="985" u="none" cap="none" strike="noStrike">
                  <a:solidFill>
                    <a:srgbClr val="1E57B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M.E in Earth System Sciences and Environmental Engineering</a:t>
              </a:r>
              <a:endParaRPr b="0" i="0" sz="1400" u="none" cap="none" strike="noStrike">
                <a:solidFill>
                  <a:srgbClr val="1E57B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56"/>
            <p:cNvSpPr txBox="1"/>
            <p:nvPr/>
          </p:nvSpPr>
          <p:spPr>
            <a:xfrm>
              <a:off x="3687534" y="1631605"/>
              <a:ext cx="20730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20"/>
                <a:buFont typeface="Arial"/>
                <a:buNone/>
              </a:pPr>
              <a:r>
                <a:rPr b="1" i="0" lang="en" sz="1620" u="none" cap="none" strike="noStrike">
                  <a:solidFill>
                    <a:srgbClr val="7030A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56"/>
            <p:cNvSpPr txBox="1"/>
            <p:nvPr/>
          </p:nvSpPr>
          <p:spPr>
            <a:xfrm>
              <a:off x="3766868" y="1959448"/>
              <a:ext cx="1914300" cy="21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497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85"/>
                <a:buFont typeface="Arial"/>
                <a:buNone/>
              </a:pPr>
              <a:r>
                <a:rPr b="1" i="0" lang="en" sz="985" u="none" cap="none" strike="noStrike">
                  <a:solidFill>
                    <a:srgbClr val="7030A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ABET Accredited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3" name="Google Shape;573;p56"/>
            <p:cNvCxnSpPr/>
            <p:nvPr/>
          </p:nvCxnSpPr>
          <p:spPr>
            <a:xfrm flipH="1" rot="-5400001">
              <a:off x="4049049" y="2846130"/>
              <a:ext cx="1120215" cy="6059"/>
            </a:xfrm>
            <a:prstGeom prst="straightConnector1">
              <a:avLst/>
            </a:prstGeom>
            <a:noFill/>
            <a:ln cap="rnd" cmpd="sng" w="47625">
              <a:solidFill>
                <a:srgbClr val="000000"/>
              </a:solidFill>
              <a:prstDash val="dot"/>
              <a:round/>
              <a:headEnd len="sm" w="sm" type="none"/>
              <a:tailEnd len="lg" w="lg" type="oval"/>
            </a:ln>
          </p:spPr>
        </p:cxnSp>
        <p:sp>
          <p:nvSpPr>
            <p:cNvPr id="574" name="Google Shape;574;p56"/>
            <p:cNvSpPr txBox="1"/>
            <p:nvPr/>
          </p:nvSpPr>
          <p:spPr>
            <a:xfrm>
              <a:off x="7064677" y="1727109"/>
              <a:ext cx="19143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497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85"/>
                <a:buFont typeface="Arial"/>
                <a:buNone/>
              </a:pPr>
              <a:r>
                <a:rPr b="1" i="0" lang="en" sz="985" u="none" cap="none" strike="noStrike">
                  <a:solidFill>
                    <a:srgbClr val="00B05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M.S in Data Science and Engineering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5" name="Google Shape;575;p56"/>
            <p:cNvCxnSpPr/>
            <p:nvPr/>
          </p:nvCxnSpPr>
          <p:spPr>
            <a:xfrm rot="5399999">
              <a:off x="7285870" y="2846130"/>
              <a:ext cx="1120217" cy="6057"/>
            </a:xfrm>
            <a:prstGeom prst="straightConnector1">
              <a:avLst/>
            </a:prstGeom>
            <a:noFill/>
            <a:ln cap="rnd" cmpd="sng" w="47625">
              <a:solidFill>
                <a:srgbClr val="000000"/>
              </a:solidFill>
              <a:prstDash val="dot"/>
              <a:round/>
              <a:headEnd len="sm" w="sm" type="none"/>
              <a:tailEnd len="lg" w="lg" type="oval"/>
            </a:ln>
          </p:spPr>
        </p:cxnSp>
        <p:sp>
          <p:nvSpPr>
            <p:cNvPr id="576" name="Google Shape;576;p56"/>
            <p:cNvSpPr txBox="1"/>
            <p:nvPr/>
          </p:nvSpPr>
          <p:spPr>
            <a:xfrm>
              <a:off x="6806464" y="1435046"/>
              <a:ext cx="20730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20"/>
                <a:buFont typeface="Arial"/>
                <a:buNone/>
              </a:pPr>
              <a:r>
                <a:rPr b="1" i="0" lang="en" sz="1620" u="none" cap="none" strike="noStrike">
                  <a:solidFill>
                    <a:srgbClr val="00B05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7" name="Google Shape;577;p56"/>
          <p:cNvSpPr txBox="1"/>
          <p:nvPr/>
        </p:nvSpPr>
        <p:spPr>
          <a:xfrm>
            <a:off x="878220" y="-43690"/>
            <a:ext cx="71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accen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Major Academic Programs Developed in Last 20 Years Through NOAA Partnership at CUNY 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8" name="Google Shape;578;p56"/>
          <p:cNvGrpSpPr/>
          <p:nvPr/>
        </p:nvGrpSpPr>
        <p:grpSpPr>
          <a:xfrm>
            <a:off x="-91075" y="4177350"/>
            <a:ext cx="9349235" cy="797297"/>
            <a:chOff x="5246" y="0"/>
            <a:chExt cx="14071696" cy="1843036"/>
          </a:xfrm>
        </p:grpSpPr>
        <p:sp>
          <p:nvSpPr>
            <p:cNvPr id="579" name="Google Shape;579;p56"/>
            <p:cNvSpPr/>
            <p:nvPr/>
          </p:nvSpPr>
          <p:spPr>
            <a:xfrm>
              <a:off x="5246" y="0"/>
              <a:ext cx="4034877" cy="1474429"/>
            </a:xfrm>
            <a:prstGeom prst="chevron">
              <a:avLst>
                <a:gd fmla="val 40000" name="adj"/>
              </a:avLst>
            </a:prstGeom>
            <a:solidFill>
              <a:srgbClr val="BCBCBC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56"/>
            <p:cNvSpPr/>
            <p:nvPr/>
          </p:nvSpPr>
          <p:spPr>
            <a:xfrm>
              <a:off x="1081213" y="368607"/>
              <a:ext cx="3407229" cy="147442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rgbClr val="69A4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56"/>
            <p:cNvSpPr txBox="1"/>
            <p:nvPr/>
          </p:nvSpPr>
          <p:spPr>
            <a:xfrm>
              <a:off x="1124398" y="411792"/>
              <a:ext cx="3320859" cy="13880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9125" lIns="199125" spcFirstLastPara="1" rIns="199125" wrap="square" tIns="1991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b="1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 years</a:t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Of NOAA Investments</a:t>
              </a:r>
              <a:endParaRPr b="1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56"/>
            <p:cNvSpPr/>
            <p:nvPr/>
          </p:nvSpPr>
          <p:spPr>
            <a:xfrm>
              <a:off x="4613972" y="0"/>
              <a:ext cx="4034877" cy="1474429"/>
            </a:xfrm>
            <a:prstGeom prst="chevron">
              <a:avLst>
                <a:gd fmla="val 40000" name="adj"/>
              </a:avLst>
            </a:prstGeom>
            <a:solidFill>
              <a:srgbClr val="B3C6E7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56"/>
            <p:cNvSpPr/>
            <p:nvPr/>
          </p:nvSpPr>
          <p:spPr>
            <a:xfrm>
              <a:off x="5187032" y="368607"/>
              <a:ext cx="4149324" cy="147442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rgbClr val="69A4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56"/>
            <p:cNvSpPr txBox="1"/>
            <p:nvPr/>
          </p:nvSpPr>
          <p:spPr>
            <a:xfrm>
              <a:off x="5230217" y="411792"/>
              <a:ext cx="4062954" cy="13880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 Academic Programs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(Supported in the formulation of two Academic &amp; one Certification Programs at CUNY and Hampton U.)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56"/>
            <p:cNvSpPr/>
            <p:nvPr/>
          </p:nvSpPr>
          <p:spPr>
            <a:xfrm>
              <a:off x="9593746" y="0"/>
              <a:ext cx="4034877" cy="1474429"/>
            </a:xfrm>
            <a:prstGeom prst="chevron">
              <a:avLst>
                <a:gd fmla="val 40000" name="adj"/>
              </a:avLst>
            </a:prstGeom>
            <a:solidFill>
              <a:srgbClr val="B3C6E7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56"/>
            <p:cNvSpPr/>
            <p:nvPr/>
          </p:nvSpPr>
          <p:spPr>
            <a:xfrm>
              <a:off x="10669713" y="368607"/>
              <a:ext cx="3407229" cy="147442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rgbClr val="69A4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56"/>
            <p:cNvSpPr txBox="1"/>
            <p:nvPr/>
          </p:nvSpPr>
          <p:spPr>
            <a:xfrm>
              <a:off x="10712898" y="411792"/>
              <a:ext cx="3320859" cy="13880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25 NOAA Mission related STEM courses 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8" name="Google Shape;588;p56"/>
          <p:cNvSpPr/>
          <p:nvPr/>
        </p:nvSpPr>
        <p:spPr>
          <a:xfrm rot="-5400000">
            <a:off x="1119976" y="2130907"/>
            <a:ext cx="175432" cy="137823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 cap="flat" cmpd="sng" w="25400">
            <a:solidFill>
              <a:srgbClr val="126F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56"/>
          <p:cNvSpPr/>
          <p:nvPr/>
        </p:nvSpPr>
        <p:spPr>
          <a:xfrm rot="5220553">
            <a:off x="6881251" y="2130907"/>
            <a:ext cx="175432" cy="137823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 cap="flat" cmpd="sng" w="25400">
            <a:solidFill>
              <a:srgbClr val="126F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56"/>
          <p:cNvSpPr txBox="1"/>
          <p:nvPr/>
        </p:nvSpPr>
        <p:spPr>
          <a:xfrm>
            <a:off x="5922199" y="2937278"/>
            <a:ext cx="2066050" cy="243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Arial"/>
              <a:buNone/>
            </a:pPr>
            <a:r>
              <a:rPr b="1" i="0" lang="en" sz="1620" u="none" cap="none" strike="noStrike">
                <a:solidFill>
                  <a:srgbClr val="3D7FA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2023….in progress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56"/>
          <p:cNvSpPr txBox="1"/>
          <p:nvPr/>
        </p:nvSpPr>
        <p:spPr>
          <a:xfrm>
            <a:off x="5981700" y="3202869"/>
            <a:ext cx="1435725" cy="7019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85"/>
              <a:buFont typeface="Arial"/>
              <a:buNone/>
            </a:pPr>
            <a:r>
              <a:rPr b="0" i="0" lang="en" sz="985" u="none" cap="none" strike="noStrike">
                <a:solidFill>
                  <a:srgbClr val="D03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PhD in Earth System Sciences and Environmental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7"/>
          <p:cNvSpPr txBox="1"/>
          <p:nvPr>
            <p:ph type="title"/>
          </p:nvPr>
        </p:nvSpPr>
        <p:spPr>
          <a:xfrm>
            <a:off x="47475" y="535250"/>
            <a:ext cx="8410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Topics</a:t>
            </a:r>
            <a:endParaRPr/>
          </a:p>
        </p:txBody>
      </p:sp>
      <p:sp>
        <p:nvSpPr>
          <p:cNvPr id="597" name="Google Shape;597;p57"/>
          <p:cNvSpPr txBox="1"/>
          <p:nvPr>
            <p:ph idx="1" type="body"/>
          </p:nvPr>
        </p:nvSpPr>
        <p:spPr>
          <a:xfrm>
            <a:off x="191375" y="1311300"/>
            <a:ext cx="8266200" cy="29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What government-university programs/projects have worked to engage students vs. which ones have not…and why? 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What is the best role for the private sector in building a diverse cadre of scientists and engineers?  What can we do better in government and academia to partner with the private sector?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What are the barriers for underrepresented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groups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to contribute to UFS development?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How can we improve UFS public releases, tutorials, training, user support, and community outreach to make UFS more accessible to all?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/>
          <p:nvPr>
            <p:ph idx="4294967295" type="body"/>
          </p:nvPr>
        </p:nvSpPr>
        <p:spPr>
          <a:xfrm>
            <a:off x="391350" y="411475"/>
            <a:ext cx="76974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/>
              <a:t>Panelists</a:t>
            </a:r>
            <a:endParaRPr sz="3000"/>
          </a:p>
        </p:txBody>
      </p:sp>
      <p:pic>
        <p:nvPicPr>
          <p:cNvPr id="248" name="Google Shape;24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325" y="1084450"/>
            <a:ext cx="1686400" cy="143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4"/>
          <p:cNvSpPr txBox="1"/>
          <p:nvPr/>
        </p:nvSpPr>
        <p:spPr>
          <a:xfrm>
            <a:off x="525425" y="2482950"/>
            <a:ext cx="1686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Sen Chiao </a:t>
            </a:r>
            <a:endParaRPr b="1" sz="1100">
              <a:solidFill>
                <a:schemeClr val="dk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Director, NOAA Cooperative Science Center in Atmospheric Sciences and Meteorology </a:t>
            </a:r>
            <a:endParaRPr sz="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0" name="Google Shape;25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9475" y="1084450"/>
            <a:ext cx="1437949" cy="143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4"/>
          <p:cNvSpPr txBox="1"/>
          <p:nvPr/>
        </p:nvSpPr>
        <p:spPr>
          <a:xfrm>
            <a:off x="3344950" y="2464350"/>
            <a:ext cx="18195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2222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William "Bill" Parker</a:t>
            </a:r>
            <a:endParaRPr b="1" sz="1100">
              <a:solidFill>
                <a:srgbClr val="222222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2222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Meteorologist-in-charge</a:t>
            </a:r>
            <a:endParaRPr sz="800">
              <a:solidFill>
                <a:srgbClr val="222222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2222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Weather Forecast Office</a:t>
            </a:r>
            <a:endParaRPr sz="800">
              <a:solidFill>
                <a:srgbClr val="222222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2222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Jackson, MS</a:t>
            </a:r>
            <a:r>
              <a:rPr lang="en" sz="800">
                <a:solidFill>
                  <a:srgbClr val="222222"/>
                </a:solidFill>
                <a:highlight>
                  <a:schemeClr val="lt1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800">
              <a:solidFill>
                <a:srgbClr val="222222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2" name="Google Shape;25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7675" y="1059775"/>
            <a:ext cx="1371308" cy="148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4"/>
          <p:cNvSpPr txBox="1"/>
          <p:nvPr/>
        </p:nvSpPr>
        <p:spPr>
          <a:xfrm>
            <a:off x="6192925" y="2495550"/>
            <a:ext cx="20967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2222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Shakila Merchant</a:t>
            </a:r>
            <a:endParaRPr b="1" sz="1100">
              <a:solidFill>
                <a:srgbClr val="222222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2222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NOAA Center for Earth System Sciences and  </a:t>
            </a:r>
            <a:r>
              <a:rPr lang="en" sz="800">
                <a:solidFill>
                  <a:srgbClr val="22222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Remote Sensing Technologies </a:t>
            </a:r>
            <a:endParaRPr sz="800">
              <a:solidFill>
                <a:srgbClr val="222222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4" name="Google Shape;254;p34"/>
          <p:cNvPicPr preferRelativeResize="0"/>
          <p:nvPr/>
        </p:nvPicPr>
        <p:blipFill rotWithShape="1">
          <a:blip r:embed="rId7">
            <a:alphaModFix/>
          </a:blip>
          <a:srcRect b="0" l="12547" r="19369" t="0"/>
          <a:stretch/>
        </p:blipFill>
        <p:spPr>
          <a:xfrm>
            <a:off x="1890225" y="3265950"/>
            <a:ext cx="1819500" cy="149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/>
          <p:nvPr/>
        </p:nvSpPr>
        <p:spPr>
          <a:xfrm>
            <a:off x="1814025" y="4769650"/>
            <a:ext cx="2166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D515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DaNa Carlis, </a:t>
            </a:r>
            <a:r>
              <a:rPr b="1" lang="en" sz="1100">
                <a:solidFill>
                  <a:srgbClr val="5F6368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</a:t>
            </a:r>
            <a:r>
              <a:rPr b="1" lang="en" sz="1100">
                <a:solidFill>
                  <a:srgbClr val="5F6368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irector</a:t>
            </a:r>
            <a:endParaRPr b="1" sz="1100">
              <a:solidFill>
                <a:srgbClr val="5F6368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636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National Severe Storms Laboratory</a:t>
            </a:r>
            <a:endParaRPr sz="800"/>
          </a:p>
        </p:txBody>
      </p:sp>
      <p:pic>
        <p:nvPicPr>
          <p:cNvPr id="256" name="Google Shape;256;p34"/>
          <p:cNvPicPr preferRelativeResize="0"/>
          <p:nvPr/>
        </p:nvPicPr>
        <p:blipFill rotWithShape="1">
          <a:blip r:embed="rId8">
            <a:alphaModFix/>
          </a:blip>
          <a:srcRect b="0" l="0" r="0" t="5882"/>
          <a:stretch/>
        </p:blipFill>
        <p:spPr>
          <a:xfrm>
            <a:off x="4877425" y="3106350"/>
            <a:ext cx="1327776" cy="164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4"/>
          <p:cNvSpPr txBox="1"/>
          <p:nvPr/>
        </p:nvSpPr>
        <p:spPr>
          <a:xfrm>
            <a:off x="4771550" y="4731425"/>
            <a:ext cx="2256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D515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Michael Farrar</a:t>
            </a:r>
            <a:r>
              <a:rPr b="1" lang="en" sz="1100">
                <a:solidFill>
                  <a:srgbClr val="4D515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, </a:t>
            </a:r>
            <a:r>
              <a:rPr b="1" lang="en" sz="1100">
                <a:solidFill>
                  <a:srgbClr val="5F6368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Director</a:t>
            </a:r>
            <a:endParaRPr b="1" sz="1100">
              <a:solidFill>
                <a:srgbClr val="5F6368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636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National Centers for Environmental Prediction</a:t>
            </a:r>
            <a:endParaRPr sz="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/>
          <p:nvPr>
            <p:ph type="title"/>
          </p:nvPr>
        </p:nvSpPr>
        <p:spPr>
          <a:xfrm>
            <a:off x="-62475" y="0"/>
            <a:ext cx="9464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Cooperative Science Center in Atmospheric Sciences and Meteorology </a:t>
            </a:r>
            <a:r>
              <a:rPr lang="en" sz="162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(NCAS-M)</a:t>
            </a:r>
            <a:endParaRPr sz="162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pic>
        <p:nvPicPr>
          <p:cNvPr id="263" name="Google Shape;2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5212"/>
            <a:ext cx="9144001" cy="4463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/>
          <p:nvPr/>
        </p:nvSpPr>
        <p:spPr>
          <a:xfrm>
            <a:off x="0" y="-76200"/>
            <a:ext cx="914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</a:rPr>
              <a:t>NCAS-M commitment and participation 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1000"/>
            <a:ext cx="8897123" cy="446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4212"/>
            <a:ext cx="9144002" cy="42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7850" y="3612275"/>
            <a:ext cx="816150" cy="105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850" y="558850"/>
            <a:ext cx="3565875" cy="472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/>
          <p:nvPr/>
        </p:nvSpPr>
        <p:spPr>
          <a:xfrm>
            <a:off x="0" y="0"/>
            <a:ext cx="485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Outcome of NOAA Funding</a:t>
            </a:r>
            <a:endParaRPr b="1" sz="1800">
              <a:solidFill>
                <a:srgbClr val="FFFFFF"/>
              </a:solidFill>
            </a:endParaRPr>
          </a:p>
        </p:txBody>
      </p:sp>
      <p:pic>
        <p:nvPicPr>
          <p:cNvPr id="278" name="Google Shape;2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900" y="2529738"/>
            <a:ext cx="2429650" cy="180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5600" y="558850"/>
            <a:ext cx="3331118" cy="187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2550" y="2529916"/>
            <a:ext cx="2429650" cy="1800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/>
          <p:nvPr>
            <p:ph type="title"/>
          </p:nvPr>
        </p:nvSpPr>
        <p:spPr>
          <a:xfrm>
            <a:off x="511825" y="0"/>
            <a:ext cx="795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Department of Earth, Environment, and Equity (E3)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86" name="Google Shape;28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24" y="499200"/>
            <a:ext cx="5825077" cy="45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9"/>
          <p:cNvPicPr preferRelativeResize="0"/>
          <p:nvPr/>
        </p:nvPicPr>
        <p:blipFill rotWithShape="1">
          <a:blip r:embed="rId3">
            <a:alphaModFix amt="16000"/>
          </a:blip>
          <a:srcRect b="28906" l="0" r="0" t="2890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9"/>
          <p:cNvSpPr/>
          <p:nvPr/>
        </p:nvSpPr>
        <p:spPr>
          <a:xfrm>
            <a:off x="209897" y="1504559"/>
            <a:ext cx="8799921" cy="1144810"/>
          </a:xfrm>
          <a:custGeom>
            <a:rect b="b" l="l" r="r" t="t"/>
            <a:pathLst>
              <a:path extrusionOk="0" h="3052826" w="23466454">
                <a:moveTo>
                  <a:pt x="0" y="0"/>
                </a:moveTo>
                <a:lnTo>
                  <a:pt x="23466454" y="0"/>
                </a:lnTo>
                <a:lnTo>
                  <a:pt x="23466454" y="3052826"/>
                </a:lnTo>
                <a:lnTo>
                  <a:pt x="0" y="3052826"/>
                </a:lnTo>
                <a:close/>
              </a:path>
            </a:pathLst>
          </a:custGeom>
          <a:solidFill>
            <a:srgbClr val="38B6FF"/>
          </a:solidFill>
          <a:ln>
            <a:noFill/>
          </a:ln>
        </p:spPr>
      </p:sp>
      <p:sp>
        <p:nvSpPr>
          <p:cNvPr id="293" name="Google Shape;293;p39"/>
          <p:cNvSpPr/>
          <p:nvPr/>
        </p:nvSpPr>
        <p:spPr>
          <a:xfrm>
            <a:off x="3006647" y="393112"/>
            <a:ext cx="3130707" cy="567072"/>
          </a:xfrm>
          <a:custGeom>
            <a:rect b="b" l="l" r="r" t="t"/>
            <a:pathLst>
              <a:path extrusionOk="0" h="1134143" w="6261414">
                <a:moveTo>
                  <a:pt x="0" y="0"/>
                </a:moveTo>
                <a:lnTo>
                  <a:pt x="6261414" y="0"/>
                </a:lnTo>
                <a:lnTo>
                  <a:pt x="6261414" y="1134143"/>
                </a:lnTo>
                <a:lnTo>
                  <a:pt x="0" y="1134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94" name="Google Shape;294;p39"/>
          <p:cNvGrpSpPr/>
          <p:nvPr/>
        </p:nvGrpSpPr>
        <p:grpSpPr>
          <a:xfrm>
            <a:off x="95338" y="4108431"/>
            <a:ext cx="8914480" cy="1168083"/>
            <a:chOff x="0" y="0"/>
            <a:chExt cx="23771946" cy="3114887"/>
          </a:xfrm>
        </p:grpSpPr>
        <p:sp>
          <p:nvSpPr>
            <p:cNvPr id="295" name="Google Shape;295;p39"/>
            <p:cNvSpPr/>
            <p:nvPr/>
          </p:nvSpPr>
          <p:spPr>
            <a:xfrm>
              <a:off x="4130218" y="1179163"/>
              <a:ext cx="3282706" cy="756561"/>
            </a:xfrm>
            <a:custGeom>
              <a:rect b="b" l="l" r="r" t="t"/>
              <a:pathLst>
                <a:path extrusionOk="0" h="756561" w="3282706">
                  <a:moveTo>
                    <a:pt x="0" y="0"/>
                  </a:moveTo>
                  <a:lnTo>
                    <a:pt x="3282706" y="0"/>
                  </a:lnTo>
                  <a:lnTo>
                    <a:pt x="3282706" y="756561"/>
                  </a:lnTo>
                  <a:lnTo>
                    <a:pt x="0" y="7565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533" l="0" r="0" t="0"/>
              </a:stretch>
            </a:blipFill>
            <a:ln>
              <a:noFill/>
            </a:ln>
          </p:spPr>
        </p:sp>
        <p:sp>
          <p:nvSpPr>
            <p:cNvPr id="296" name="Google Shape;296;p39"/>
            <p:cNvSpPr/>
            <p:nvPr/>
          </p:nvSpPr>
          <p:spPr>
            <a:xfrm>
              <a:off x="11781860" y="887928"/>
              <a:ext cx="4904763" cy="1339030"/>
            </a:xfrm>
            <a:custGeom>
              <a:rect b="b" l="l" r="r" t="t"/>
              <a:pathLst>
                <a:path extrusionOk="0" h="1339030" w="4904763">
                  <a:moveTo>
                    <a:pt x="0" y="0"/>
                  </a:moveTo>
                  <a:lnTo>
                    <a:pt x="4904763" y="0"/>
                  </a:lnTo>
                  <a:lnTo>
                    <a:pt x="4904763" y="1339031"/>
                  </a:lnTo>
                  <a:lnTo>
                    <a:pt x="0" y="13390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761" l="0" r="0" t="-279"/>
              </a:stretch>
            </a:blipFill>
            <a:ln>
              <a:noFill/>
            </a:ln>
          </p:spPr>
        </p:sp>
        <p:sp>
          <p:nvSpPr>
            <p:cNvPr id="297" name="Google Shape;297;p39"/>
            <p:cNvSpPr/>
            <p:nvPr/>
          </p:nvSpPr>
          <p:spPr>
            <a:xfrm>
              <a:off x="17683887" y="550425"/>
              <a:ext cx="1774254" cy="1774254"/>
            </a:xfrm>
            <a:custGeom>
              <a:rect b="b" l="l" r="r" t="t"/>
              <a:pathLst>
                <a:path extrusionOk="0" h="1774254" w="1774254">
                  <a:moveTo>
                    <a:pt x="0" y="0"/>
                  </a:moveTo>
                  <a:lnTo>
                    <a:pt x="1774254" y="0"/>
                  </a:lnTo>
                  <a:lnTo>
                    <a:pt x="1774254" y="1774254"/>
                  </a:lnTo>
                  <a:lnTo>
                    <a:pt x="0" y="17742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" name="Google Shape;298;p39"/>
            <p:cNvSpPr/>
            <p:nvPr/>
          </p:nvSpPr>
          <p:spPr>
            <a:xfrm>
              <a:off x="7967240" y="0"/>
              <a:ext cx="3114885" cy="3114887"/>
            </a:xfrm>
            <a:custGeom>
              <a:rect b="b" l="l" r="r" t="t"/>
              <a:pathLst>
                <a:path extrusionOk="0" h="3114887" w="3114885">
                  <a:moveTo>
                    <a:pt x="0" y="0"/>
                  </a:moveTo>
                  <a:lnTo>
                    <a:pt x="3114885" y="0"/>
                  </a:lnTo>
                  <a:lnTo>
                    <a:pt x="3114885" y="3114887"/>
                  </a:lnTo>
                  <a:lnTo>
                    <a:pt x="0" y="31148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" name="Google Shape;299;p39"/>
            <p:cNvSpPr/>
            <p:nvPr/>
          </p:nvSpPr>
          <p:spPr>
            <a:xfrm>
              <a:off x="0" y="795858"/>
              <a:ext cx="3432891" cy="1444010"/>
            </a:xfrm>
            <a:custGeom>
              <a:rect b="b" l="l" r="r" t="t"/>
              <a:pathLst>
                <a:path extrusionOk="0" h="1444010" w="3432891">
                  <a:moveTo>
                    <a:pt x="0" y="0"/>
                  </a:moveTo>
                  <a:lnTo>
                    <a:pt x="3432891" y="0"/>
                  </a:lnTo>
                  <a:lnTo>
                    <a:pt x="3432891" y="1444010"/>
                  </a:lnTo>
                  <a:lnTo>
                    <a:pt x="0" y="14440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0" name="Google Shape;300;p39"/>
            <p:cNvSpPr/>
            <p:nvPr/>
          </p:nvSpPr>
          <p:spPr>
            <a:xfrm>
              <a:off x="20332824" y="1036722"/>
              <a:ext cx="3439122" cy="801660"/>
            </a:xfrm>
            <a:custGeom>
              <a:rect b="b" l="l" r="r" t="t"/>
              <a:pathLst>
                <a:path extrusionOk="0" h="801660" w="3439122">
                  <a:moveTo>
                    <a:pt x="0" y="0"/>
                  </a:moveTo>
                  <a:lnTo>
                    <a:pt x="3439122" y="0"/>
                  </a:lnTo>
                  <a:lnTo>
                    <a:pt x="3439122" y="801660"/>
                  </a:lnTo>
                  <a:lnTo>
                    <a:pt x="0" y="8016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01" name="Google Shape;301;p39"/>
          <p:cNvSpPr txBox="1"/>
          <p:nvPr/>
        </p:nvSpPr>
        <p:spPr>
          <a:xfrm>
            <a:off x="267047" y="1706903"/>
            <a:ext cx="8666616" cy="7838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en" sz="22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 Center for Earth System Sciences and Remote Sensing Technologies II (CESSRST) Program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9"/>
          <p:cNvSpPr txBox="1"/>
          <p:nvPr/>
        </p:nvSpPr>
        <p:spPr>
          <a:xfrm>
            <a:off x="209897" y="2945725"/>
            <a:ext cx="8799921" cy="439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NOAA CESSRST program was funded by NOAA/EPP Grant #NA16SEC4810008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NOAA CESSRST II program is funded by NOAA/EPP Grant #NA22SEC4810016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"/>
          <p:cNvSpPr/>
          <p:nvPr/>
        </p:nvSpPr>
        <p:spPr>
          <a:xfrm>
            <a:off x="0" y="0"/>
            <a:ext cx="4952953" cy="5143500"/>
          </a:xfrm>
          <a:custGeom>
            <a:rect b="b" l="l" r="r" t="t"/>
            <a:pathLst>
              <a:path extrusionOk="0" h="13716000" w="13207873">
                <a:moveTo>
                  <a:pt x="0" y="0"/>
                </a:moveTo>
                <a:lnTo>
                  <a:pt x="13207873" y="0"/>
                </a:lnTo>
                <a:lnTo>
                  <a:pt x="1320787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8" name="Google Shape;308;p40"/>
          <p:cNvSpPr/>
          <p:nvPr/>
        </p:nvSpPr>
        <p:spPr>
          <a:xfrm>
            <a:off x="64765" y="895350"/>
            <a:ext cx="4846588" cy="3602043"/>
          </a:xfrm>
          <a:custGeom>
            <a:rect b="b" l="l" r="r" t="t"/>
            <a:pathLst>
              <a:path extrusionOk="0" h="7034918" w="9529050">
                <a:moveTo>
                  <a:pt x="0" y="0"/>
                </a:moveTo>
                <a:lnTo>
                  <a:pt x="9529050" y="0"/>
                </a:lnTo>
                <a:lnTo>
                  <a:pt x="9529050" y="7034919"/>
                </a:lnTo>
                <a:lnTo>
                  <a:pt x="0" y="7034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" l="-6350" r="-5924" t="0"/>
            </a:stretch>
          </a:blipFill>
          <a:ln>
            <a:noFill/>
          </a:ln>
        </p:spPr>
      </p:sp>
      <p:sp>
        <p:nvSpPr>
          <p:cNvPr id="309" name="Google Shape;309;p40"/>
          <p:cNvSpPr txBox="1"/>
          <p:nvPr/>
        </p:nvSpPr>
        <p:spPr>
          <a:xfrm>
            <a:off x="64765" y="379797"/>
            <a:ext cx="4764525" cy="243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Four NOAA Cooperative Science Centers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0"/>
          <p:cNvSpPr/>
          <p:nvPr/>
        </p:nvSpPr>
        <p:spPr>
          <a:xfrm>
            <a:off x="5210874" y="2297616"/>
            <a:ext cx="523685" cy="523685"/>
          </a:xfrm>
          <a:custGeom>
            <a:rect b="b" l="l" r="r" t="t"/>
            <a:pathLst>
              <a:path extrusionOk="0" h="1396492" w="1396492">
                <a:moveTo>
                  <a:pt x="1212342" y="0"/>
                </a:moveTo>
                <a:lnTo>
                  <a:pt x="184150" y="0"/>
                </a:lnTo>
                <a:cubicBezTo>
                  <a:pt x="82042" y="0"/>
                  <a:pt x="0" y="82042"/>
                  <a:pt x="0" y="184150"/>
                </a:cubicBezTo>
                <a:lnTo>
                  <a:pt x="0" y="1212342"/>
                </a:lnTo>
                <a:cubicBezTo>
                  <a:pt x="0" y="1314450"/>
                  <a:pt x="82042" y="1396492"/>
                  <a:pt x="184150" y="1396492"/>
                </a:cubicBezTo>
                <a:lnTo>
                  <a:pt x="1212342" y="1396492"/>
                </a:lnTo>
                <a:cubicBezTo>
                  <a:pt x="1314450" y="1396492"/>
                  <a:pt x="1396492" y="1314450"/>
                  <a:pt x="1396492" y="1212342"/>
                </a:cubicBezTo>
                <a:lnTo>
                  <a:pt x="1396492" y="184150"/>
                </a:lnTo>
                <a:cubicBezTo>
                  <a:pt x="1396492" y="82042"/>
                  <a:pt x="1314450" y="0"/>
                  <a:pt x="12123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0"/>
          <p:cNvSpPr/>
          <p:nvPr/>
        </p:nvSpPr>
        <p:spPr>
          <a:xfrm>
            <a:off x="5210874" y="3008666"/>
            <a:ext cx="523685" cy="523685"/>
          </a:xfrm>
          <a:custGeom>
            <a:rect b="b" l="l" r="r" t="t"/>
            <a:pathLst>
              <a:path extrusionOk="0" h="1396492" w="1396492">
                <a:moveTo>
                  <a:pt x="1212342" y="0"/>
                </a:moveTo>
                <a:lnTo>
                  <a:pt x="184150" y="0"/>
                </a:lnTo>
                <a:cubicBezTo>
                  <a:pt x="82042" y="0"/>
                  <a:pt x="0" y="82042"/>
                  <a:pt x="0" y="184150"/>
                </a:cubicBezTo>
                <a:lnTo>
                  <a:pt x="0" y="1212342"/>
                </a:lnTo>
                <a:cubicBezTo>
                  <a:pt x="0" y="1314450"/>
                  <a:pt x="82042" y="1396492"/>
                  <a:pt x="184150" y="1396492"/>
                </a:cubicBezTo>
                <a:lnTo>
                  <a:pt x="1212342" y="1396492"/>
                </a:lnTo>
                <a:cubicBezTo>
                  <a:pt x="1314450" y="1396492"/>
                  <a:pt x="1396492" y="1314450"/>
                  <a:pt x="1396492" y="1212342"/>
                </a:cubicBezTo>
                <a:lnTo>
                  <a:pt x="1396492" y="184150"/>
                </a:lnTo>
                <a:cubicBezTo>
                  <a:pt x="1396492" y="82042"/>
                  <a:pt x="1314450" y="0"/>
                  <a:pt x="12123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0"/>
          <p:cNvSpPr/>
          <p:nvPr/>
        </p:nvSpPr>
        <p:spPr>
          <a:xfrm>
            <a:off x="5210874" y="3719715"/>
            <a:ext cx="523685" cy="523685"/>
          </a:xfrm>
          <a:custGeom>
            <a:rect b="b" l="l" r="r" t="t"/>
            <a:pathLst>
              <a:path extrusionOk="0" h="1396492" w="1396492">
                <a:moveTo>
                  <a:pt x="1212342" y="0"/>
                </a:moveTo>
                <a:lnTo>
                  <a:pt x="184150" y="0"/>
                </a:lnTo>
                <a:cubicBezTo>
                  <a:pt x="82042" y="0"/>
                  <a:pt x="0" y="82042"/>
                  <a:pt x="0" y="184150"/>
                </a:cubicBezTo>
                <a:lnTo>
                  <a:pt x="0" y="1212342"/>
                </a:lnTo>
                <a:cubicBezTo>
                  <a:pt x="0" y="1314450"/>
                  <a:pt x="82042" y="1396492"/>
                  <a:pt x="184150" y="1396492"/>
                </a:cubicBezTo>
                <a:lnTo>
                  <a:pt x="1212342" y="1396492"/>
                </a:lnTo>
                <a:cubicBezTo>
                  <a:pt x="1314450" y="1396492"/>
                  <a:pt x="1396492" y="1314450"/>
                  <a:pt x="1396492" y="1212342"/>
                </a:cubicBezTo>
                <a:lnTo>
                  <a:pt x="1396492" y="184150"/>
                </a:lnTo>
                <a:cubicBezTo>
                  <a:pt x="1396492" y="82042"/>
                  <a:pt x="1314450" y="0"/>
                  <a:pt x="12123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0"/>
          <p:cNvSpPr/>
          <p:nvPr/>
        </p:nvSpPr>
        <p:spPr>
          <a:xfrm>
            <a:off x="5210874" y="1586566"/>
            <a:ext cx="523685" cy="523685"/>
          </a:xfrm>
          <a:custGeom>
            <a:rect b="b" l="l" r="r" t="t"/>
            <a:pathLst>
              <a:path extrusionOk="0" h="1396492" w="1396492">
                <a:moveTo>
                  <a:pt x="1212342" y="0"/>
                </a:moveTo>
                <a:lnTo>
                  <a:pt x="184150" y="0"/>
                </a:lnTo>
                <a:cubicBezTo>
                  <a:pt x="82042" y="0"/>
                  <a:pt x="0" y="82042"/>
                  <a:pt x="0" y="184150"/>
                </a:cubicBezTo>
                <a:lnTo>
                  <a:pt x="0" y="1212342"/>
                </a:lnTo>
                <a:cubicBezTo>
                  <a:pt x="0" y="1314450"/>
                  <a:pt x="82042" y="1396492"/>
                  <a:pt x="184150" y="1396492"/>
                </a:cubicBezTo>
                <a:lnTo>
                  <a:pt x="1212342" y="1396492"/>
                </a:lnTo>
                <a:cubicBezTo>
                  <a:pt x="1314450" y="1396492"/>
                  <a:pt x="1396492" y="1314450"/>
                  <a:pt x="1396492" y="1212342"/>
                </a:cubicBezTo>
                <a:lnTo>
                  <a:pt x="1396492" y="184150"/>
                </a:lnTo>
                <a:cubicBezTo>
                  <a:pt x="1396492" y="82042"/>
                  <a:pt x="1314450" y="0"/>
                  <a:pt x="12123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0"/>
          <p:cNvSpPr/>
          <p:nvPr/>
        </p:nvSpPr>
        <p:spPr>
          <a:xfrm>
            <a:off x="5278823" y="1598767"/>
            <a:ext cx="405984" cy="405984"/>
          </a:xfrm>
          <a:custGeom>
            <a:rect b="b" l="l" r="r" t="t"/>
            <a:pathLst>
              <a:path extrusionOk="0" h="811968" w="811968">
                <a:moveTo>
                  <a:pt x="0" y="0"/>
                </a:moveTo>
                <a:lnTo>
                  <a:pt x="811968" y="0"/>
                </a:lnTo>
                <a:lnTo>
                  <a:pt x="811968" y="811968"/>
                </a:lnTo>
                <a:lnTo>
                  <a:pt x="0" y="811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40"/>
          <p:cNvSpPr/>
          <p:nvPr/>
        </p:nvSpPr>
        <p:spPr>
          <a:xfrm>
            <a:off x="5269724" y="2339268"/>
            <a:ext cx="440382" cy="440382"/>
          </a:xfrm>
          <a:custGeom>
            <a:rect b="b" l="l" r="r" t="t"/>
            <a:pathLst>
              <a:path extrusionOk="0" h="880763" w="880763">
                <a:moveTo>
                  <a:pt x="0" y="0"/>
                </a:moveTo>
                <a:lnTo>
                  <a:pt x="880763" y="0"/>
                </a:lnTo>
                <a:lnTo>
                  <a:pt x="880763" y="880763"/>
                </a:lnTo>
                <a:lnTo>
                  <a:pt x="0" y="880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40"/>
          <p:cNvSpPr/>
          <p:nvPr/>
        </p:nvSpPr>
        <p:spPr>
          <a:xfrm>
            <a:off x="5287923" y="3047001"/>
            <a:ext cx="387786" cy="447016"/>
          </a:xfrm>
          <a:custGeom>
            <a:rect b="b" l="l" r="r" t="t"/>
            <a:pathLst>
              <a:path extrusionOk="0" h="894031" w="775571">
                <a:moveTo>
                  <a:pt x="0" y="0"/>
                </a:moveTo>
                <a:lnTo>
                  <a:pt x="775571" y="0"/>
                </a:lnTo>
                <a:lnTo>
                  <a:pt x="775571" y="894031"/>
                </a:lnTo>
                <a:lnTo>
                  <a:pt x="0" y="89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07" l="0" r="0" t="0"/>
            </a:stretch>
          </a:blipFill>
          <a:ln>
            <a:noFill/>
          </a:ln>
        </p:spPr>
      </p:sp>
      <p:sp>
        <p:nvSpPr>
          <p:cNvPr id="317" name="Google Shape;317;p40"/>
          <p:cNvSpPr/>
          <p:nvPr/>
        </p:nvSpPr>
        <p:spPr>
          <a:xfrm>
            <a:off x="5261877" y="3765567"/>
            <a:ext cx="448229" cy="431981"/>
          </a:xfrm>
          <a:custGeom>
            <a:rect b="b" l="l" r="r" t="t"/>
            <a:pathLst>
              <a:path extrusionOk="0" h="863961" w="896458">
                <a:moveTo>
                  <a:pt x="0" y="0"/>
                </a:moveTo>
                <a:lnTo>
                  <a:pt x="896458" y="0"/>
                </a:lnTo>
                <a:lnTo>
                  <a:pt x="896458" y="863961"/>
                </a:lnTo>
                <a:lnTo>
                  <a:pt x="0" y="863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79" l="0" r="-113" t="0"/>
            </a:stretch>
          </a:blipFill>
          <a:ln>
            <a:noFill/>
          </a:ln>
        </p:spPr>
      </p:sp>
      <p:sp>
        <p:nvSpPr>
          <p:cNvPr id="318" name="Google Shape;318;p40"/>
          <p:cNvSpPr txBox="1"/>
          <p:nvPr/>
        </p:nvSpPr>
        <p:spPr>
          <a:xfrm>
            <a:off x="5951366" y="1498722"/>
            <a:ext cx="2905420" cy="634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1D1D1D"/>
                </a:solidFill>
                <a:latin typeface="Arial"/>
                <a:ea typeface="Arial"/>
                <a:cs typeface="Arial"/>
                <a:sym typeface="Arial"/>
              </a:rPr>
              <a:t>NOAA Center for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Atmospheric Science and Meteorology (NCAS‐M) – </a:t>
            </a:r>
            <a:r>
              <a:rPr b="0" i="0" lang="en" sz="1200" u="none" cap="none" strike="noStrike">
                <a:solidFill>
                  <a:srgbClr val="1D1D1D"/>
                </a:solidFill>
                <a:latin typeface="Arial"/>
                <a:ea typeface="Arial"/>
                <a:cs typeface="Arial"/>
                <a:sym typeface="Arial"/>
              </a:rPr>
              <a:t>Howard University, DC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0"/>
          <p:cNvSpPr txBox="1"/>
          <p:nvPr/>
        </p:nvSpPr>
        <p:spPr>
          <a:xfrm>
            <a:off x="5951366" y="2899884"/>
            <a:ext cx="2746769" cy="634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E2E3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i="0" lang="en" sz="1200" u="none" cap="none" strike="noStrike">
                <a:solidFill>
                  <a:srgbClr val="1D1D1D"/>
                </a:solidFill>
                <a:latin typeface="Arial"/>
                <a:ea typeface="Arial"/>
                <a:cs typeface="Arial"/>
                <a:sym typeface="Arial"/>
              </a:rPr>
              <a:t>OAA Living Marine Resources Cooperative Science Center –University of Maryland, Eastern Shore, MD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0"/>
          <p:cNvSpPr txBox="1"/>
          <p:nvPr/>
        </p:nvSpPr>
        <p:spPr>
          <a:xfrm>
            <a:off x="5951366" y="3596415"/>
            <a:ext cx="2746769" cy="852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E2E3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i="0" lang="en" sz="12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OAA Center for Earth System Sciences and Remote Sensing Technologies (CESSRST)The City College of CUNY, 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0"/>
          <p:cNvSpPr txBox="1"/>
          <p:nvPr/>
        </p:nvSpPr>
        <p:spPr>
          <a:xfrm>
            <a:off x="5128160" y="511291"/>
            <a:ext cx="3951076" cy="436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32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There are four centers with 24 university members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0"/>
          <p:cNvSpPr txBox="1"/>
          <p:nvPr/>
        </p:nvSpPr>
        <p:spPr>
          <a:xfrm>
            <a:off x="5951366" y="2209772"/>
            <a:ext cx="2905420" cy="634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1D1D1D"/>
                </a:solidFill>
                <a:latin typeface="Arial"/>
                <a:ea typeface="Arial"/>
                <a:cs typeface="Arial"/>
                <a:sym typeface="Arial"/>
              </a:rPr>
              <a:t>NOAA Center for Coastal and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Marine Ecosystems (CCME) –</a:t>
            </a:r>
            <a:r>
              <a:rPr b="0" i="0" lang="en" sz="1200" u="none" cap="none" strike="noStrike">
                <a:solidFill>
                  <a:srgbClr val="1D1D1D"/>
                </a:solidFill>
                <a:latin typeface="Arial"/>
                <a:ea typeface="Arial"/>
                <a:cs typeface="Arial"/>
                <a:sym typeface="Arial"/>
              </a:rPr>
              <a:t>Florida A&amp;M University, FL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