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4" roundtripDataSignature="AMtx7mi9l6cxPL6hFHW+rP+x2LyUg1VG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5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La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3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3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3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" name="Google Shape;25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3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3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3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3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3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3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3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 1">
    <p:bg>
      <p:bgPr>
        <a:solidFill>
          <a:schemeClr val="accent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7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9" name="Google Shape;59;p3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3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3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3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0" name="Google Shape;70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p3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5" name="Google Shape;75;p3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8" name="Google Shape;78;p3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Using UFS as a teaching and research tool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729626" y="3172900"/>
            <a:ext cx="7913441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Sarah Lu, University at Albany, SUNY &amp; Joint Center for Satellite Data Assimilation</a:t>
            </a:r>
            <a:endParaRPr/>
          </a:p>
        </p:txBody>
      </p:sp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Code management</a:t>
            </a:r>
            <a:endParaRPr/>
          </a:p>
        </p:txBody>
      </p:sp>
      <p:sp>
        <p:nvSpPr>
          <p:cNvPr id="157" name="Google Shape;157;p1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 community repository with clear development processes</a:t>
            </a:r>
            <a:endParaRPr/>
          </a:p>
        </p:txBody>
      </p:sp>
      <p:sp>
        <p:nvSpPr>
          <p:cNvPr id="158" name="Google Shape;15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348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Code management</a:t>
            </a:r>
            <a:endParaRPr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 community repository with clear development processes</a:t>
            </a:r>
            <a:endParaRPr/>
          </a:p>
        </p:txBody>
      </p:sp>
      <p:sp>
        <p:nvSpPr>
          <p:cNvPr id="165" name="Google Shape;16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586" y="1853850"/>
            <a:ext cx="6183630" cy="3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1951" y="803525"/>
            <a:ext cx="5707707" cy="2615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Workflow</a:t>
            </a:r>
            <a:endParaRPr/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Unified Workflow tools for use with various UFS applications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Enable the community to build and run the UFS experiments without the guessing games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</p:txBody>
      </p:sp>
      <p:sp>
        <p:nvSpPr>
          <p:cNvPr id="174" name="Google Shape;17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Workflow</a:t>
            </a:r>
            <a:endParaRPr/>
          </a:p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Unified Workflow tools for use with various UFS applications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Enable the community to build and run the UFS experiments without the guessing games</a:t>
            </a:r>
            <a:endParaRPr/>
          </a:p>
        </p:txBody>
      </p:sp>
      <p:sp>
        <p:nvSpPr>
          <p:cNvPr id="181" name="Google Shape;181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33" y="1318650"/>
            <a:ext cx="4930140" cy="372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Platform</a:t>
            </a:r>
            <a:endParaRPr/>
          </a:p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Working on supported platforms is no issue.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Cloud computing?   Cost could be an issue for the university.</a:t>
            </a:r>
            <a:endParaRPr sz="16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Unsupported platform (e.g., university cluster) is challenging.</a:t>
            </a:r>
            <a:endParaRPr/>
          </a:p>
        </p:txBody>
      </p:sp>
      <p:sp>
        <p:nvSpPr>
          <p:cNvPr id="189" name="Google Shape;189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Documentation</a:t>
            </a:r>
            <a:endParaRPr/>
          </a:p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On-line science-based documentation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Documentation is informative but it is difficult to find key information</a:t>
            </a:r>
            <a:endParaRPr sz="1600"/>
          </a:p>
        </p:txBody>
      </p:sp>
      <p:sp>
        <p:nvSpPr>
          <p:cNvPr id="196" name="Google Shape;19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Documentation</a:t>
            </a:r>
            <a:endParaRPr/>
          </a:p>
        </p:txBody>
      </p:sp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On-line science-based documentation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Documentation is informative but it is difficult to find key information.</a:t>
            </a:r>
            <a:endParaRPr/>
          </a:p>
        </p:txBody>
      </p:sp>
      <p:sp>
        <p:nvSpPr>
          <p:cNvPr id="203" name="Google Shape;203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6070"/>
            <a:ext cx="65913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8522" y="2348231"/>
            <a:ext cx="6126480" cy="259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211" name="Google Shape;21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Use cases enable the community to run the out-of-the-box case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Container and cloud computation could be a plus</a:t>
            </a:r>
            <a:endParaRPr/>
          </a:p>
        </p:txBody>
      </p:sp>
      <p:sp>
        <p:nvSpPr>
          <p:cNvPr id="212" name="Google Shape;212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Spin-Up</a:t>
            </a:r>
            <a:endParaRPr/>
          </a:p>
        </p:txBody>
      </p:sp>
      <p:sp>
        <p:nvSpPr>
          <p:cNvPr id="218" name="Google Shape;218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Graduate student test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Showcase Dr. Grogan’s UFS study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Code fest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See Christian Barreto’s presentation (the Friday session, Making the UFS Cool)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Online resources and user support by EPIC</a:t>
            </a:r>
            <a:endParaRPr/>
          </a:p>
        </p:txBody>
      </p:sp>
      <p:sp>
        <p:nvSpPr>
          <p:cNvPr id="219" name="Google Shape;219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/>
          <p:nvPr/>
        </p:nvSpPr>
        <p:spPr>
          <a:xfrm>
            <a:off x="0" y="-118872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5847" y="729525"/>
            <a:ext cx="6439402" cy="441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 txBox="1"/>
          <p:nvPr>
            <p:ph type="ctrTitle"/>
          </p:nvPr>
        </p:nvSpPr>
        <p:spPr>
          <a:xfrm>
            <a:off x="0" y="1"/>
            <a:ext cx="9144000" cy="780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4444"/>
              <a:buNone/>
            </a:pPr>
            <a:r>
              <a:rPr lang="en-US" sz="2400">
                <a:solidFill>
                  <a:schemeClr val="lt1"/>
                </a:solidFill>
              </a:rPr>
              <a:t>Examination of Aerosol Impacts on the Landfall of Hurricane Harvey (2017) using the Unified Forecast System (UFS) Model</a:t>
            </a:r>
            <a:endParaRPr/>
          </a:p>
        </p:txBody>
      </p:sp>
      <p:sp>
        <p:nvSpPr>
          <p:cNvPr id="227" name="Google Shape;227;p19"/>
          <p:cNvSpPr txBox="1"/>
          <p:nvPr>
            <p:ph idx="1" type="subTitle"/>
          </p:nvPr>
        </p:nvSpPr>
        <p:spPr>
          <a:xfrm>
            <a:off x="615203" y="3748967"/>
            <a:ext cx="8098491" cy="1394534"/>
          </a:xfrm>
          <a:prstGeom prst="rect">
            <a:avLst/>
          </a:prstGeom>
          <a:solidFill>
            <a:schemeClr val="dk1">
              <a:alpha val="58823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350">
                <a:solidFill>
                  <a:schemeClr val="lt1"/>
                </a:solidFill>
              </a:rPr>
              <a:t>Dustin Grogan</a:t>
            </a:r>
            <a:r>
              <a:rPr lang="en-US" sz="1350">
                <a:solidFill>
                  <a:schemeClr val="lt1"/>
                </a:solidFill>
              </a:rPr>
              <a:t>, Cheng-Hsuan (Sarah) Lu, and Shih-Wei Wei  (UAlbany)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350">
                <a:solidFill>
                  <a:schemeClr val="lt1"/>
                </a:solidFill>
              </a:rPr>
              <a:t>Anning Cheng, Jeff McQueen, Partha Bhattacharjee and Hsin-Mu Lin (NCEP/EMC)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350">
                <a:solidFill>
                  <a:schemeClr val="lt1"/>
                </a:solidFill>
              </a:rPr>
              <a:t>First Annual UFS Users Workshop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350">
                <a:solidFill>
                  <a:schemeClr val="lt1"/>
                </a:solidFill>
              </a:rPr>
              <a:t>July 28</a:t>
            </a:r>
            <a:r>
              <a:rPr baseline="30000" lang="en-US" sz="1350">
                <a:solidFill>
                  <a:schemeClr val="lt1"/>
                </a:solidFill>
              </a:rPr>
              <a:t>th</a:t>
            </a:r>
            <a:r>
              <a:rPr lang="en-US" sz="1350">
                <a:solidFill>
                  <a:schemeClr val="lt1"/>
                </a:solidFill>
              </a:rPr>
              <a:t>, 2020</a:t>
            </a:r>
            <a:endParaRPr/>
          </a:p>
        </p:txBody>
      </p:sp>
      <p:sp>
        <p:nvSpPr>
          <p:cNvPr id="228" name="Google Shape;22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Background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Community based development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Why UFS?</a:t>
            </a:r>
            <a:endParaRPr/>
          </a:p>
        </p:txBody>
      </p:sp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Purpose of Study</a:t>
            </a:r>
            <a:endParaRPr/>
          </a:p>
        </p:txBody>
      </p:sp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/>
              <a:t>To examine how the aerosol-cloud feedback affects the forecasting of Hurricane Harvey (2017) as it made landfall using the UFS model.</a:t>
            </a:r>
            <a:endParaRPr/>
          </a:p>
        </p:txBody>
      </p:sp>
      <p:sp>
        <p:nvSpPr>
          <p:cNvPr id="235" name="Google Shape;23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UFS physics suite</a:t>
            </a:r>
            <a:endParaRPr/>
          </a:p>
        </p:txBody>
      </p:sp>
      <p:sp>
        <p:nvSpPr>
          <p:cNvPr id="241" name="Google Shape;241;p21"/>
          <p:cNvSpPr txBox="1"/>
          <p:nvPr>
            <p:ph idx="1" type="body"/>
          </p:nvPr>
        </p:nvSpPr>
        <p:spPr>
          <a:xfrm>
            <a:off x="371474" y="1853850"/>
            <a:ext cx="8772526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Radiation: RRTMG </a:t>
            </a:r>
            <a:endParaRPr/>
          </a:p>
          <a:p>
            <a:pPr indent="0" lvl="1" marL="114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Aerosol attenuation determined from OPAC climotology (Hess et al. 1998).</a:t>
            </a:r>
            <a:endParaRPr/>
          </a:p>
          <a:p>
            <a:pPr indent="0" lvl="1" marL="114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Option to include aerosols from GOCART (Colarco et al. 2010).</a:t>
            </a:r>
            <a:endParaRPr/>
          </a:p>
          <a:p>
            <a:pPr indent="0" lvl="1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Microphysics: MG3 (Gettelman and Morrison 2015; Gettelman et al. 2015)</a:t>
            </a:r>
            <a:endParaRPr/>
          </a:p>
          <a:p>
            <a:pPr indent="0" lvl="1" marL="114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CCN nucleation from Abdul-Razzak and Ghan (2002) and IN activation from Cooper (1985).</a:t>
            </a:r>
            <a:endParaRPr/>
          </a:p>
          <a:p>
            <a:pPr indent="0" lvl="1" marL="114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Option to include aerosol CCN nuclation (Fountoukis and Nenes, 2005) &amp; IN activation (Brahona and Nenes, 2009)</a:t>
            </a:r>
            <a:endParaRPr/>
          </a:p>
          <a:p>
            <a:pPr indent="0" lvl="1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Aerosols: MERRA-2 renalysis (Buchard et al. 2017; Randles et al. 2017); 2003-2014 monthly averaged.</a:t>
            </a:r>
            <a:endParaRPr/>
          </a:p>
        </p:txBody>
      </p:sp>
      <p:sp>
        <p:nvSpPr>
          <p:cNvPr id="242" name="Google Shape;242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174"/>
              <a:buNone/>
            </a:pPr>
            <a:r>
              <a:rPr lang="en-US" sz="2800"/>
              <a:t>Experimental Setup</a:t>
            </a:r>
            <a:endParaRPr/>
          </a:p>
        </p:txBody>
      </p:sp>
      <p:sp>
        <p:nvSpPr>
          <p:cNvPr id="248" name="Google Shape;248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Two Experiments at C384L65 resolution</a:t>
            </a:r>
            <a:endParaRPr/>
          </a:p>
          <a:p>
            <a:pPr indent="-385763" lvl="0" marL="3857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>
                <a:solidFill>
                  <a:srgbClr val="0070C0"/>
                </a:solidFill>
              </a:rPr>
              <a:t>CTL</a:t>
            </a:r>
            <a:r>
              <a:rPr lang="en-US" sz="1400"/>
              <a:t>− CCN/IN activation temperature dependent</a:t>
            </a:r>
            <a:endParaRPr/>
          </a:p>
          <a:p>
            <a:pPr indent="-385763" lvl="0" marL="3857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>
                <a:solidFill>
                  <a:srgbClr val="FF0000"/>
                </a:solidFill>
              </a:rPr>
              <a:t>AER</a:t>
            </a:r>
            <a:r>
              <a:rPr lang="en-US" sz="1400"/>
              <a:t>− CCN/IN activation from climatological MERRA-2 aerosols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RRTMG− aerosol attenuation determined by MERRA-2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ICs from GFS-ANL (spectral-based)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10 day forecasts initialized at 8-22-2017 00Z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49" name="Google Shape;24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174"/>
              <a:buNone/>
            </a:pPr>
            <a:r>
              <a:rPr lang="en-US" sz="2800"/>
              <a:t>Harvey Track and Intensity: </a:t>
            </a:r>
            <a:r>
              <a:rPr lang="en-US" sz="2200"/>
              <a:t>Aug 22</a:t>
            </a:r>
            <a:r>
              <a:rPr baseline="30000" lang="en-US" sz="2200"/>
              <a:t>nd </a:t>
            </a:r>
            <a:r>
              <a:rPr lang="en-US" sz="2200"/>
              <a:t>− Sep 2</a:t>
            </a:r>
            <a:r>
              <a:rPr baseline="30000" lang="en-US" sz="2200"/>
              <a:t>nd</a:t>
            </a:r>
            <a:r>
              <a:rPr lang="en-US" sz="2200"/>
              <a:t>, 2017</a:t>
            </a:r>
            <a:br>
              <a:rPr lang="en-US" sz="2800"/>
            </a:br>
            <a:endParaRPr/>
          </a:p>
        </p:txBody>
      </p:sp>
      <p:sp>
        <p:nvSpPr>
          <p:cNvPr id="255" name="Google Shape;255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56" name="Google Shape;256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3">
            <a:alphaModFix/>
          </a:blip>
          <a:srcRect b="0" l="0" r="44371" t="18210"/>
          <a:stretch/>
        </p:blipFill>
        <p:spPr>
          <a:xfrm>
            <a:off x="1219987" y="1947362"/>
            <a:ext cx="30519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/>
          <p:cNvPicPr preferRelativeResize="0"/>
          <p:nvPr/>
        </p:nvPicPr>
        <p:blipFill rotWithShape="1">
          <a:blip r:embed="rId4">
            <a:alphaModFix/>
          </a:blip>
          <a:srcRect b="0" l="53228" r="0" t="20555"/>
          <a:stretch/>
        </p:blipFill>
        <p:spPr>
          <a:xfrm>
            <a:off x="4410074" y="1947362"/>
            <a:ext cx="2566044" cy="245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174"/>
              <a:buNone/>
            </a:pPr>
            <a:r>
              <a:rPr lang="en-US" sz="2800"/>
              <a:t>Summary</a:t>
            </a:r>
            <a:br>
              <a:rPr lang="en-US" sz="2800"/>
            </a:br>
            <a:endParaRPr/>
          </a:p>
        </p:txBody>
      </p:sp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/>
              <a:t>Including the aerosol-cloud feedback from MERRA-2 climatological aerosols affects the forecasting of the landfall of Harvey (2017).</a:t>
            </a:r>
            <a:endParaRPr/>
          </a:p>
          <a:p>
            <a:pPr indent="-228600" lvl="1" marL="457200" rt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/>
              <a:t>Intensified the storm during and after landfall (both excluded RI event).</a:t>
            </a:r>
            <a:endParaRPr/>
          </a:p>
          <a:p>
            <a:pPr indent="-228600" lvl="1" marL="457200" rt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/>
              <a:t>Produced an northeastward track over land (more consistent with obs).</a:t>
            </a:r>
            <a:endParaRPr/>
          </a:p>
          <a:p>
            <a:pPr indent="-228600" lvl="1" marL="457200" rt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/>
              <a:t>Stronger convective branch on the east side of the storm (comparable with obs).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</p:txBody>
      </p:sp>
      <p:sp>
        <p:nvSpPr>
          <p:cNvPr id="265" name="Google Shape;265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174"/>
              <a:buNone/>
            </a:pPr>
            <a:r>
              <a:rPr lang="en-US" sz="2800"/>
              <a:t>UFS Experience</a:t>
            </a:r>
            <a:br>
              <a:rPr lang="en-US" sz="2800"/>
            </a:br>
            <a:endParaRPr/>
          </a:p>
        </p:txBody>
      </p:sp>
      <p:sp>
        <p:nvSpPr>
          <p:cNvPr id="271" name="Google Shape;271;p25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3716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400"/>
              <a:t>Oct 2019:	</a:t>
            </a:r>
            <a:r>
              <a:rPr lang="en-US" sz="1400"/>
              <a:t>Conducted the graduate student test for 1</a:t>
            </a:r>
            <a:r>
              <a:rPr baseline="30000" lang="en-US" sz="1400"/>
              <a:t>st</a:t>
            </a:r>
            <a:r>
              <a:rPr lang="en-US" sz="1400"/>
              <a:t> UFS release.</a:t>
            </a:r>
            <a:endParaRPr/>
          </a:p>
          <a:p>
            <a:pPr indent="-13716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400"/>
              <a:t>Feb 2020:	</a:t>
            </a:r>
            <a:r>
              <a:rPr lang="en-US" sz="1400"/>
              <a:t>Conducted the graduate student test for the weather-only UFS release.</a:t>
            </a:r>
            <a:endParaRPr/>
          </a:p>
          <a:p>
            <a:pPr indent="-13716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400"/>
              <a:t>April 2020:	</a:t>
            </a:r>
            <a:r>
              <a:rPr lang="en-US" sz="1400"/>
              <a:t>Updated with ’GFSv16beta’ physics suite.</a:t>
            </a:r>
            <a:endParaRPr b="1" sz="1400"/>
          </a:p>
          <a:p>
            <a:pPr indent="-13716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400"/>
              <a:t>	</a:t>
            </a:r>
            <a:r>
              <a:rPr lang="en-US" sz="1400"/>
              <a:t>Updated to include aerosol-radiation-cloud feedback determined from GOCART (pull request 34)</a:t>
            </a:r>
            <a:endParaRPr/>
          </a:p>
          <a:p>
            <a:pPr indent="-13716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400"/>
              <a:t>May 2020: 	</a:t>
            </a:r>
            <a:r>
              <a:rPr lang="en-US" sz="1400"/>
              <a:t>Conducted UFS sensitivity experiments with different configurations of the aerosol-cloud feedback.</a:t>
            </a:r>
            <a:endParaRPr/>
          </a:p>
          <a:p>
            <a:pPr indent="-13716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400"/>
              <a:t>July 2020: 	</a:t>
            </a:r>
            <a:r>
              <a:rPr lang="en-US" sz="1400"/>
              <a:t>Presented preliminary results at UFS workshop.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72" name="Google Shape;272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25"/>
          <p:cNvSpPr/>
          <p:nvPr/>
        </p:nvSpPr>
        <p:spPr>
          <a:xfrm>
            <a:off x="729450" y="4048892"/>
            <a:ext cx="4944276" cy="1047084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Lessons learned:</a:t>
            </a:r>
            <a:endParaRPr/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Graduate student test is an effective way for spin-up</a:t>
            </a:r>
            <a:endParaRPr/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GitHub enables code up-to-date</a:t>
            </a:r>
            <a:endParaRPr/>
          </a:p>
          <a:p>
            <a:pPr indent="-214313" lvl="0" marL="2143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Collaborative interaction is critical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Why UFS?</a:t>
            </a:r>
            <a:endParaRPr/>
          </a:p>
        </p:txBody>
      </p:sp>
      <p:sp>
        <p:nvSpPr>
          <p:cNvPr id="279" name="Google Shape;279;p2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Why using UFS as a teaching and research tool?</a:t>
            </a:r>
            <a:endParaRPr/>
          </a:p>
        </p:txBody>
      </p:sp>
      <p:sp>
        <p:nvSpPr>
          <p:cNvPr id="280" name="Google Shape;280;p2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81" name="Google Shape;281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Why UFS?</a:t>
            </a:r>
            <a:endParaRPr/>
          </a:p>
        </p:txBody>
      </p:sp>
      <p:sp>
        <p:nvSpPr>
          <p:cNvPr id="287" name="Google Shape;287;p2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Why using UFS as a teaching and research tool?</a:t>
            </a:r>
            <a:endParaRPr/>
          </a:p>
        </p:txBody>
      </p:sp>
      <p:sp>
        <p:nvSpPr>
          <p:cNvPr id="288" name="Google Shape;288;p2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en-US" sz="2400">
                <a:solidFill>
                  <a:schemeClr val="accent3"/>
                </a:solidFill>
              </a:rPr>
              <a:t>My simple answer is: WHY NOT?</a:t>
            </a:r>
            <a:endParaRPr b="1" sz="2400">
              <a:solidFill>
                <a:schemeClr val="accent3"/>
              </a:solidFill>
            </a:endParaRPr>
          </a:p>
        </p:txBody>
      </p:sp>
      <p:sp>
        <p:nvSpPr>
          <p:cNvPr id="289" name="Google Shape;289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Why using UFS as a teaching and research tool?</a:t>
            </a:r>
            <a:endParaRPr/>
          </a:p>
        </p:txBody>
      </p:sp>
      <p:sp>
        <p:nvSpPr>
          <p:cNvPr id="295" name="Google Shape;295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Online resources and user support to spin up graduate students and postdoc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Use cases as the template to get started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 consistent code base to develop, test, and run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96" name="Google Shape;296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Why using UFS as a teaching and research tool?</a:t>
            </a:r>
            <a:endParaRPr/>
          </a:p>
        </p:txBody>
      </p:sp>
      <p:sp>
        <p:nvSpPr>
          <p:cNvPr id="302" name="Google Shape;302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Enable the research community to contribute to the operational outcomes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Enable the university to access open source prediction model suite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Enable the young scientists to engage in the development for different areas</a:t>
            </a:r>
            <a:endParaRPr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303" name="Google Shape;303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03" name="Google Shape;103;p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4" name="Google Shape;104;p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My experiences in running Global Forecast System</a:t>
            </a:r>
            <a:endParaRPr/>
          </a:p>
        </p:txBody>
      </p:sp>
      <p:sp>
        <p:nvSpPr>
          <p:cNvPr id="105" name="Google Shape;105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/>
          <p:nvPr>
            <p:ph type="title"/>
          </p:nvPr>
        </p:nvSpPr>
        <p:spPr>
          <a:xfrm>
            <a:off x="1086066" y="1357499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US">
                <a:solidFill>
                  <a:schemeClr val="accent2"/>
                </a:solidFill>
              </a:rPr>
              <a:t>Thank You.</a:t>
            </a:r>
            <a:br>
              <a:rPr i="1" lang="en-US">
                <a:solidFill>
                  <a:schemeClr val="accent2"/>
                </a:solidFill>
              </a:rPr>
            </a:br>
            <a:br>
              <a:rPr i="1" lang="en-US">
                <a:solidFill>
                  <a:schemeClr val="accent2"/>
                </a:solidFill>
              </a:rPr>
            </a:br>
            <a:r>
              <a:rPr i="1" lang="en-US">
                <a:solidFill>
                  <a:schemeClr val="accent2"/>
                </a:solidFill>
              </a:rPr>
              <a:t>Comments and Suggestion?</a:t>
            </a:r>
            <a:br>
              <a:rPr i="1" lang="en-US">
                <a:solidFill>
                  <a:schemeClr val="accent2"/>
                </a:solidFill>
              </a:rPr>
            </a:br>
            <a:r>
              <a:rPr i="1" lang="en-US" sz="2000">
                <a:solidFill>
                  <a:schemeClr val="accent2"/>
                </a:solidFill>
              </a:rPr>
              <a:t>Sarah Lu (clu4@albany.edu; clu@ucar.edu)</a:t>
            </a:r>
            <a:br>
              <a:rPr i="1" lang="en-US" sz="2000">
                <a:solidFill>
                  <a:schemeClr val="accent2"/>
                </a:solidFill>
              </a:rPr>
            </a:br>
            <a:br>
              <a:rPr i="1" lang="en-US" sz="2000">
                <a:solidFill>
                  <a:schemeClr val="accent2"/>
                </a:solidFill>
              </a:rPr>
            </a:br>
            <a:endParaRPr i="1" sz="2000">
              <a:solidFill>
                <a:schemeClr val="accent2"/>
              </a:solidFill>
            </a:endParaRPr>
          </a:p>
        </p:txBody>
      </p:sp>
      <p:sp>
        <p:nvSpPr>
          <p:cNvPr id="309" name="Google Shape;309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0" name="Google Shape;310;p30"/>
          <p:cNvPicPr preferRelativeResize="0"/>
          <p:nvPr/>
        </p:nvPicPr>
        <p:blipFill rotWithShape="1">
          <a:blip r:embed="rId3">
            <a:alphaModFix/>
          </a:blip>
          <a:srcRect b="6721" l="35981" r="36351" t="4602"/>
          <a:stretch/>
        </p:blipFill>
        <p:spPr>
          <a:xfrm>
            <a:off x="-7519851" y="4189132"/>
            <a:ext cx="621792" cy="62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 b="6721" l="35981" r="36351" t="4602"/>
          <a:stretch/>
        </p:blipFill>
        <p:spPr>
          <a:xfrm>
            <a:off x="-95042" y="4342499"/>
            <a:ext cx="809145" cy="801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bany logo 4c.gif" id="312" name="Google Shape;312;p30"/>
          <p:cNvPicPr preferRelativeResize="0"/>
          <p:nvPr/>
        </p:nvPicPr>
        <p:blipFill rotWithShape="1">
          <a:blip r:embed="rId4">
            <a:alphaModFix/>
          </a:blip>
          <a:srcRect b="29475" l="0" r="0" t="0"/>
          <a:stretch/>
        </p:blipFill>
        <p:spPr>
          <a:xfrm>
            <a:off x="735888" y="4342499"/>
            <a:ext cx="700355" cy="80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My experiences in running Global Forecast System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/>
              <a:t>I was tasked to implement Noah land surface model and GOCART aerosol model into NOAA Global Forecast System (GFS)  15-20 years ago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 sz="1600"/>
              <a:t>What was my approach?</a:t>
            </a:r>
            <a:endParaRPr sz="1600"/>
          </a:p>
        </p:txBody>
      </p:sp>
      <p:sp>
        <p:nvSpPr>
          <p:cNvPr id="112" name="Google Shape;112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Talked to colleagues who know the code</a:t>
            </a:r>
            <a:endParaRPr/>
          </a:p>
        </p:txBody>
      </p:sp>
      <p:sp>
        <p:nvSpPr>
          <p:cNvPr id="118" name="Google Shape;11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Took my notes</a:t>
            </a:r>
            <a:endParaRPr/>
          </a:p>
        </p:txBody>
      </p:sp>
      <p:sp>
        <p:nvSpPr>
          <p:cNvPr id="119" name="Google Shape;119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My experiences in running Global Forecast System 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8689" l="-1065" r="1065" t="-5777"/>
          <a:stretch/>
        </p:blipFill>
        <p:spPr>
          <a:xfrm>
            <a:off x="6841478" y="2078875"/>
            <a:ext cx="1716405" cy="19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8212" y="2776201"/>
            <a:ext cx="26765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My experiences in running Global Forecast System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Code management?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Workflow? 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Documentation?  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Re-produce my colleague’s experiments?  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How about spin-up? </a:t>
            </a:r>
            <a:endParaRPr/>
          </a:p>
        </p:txBody>
      </p:sp>
      <p:sp>
        <p:nvSpPr>
          <p:cNvPr id="129" name="Google Shape;129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My experiences in running Global Forecast System</a:t>
            </a:r>
            <a:endParaRPr/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Code management?  </a:t>
            </a:r>
            <a:r>
              <a:rPr lang="en-US" sz="1600">
                <a:solidFill>
                  <a:schemeClr val="dk1"/>
                </a:solidFill>
              </a:rPr>
              <a:t>Version control was introduced years later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Workflow?  </a:t>
            </a:r>
            <a:r>
              <a:rPr lang="en-US" sz="1600">
                <a:solidFill>
                  <a:schemeClr val="dk1"/>
                </a:solidFill>
              </a:rPr>
              <a:t>Complicated scripts and layered configuration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Documentation?  </a:t>
            </a:r>
            <a:r>
              <a:rPr lang="en-US" sz="1600">
                <a:solidFill>
                  <a:schemeClr val="dk1"/>
                </a:solidFill>
              </a:rPr>
              <a:t>Not available or out of date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Re-produce my colleague’s experiments? </a:t>
            </a:r>
            <a:r>
              <a:rPr lang="en-US" sz="1600">
                <a:solidFill>
                  <a:schemeClr val="dk1"/>
                </a:solidFill>
              </a:rPr>
              <a:t>Maybe, trial and error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How about spin-up?  </a:t>
            </a:r>
            <a:r>
              <a:rPr lang="en-US" sz="1600">
                <a:solidFill>
                  <a:schemeClr val="dk1"/>
                </a:solidFill>
              </a:rPr>
              <a:t>Extensive efforts</a:t>
            </a:r>
            <a:endParaRPr/>
          </a:p>
        </p:txBody>
      </p:sp>
      <p:sp>
        <p:nvSpPr>
          <p:cNvPr id="136" name="Google Shape;136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Community based development</a:t>
            </a:r>
            <a:endParaRPr/>
          </a:p>
        </p:txBody>
      </p:sp>
      <p:sp>
        <p:nvSpPr>
          <p:cNvPr id="142" name="Google Shape;142;p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From the perspectives of a university faculty</a:t>
            </a:r>
            <a:endParaRPr/>
          </a:p>
        </p:txBody>
      </p:sp>
      <p:sp>
        <p:nvSpPr>
          <p:cNvPr id="143" name="Google Shape;143;p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Code Management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Workflow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Platform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Documentation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Experiments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Spin-up</a:t>
            </a:r>
            <a:endParaRPr/>
          </a:p>
        </p:txBody>
      </p:sp>
      <p:sp>
        <p:nvSpPr>
          <p:cNvPr id="144" name="Google Shape;144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UFS is a comprehensive, community-developed Earth modeling system, designed as both a research tool and as the basis for NOAA’s operational forecasts.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 </a:t>
            </a:r>
            <a:r>
              <a:rPr i="1" lang="en-US" sz="1600"/>
              <a:t>unified </a:t>
            </a:r>
            <a:r>
              <a:rPr lang="en-US" sz="1600"/>
              <a:t>system with shared science components and software infrastructure</a:t>
            </a:r>
            <a:endParaRPr sz="1600"/>
          </a:p>
        </p:txBody>
      </p:sp>
      <p:sp>
        <p:nvSpPr>
          <p:cNvPr id="150" name="Google Shape;150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UFS: Shift to community-based development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Sarah Lu</dc:creator>
</cp:coreProperties>
</file>