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1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Roboto"/>
      <p:regular r:id="rId7"/>
      <p:bold r:id="rId8"/>
      <p:italic r:id="rId9"/>
      <p:boldItalic r:id="rId10"/>
    </p:embeddedFont>
    <p:embeddedFont>
      <p:font typeface="Roboto Condensed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Condensed-regular.fntdata"/><Relationship Id="rId10" Type="http://schemas.openxmlformats.org/officeDocument/2006/relationships/font" Target="fonts/Roboto-boldItalic.fntdata"/><Relationship Id="rId13" Type="http://schemas.openxmlformats.org/officeDocument/2006/relationships/font" Target="fonts/RobotoCondensed-italic.fntdata"/><Relationship Id="rId12" Type="http://schemas.openxmlformats.org/officeDocument/2006/relationships/font" Target="fonts/RobotoCondensed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italic.fntdata"/><Relationship Id="rId14" Type="http://schemas.openxmlformats.org/officeDocument/2006/relationships/font" Target="fonts/RobotoCondensed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55b55ee154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55b55ee154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sic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752888" y="205978"/>
            <a:ext cx="7933800" cy="59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D8"/>
              </a:buClr>
              <a:buSzPts val="1100"/>
              <a:buFont typeface="Arial"/>
              <a:buNone/>
              <a:defRPr b="1" i="0" sz="2400" u="none" cap="none" strike="noStrike">
                <a:solidFill>
                  <a:srgbClr val="0099D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752888" y="914400"/>
            <a:ext cx="7933800" cy="37149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rmAutofit/>
          </a:bodyPr>
          <a:lstStyle>
            <a:lvl1pPr indent="-36195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7336F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rgbClr val="07336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7336F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7336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7336F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rgbClr val="07336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7336F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7336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7336F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07336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7336F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07336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850" lvl="6" marL="3200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850" lvl="7" marL="3657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850" lvl="8" marL="4114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 1" type="twoObj">
  <p:cSld name="TWO_OBJECTS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5" name="Google Shape;55;p14"/>
          <p:cNvSpPr txBox="1"/>
          <p:nvPr>
            <p:ph idx="1" type="body"/>
          </p:nvPr>
        </p:nvSpPr>
        <p:spPr>
          <a:xfrm>
            <a:off x="457200" y="1200157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14"/>
          <p:cNvSpPr txBox="1"/>
          <p:nvPr>
            <p:ph idx="2" type="body"/>
          </p:nvPr>
        </p:nvSpPr>
        <p:spPr>
          <a:xfrm>
            <a:off x="4648200" y="1200157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14"/>
          <p:cNvSpPr txBox="1"/>
          <p:nvPr>
            <p:ph idx="10" type="dt"/>
          </p:nvPr>
        </p:nvSpPr>
        <p:spPr>
          <a:xfrm>
            <a:off x="457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14"/>
          <p:cNvSpPr txBox="1"/>
          <p:nvPr>
            <p:ph idx="11" type="ftr"/>
          </p:nvPr>
        </p:nvSpPr>
        <p:spPr>
          <a:xfrm>
            <a:off x="3124201" y="4767264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14"/>
          <p:cNvSpPr txBox="1"/>
          <p:nvPr>
            <p:ph idx="12" type="sldNum"/>
          </p:nvPr>
        </p:nvSpPr>
        <p:spPr>
          <a:xfrm>
            <a:off x="6553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675" lIns="91350" spcFirstLastPara="1" rIns="91350" wrap="square" tIns="456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https://sab.noaa.gov/wp-content/uploads/2021/12/SAB_MtgPres_Dec2021_PWR_12_6_21_Final.pdf" TargetMode="External"/><Relationship Id="rId5" Type="http://schemas.openxmlformats.org/officeDocument/2006/relationships/hyperlink" Target="https://www.grants.gov/web/grants/view-opportunity.html?oppId=3495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437950" cy="5143243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5"/>
          <p:cNvSpPr txBox="1"/>
          <p:nvPr/>
        </p:nvSpPr>
        <p:spPr>
          <a:xfrm>
            <a:off x="527275" y="902000"/>
            <a:ext cx="4269000" cy="42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DA Consortium Funding Opportunity (IRA funding)</a:t>
            </a:r>
            <a:endParaRPr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 Condensed"/>
              <a:buChar char="●"/>
            </a:pPr>
            <a:r>
              <a:rPr lang="en" sz="15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University community team to:</a:t>
            </a:r>
            <a:endParaRPr sz="15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 Condensed"/>
              <a:buChar char="○"/>
            </a:pPr>
            <a:r>
              <a:rPr lang="en" sz="15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Train students/postdocs</a:t>
            </a:r>
            <a:endParaRPr sz="15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 Condensed"/>
              <a:buChar char="○"/>
            </a:pPr>
            <a:r>
              <a:rPr lang="en" sz="15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Include 20% for MSI support</a:t>
            </a:r>
            <a:endParaRPr sz="15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 Condensed"/>
              <a:buChar char="○"/>
            </a:pPr>
            <a:r>
              <a:rPr lang="en" sz="15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Collaborate with NOAA Labs/EMC/EPIC, JCSDA, UK-Transatlantic Data Academy</a:t>
            </a:r>
            <a:endParaRPr sz="15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 Condensed"/>
              <a:buChar char="●"/>
            </a:pPr>
            <a:r>
              <a:rPr lang="en" sz="15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$15M for data assimilation over 3 years</a:t>
            </a:r>
            <a:endParaRPr sz="15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 Condensed"/>
              <a:buChar char="○"/>
            </a:pPr>
            <a:r>
              <a:rPr b="1" lang="en" sz="15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$7M for DA Consortium</a:t>
            </a:r>
            <a:endParaRPr b="1" sz="15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 Condensed"/>
              <a:buChar char="○"/>
            </a:pPr>
            <a:r>
              <a:rPr lang="en" sz="15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$8M for NOAA staff</a:t>
            </a:r>
            <a:endParaRPr b="1" sz="1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Goals</a:t>
            </a:r>
            <a:endParaRPr b="1" sz="15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 Condensed"/>
              <a:buChar char="●"/>
            </a:pPr>
            <a:r>
              <a:rPr lang="en" sz="15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Support training of DA experts </a:t>
            </a:r>
            <a:endParaRPr sz="15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 Condensed"/>
              <a:buChar char="●"/>
            </a:pPr>
            <a:r>
              <a:rPr lang="en" sz="15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Advance DA science and innovation</a:t>
            </a:r>
            <a:endParaRPr sz="15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 Condensed"/>
              <a:buChar char="●"/>
            </a:pPr>
            <a:r>
              <a:rPr lang="en" sz="15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Build a diverse network of DA experts</a:t>
            </a:r>
            <a:endParaRPr sz="15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 Condensed"/>
              <a:buChar char="●"/>
            </a:pPr>
            <a:r>
              <a:rPr lang="en" sz="15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Support a University team to work with NOAA</a:t>
            </a:r>
            <a:endParaRPr sz="15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Aligns with Science Advisory Board’s </a:t>
            </a:r>
            <a:r>
              <a:rPr lang="en" sz="1500" u="sng">
                <a:solidFill>
                  <a:schemeClr val="hlink"/>
                </a:solidFill>
                <a:latin typeface="Roboto Condensed"/>
                <a:ea typeface="Roboto Condensed"/>
                <a:cs typeface="Roboto Condensed"/>
                <a:sym typeface="Roboto Condensed"/>
                <a:hlinkClick r:id="rId4"/>
              </a:rPr>
              <a:t>Priorities for Weather Research</a:t>
            </a:r>
            <a:r>
              <a:rPr lang="en" sz="15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recommendations</a:t>
            </a:r>
            <a:endParaRPr sz="15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66" name="Google Shape;66;p15"/>
          <p:cNvSpPr txBox="1"/>
          <p:nvPr/>
        </p:nvSpPr>
        <p:spPr>
          <a:xfrm>
            <a:off x="527300" y="124688"/>
            <a:ext cx="8517300" cy="7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003087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IRA Data Assimilation Consortium Funding Opportunity</a:t>
            </a:r>
            <a:endParaRPr b="1" sz="2300">
              <a:solidFill>
                <a:srgbClr val="003087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50" u="sng">
                <a:solidFill>
                  <a:schemeClr val="hlink"/>
                </a:solidFill>
                <a:highlight>
                  <a:srgbClr val="FFFFFF"/>
                </a:highlight>
                <a:hlinkClick r:id="rId5"/>
              </a:rPr>
              <a:t>NOAA-OAR-WPO-2024-2007893</a:t>
            </a:r>
            <a:endParaRPr b="1" sz="2300">
              <a:solidFill>
                <a:srgbClr val="003087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67" name="Google Shape;67;p15"/>
          <p:cNvSpPr txBox="1"/>
          <p:nvPr/>
        </p:nvSpPr>
        <p:spPr>
          <a:xfrm>
            <a:off x="51575" y="4804550"/>
            <a:ext cx="3348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5</a:t>
            </a:r>
            <a:endParaRPr sz="1000">
              <a:solidFill>
                <a:schemeClr val="lt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68" name="Google Shape;68;p15"/>
          <p:cNvSpPr/>
          <p:nvPr/>
        </p:nvSpPr>
        <p:spPr>
          <a:xfrm>
            <a:off x="4885631" y="901992"/>
            <a:ext cx="3889200" cy="3885600"/>
          </a:xfrm>
          <a:prstGeom prst="ellipse">
            <a:avLst/>
          </a:prstGeom>
          <a:solidFill>
            <a:srgbClr val="EDA29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9" name="Google Shape;69;p15"/>
          <p:cNvGrpSpPr/>
          <p:nvPr/>
        </p:nvGrpSpPr>
        <p:grpSpPr>
          <a:xfrm>
            <a:off x="5744336" y="692791"/>
            <a:ext cx="2171415" cy="2169682"/>
            <a:chOff x="3614360" y="410488"/>
            <a:chExt cx="2166000" cy="2166000"/>
          </a:xfrm>
        </p:grpSpPr>
        <p:sp>
          <p:nvSpPr>
            <p:cNvPr id="70" name="Google Shape;70;p15"/>
            <p:cNvSpPr/>
            <p:nvPr/>
          </p:nvSpPr>
          <p:spPr>
            <a:xfrm>
              <a:off x="3614360" y="410488"/>
              <a:ext cx="2166000" cy="2166000"/>
            </a:xfrm>
            <a:prstGeom prst="ellipse">
              <a:avLst/>
            </a:prstGeom>
            <a:solidFill>
              <a:srgbClr val="B02C2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5"/>
            <p:cNvSpPr txBox="1"/>
            <p:nvPr/>
          </p:nvSpPr>
          <p:spPr>
            <a:xfrm>
              <a:off x="3961563" y="924350"/>
              <a:ext cx="1496100" cy="70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Vestibulum congue </a:t>
              </a:r>
              <a:endParaRPr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72" name="Google Shape;72;p15"/>
          <p:cNvGrpSpPr/>
          <p:nvPr/>
        </p:nvGrpSpPr>
        <p:grpSpPr>
          <a:xfrm>
            <a:off x="4646704" y="1778052"/>
            <a:ext cx="2171415" cy="2169682"/>
            <a:chOff x="2519466" y="1493908"/>
            <a:chExt cx="2166000" cy="2166000"/>
          </a:xfrm>
        </p:grpSpPr>
        <p:sp>
          <p:nvSpPr>
            <p:cNvPr id="73" name="Google Shape;73;p15"/>
            <p:cNvSpPr/>
            <p:nvPr/>
          </p:nvSpPr>
          <p:spPr>
            <a:xfrm>
              <a:off x="2519466" y="1493908"/>
              <a:ext cx="2166000" cy="2166000"/>
            </a:xfrm>
            <a:prstGeom prst="ellipse">
              <a:avLst/>
            </a:prstGeom>
            <a:solidFill>
              <a:srgbClr val="A72A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5"/>
            <p:cNvSpPr txBox="1"/>
            <p:nvPr/>
          </p:nvSpPr>
          <p:spPr>
            <a:xfrm>
              <a:off x="2601163" y="2232100"/>
              <a:ext cx="1496100" cy="70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Vestibulum congue </a:t>
              </a:r>
              <a:endParaRPr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75" name="Google Shape;75;p15"/>
          <p:cNvGrpSpPr/>
          <p:nvPr/>
        </p:nvGrpSpPr>
        <p:grpSpPr>
          <a:xfrm>
            <a:off x="5744331" y="2852877"/>
            <a:ext cx="2171415" cy="2169682"/>
            <a:chOff x="3614356" y="2566908"/>
            <a:chExt cx="2166000" cy="2166000"/>
          </a:xfrm>
        </p:grpSpPr>
        <p:sp>
          <p:nvSpPr>
            <p:cNvPr id="76" name="Google Shape;76;p15"/>
            <p:cNvSpPr/>
            <p:nvPr/>
          </p:nvSpPr>
          <p:spPr>
            <a:xfrm>
              <a:off x="3614356" y="2566908"/>
              <a:ext cx="2166000" cy="2166000"/>
            </a:xfrm>
            <a:prstGeom prst="ellipse">
              <a:avLst/>
            </a:prstGeom>
            <a:solidFill>
              <a:srgbClr val="80201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5"/>
            <p:cNvSpPr txBox="1"/>
            <p:nvPr/>
          </p:nvSpPr>
          <p:spPr>
            <a:xfrm>
              <a:off x="3961563" y="3539875"/>
              <a:ext cx="1496100" cy="70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Vestibulum congue </a:t>
              </a:r>
              <a:endParaRPr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78" name="Google Shape;78;p15"/>
          <p:cNvGrpSpPr/>
          <p:nvPr/>
        </p:nvGrpSpPr>
        <p:grpSpPr>
          <a:xfrm>
            <a:off x="6834588" y="1778018"/>
            <a:ext cx="2171415" cy="2169682"/>
            <a:chOff x="4701894" y="1493874"/>
            <a:chExt cx="2166000" cy="2166000"/>
          </a:xfrm>
        </p:grpSpPr>
        <p:sp>
          <p:nvSpPr>
            <p:cNvPr id="79" name="Google Shape;79;p15"/>
            <p:cNvSpPr/>
            <p:nvPr/>
          </p:nvSpPr>
          <p:spPr>
            <a:xfrm>
              <a:off x="4701894" y="1493874"/>
              <a:ext cx="2166000" cy="2166000"/>
            </a:xfrm>
            <a:prstGeom prst="ellipse">
              <a:avLst/>
            </a:prstGeom>
            <a:solidFill>
              <a:srgbClr val="BE2F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15"/>
            <p:cNvSpPr txBox="1"/>
            <p:nvPr/>
          </p:nvSpPr>
          <p:spPr>
            <a:xfrm>
              <a:off x="5295688" y="2220300"/>
              <a:ext cx="1496100" cy="70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Vestibulum congue </a:t>
              </a:r>
              <a:endParaRPr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81" name="Google Shape;81;p15"/>
          <p:cNvSpPr/>
          <p:nvPr/>
        </p:nvSpPr>
        <p:spPr>
          <a:xfrm>
            <a:off x="6215914" y="2231079"/>
            <a:ext cx="1228800" cy="1227900"/>
          </a:xfrm>
          <a:prstGeom prst="ellipse">
            <a:avLst/>
          </a:prstGeom>
          <a:solidFill>
            <a:srgbClr val="EDA29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5"/>
          <p:cNvSpPr/>
          <p:nvPr/>
        </p:nvSpPr>
        <p:spPr>
          <a:xfrm>
            <a:off x="4885631" y="901992"/>
            <a:ext cx="3889200" cy="3885600"/>
          </a:xfrm>
          <a:prstGeom prst="ellipse">
            <a:avLst/>
          </a:prstGeom>
          <a:solidFill>
            <a:srgbClr val="83E3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3" name="Google Shape;83;p15"/>
          <p:cNvGrpSpPr/>
          <p:nvPr/>
        </p:nvGrpSpPr>
        <p:grpSpPr>
          <a:xfrm>
            <a:off x="5744336" y="692791"/>
            <a:ext cx="2171415" cy="2169682"/>
            <a:chOff x="3614360" y="410488"/>
            <a:chExt cx="2166000" cy="2166000"/>
          </a:xfrm>
        </p:grpSpPr>
        <p:sp>
          <p:nvSpPr>
            <p:cNvPr id="84" name="Google Shape;84;p15"/>
            <p:cNvSpPr/>
            <p:nvPr/>
          </p:nvSpPr>
          <p:spPr>
            <a:xfrm>
              <a:off x="3614360" y="410488"/>
              <a:ext cx="2166000" cy="2166000"/>
            </a:xfrm>
            <a:prstGeom prst="ellipse">
              <a:avLst/>
            </a:prstGeom>
            <a:solidFill>
              <a:srgbClr val="07336F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15"/>
            <p:cNvSpPr txBox="1"/>
            <p:nvPr/>
          </p:nvSpPr>
          <p:spPr>
            <a:xfrm>
              <a:off x="4022959" y="856166"/>
              <a:ext cx="1496100" cy="702900"/>
            </a:xfrm>
            <a:prstGeom prst="rect">
              <a:avLst/>
            </a:prstGeom>
            <a:solidFill>
              <a:srgbClr val="07336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DA Consortium: 1-2 University teams to train students, postdocs in DA advances</a:t>
              </a:r>
              <a:endParaRPr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86" name="Google Shape;86;p15"/>
          <p:cNvGrpSpPr/>
          <p:nvPr/>
        </p:nvGrpSpPr>
        <p:grpSpPr>
          <a:xfrm>
            <a:off x="4646704" y="1778040"/>
            <a:ext cx="2171415" cy="2169682"/>
            <a:chOff x="2519466" y="1476075"/>
            <a:chExt cx="2166000" cy="2166000"/>
          </a:xfrm>
        </p:grpSpPr>
        <p:sp>
          <p:nvSpPr>
            <p:cNvPr id="87" name="Google Shape;87;p15"/>
            <p:cNvSpPr/>
            <p:nvPr/>
          </p:nvSpPr>
          <p:spPr>
            <a:xfrm>
              <a:off x="2519466" y="1476075"/>
              <a:ext cx="2166000" cy="2166000"/>
            </a:xfrm>
            <a:prstGeom prst="ellipse">
              <a:avLst/>
            </a:prstGeom>
            <a:solidFill>
              <a:srgbClr val="0B5394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15"/>
            <p:cNvSpPr txBox="1"/>
            <p:nvPr/>
          </p:nvSpPr>
          <p:spPr>
            <a:xfrm>
              <a:off x="2691283" y="2066558"/>
              <a:ext cx="1393200" cy="692100"/>
            </a:xfrm>
            <a:prstGeom prst="rect">
              <a:avLst/>
            </a:prstGeom>
            <a:solidFill>
              <a:srgbClr val="0B539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NOAA staff at PSL, GSL, EMC</a:t>
              </a:r>
              <a:endParaRPr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-177800" lvl="0" marL="228600" rtl="0" algn="l"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Roboto"/>
                <a:buChar char="●"/>
              </a:pPr>
              <a:r>
                <a:rPr lang="en" sz="10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Partner with DA Consortium</a:t>
              </a:r>
              <a:endParaRPr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-177800" lvl="0" marL="228600" rtl="0" algn="l"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Roboto"/>
                <a:buChar char="●"/>
              </a:pPr>
              <a:r>
                <a:rPr lang="en" sz="10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In-kind to JCSDA</a:t>
              </a:r>
              <a:endParaRPr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-177800" lvl="0" marL="228600" rtl="0" algn="l"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Roboto"/>
                <a:buChar char="●"/>
              </a:pPr>
              <a:r>
                <a:rPr lang="en" sz="10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Advance UFS DA</a:t>
              </a:r>
              <a:endParaRPr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89" name="Google Shape;89;p15"/>
          <p:cNvGrpSpPr/>
          <p:nvPr/>
        </p:nvGrpSpPr>
        <p:grpSpPr>
          <a:xfrm>
            <a:off x="5744331" y="2852877"/>
            <a:ext cx="2171415" cy="2169682"/>
            <a:chOff x="3614356" y="2566908"/>
            <a:chExt cx="2166000" cy="2166000"/>
          </a:xfrm>
        </p:grpSpPr>
        <p:sp>
          <p:nvSpPr>
            <p:cNvPr id="90" name="Google Shape;90;p15"/>
            <p:cNvSpPr/>
            <p:nvPr/>
          </p:nvSpPr>
          <p:spPr>
            <a:xfrm>
              <a:off x="3614356" y="2566908"/>
              <a:ext cx="2166000" cy="2166000"/>
            </a:xfrm>
            <a:prstGeom prst="ellipse">
              <a:avLst/>
            </a:prstGeom>
            <a:solidFill>
              <a:srgbClr val="155B54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15"/>
            <p:cNvSpPr txBox="1"/>
            <p:nvPr/>
          </p:nvSpPr>
          <p:spPr>
            <a:xfrm>
              <a:off x="3961563" y="3539875"/>
              <a:ext cx="1496100" cy="70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JCSDA</a:t>
              </a:r>
              <a:endParaRPr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92" name="Google Shape;92;p15"/>
          <p:cNvGrpSpPr/>
          <p:nvPr/>
        </p:nvGrpSpPr>
        <p:grpSpPr>
          <a:xfrm>
            <a:off x="6834588" y="1772831"/>
            <a:ext cx="2215099" cy="2169682"/>
            <a:chOff x="4701894" y="1488695"/>
            <a:chExt cx="2209575" cy="2166000"/>
          </a:xfrm>
        </p:grpSpPr>
        <p:sp>
          <p:nvSpPr>
            <p:cNvPr id="93" name="Google Shape;93;p15"/>
            <p:cNvSpPr/>
            <p:nvPr/>
          </p:nvSpPr>
          <p:spPr>
            <a:xfrm>
              <a:off x="4701894" y="1488695"/>
              <a:ext cx="2166000" cy="2166000"/>
            </a:xfrm>
            <a:prstGeom prst="ellipse">
              <a:avLst/>
            </a:prstGeom>
            <a:solidFill>
              <a:srgbClr val="1F887E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15"/>
            <p:cNvSpPr txBox="1"/>
            <p:nvPr/>
          </p:nvSpPr>
          <p:spPr>
            <a:xfrm>
              <a:off x="5476869" y="2150766"/>
              <a:ext cx="1434600" cy="726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Transatlantic Data Academy: UK-Met Office University affiliates partner with DA Consortium</a:t>
              </a:r>
              <a:endParaRPr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95" name="Google Shape;95;p15"/>
          <p:cNvSpPr/>
          <p:nvPr/>
        </p:nvSpPr>
        <p:spPr>
          <a:xfrm>
            <a:off x="6215627" y="2243729"/>
            <a:ext cx="1228800" cy="1227900"/>
          </a:xfrm>
          <a:prstGeom prst="ellipse">
            <a:avLst/>
          </a:prstGeom>
          <a:solidFill>
            <a:srgbClr val="83E3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Data Assimilation</a:t>
            </a:r>
            <a:endParaRPr b="1"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