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Raleway"/>
      <p:regular r:id="rId34"/>
      <p:bold r:id="rId35"/>
      <p:italic r:id="rId36"/>
      <p:boldItalic r:id="rId37"/>
    </p:embeddedFont>
    <p:embeddedFont>
      <p:font typeface="Roboto"/>
      <p:regular r:id="rId38"/>
      <p:bold r:id="rId39"/>
      <p:italic r:id="rId40"/>
      <p:boldItalic r:id="rId41"/>
    </p:embeddedFont>
    <p:embeddedFont>
      <p:font typeface="Lato"/>
      <p:regular r:id="rId42"/>
      <p:bold r:id="rId43"/>
      <p:italic r:id="rId44"/>
      <p:boldItalic r:id="rId45"/>
    </p:embeddedFont>
    <p:embeddedFont>
      <p:font typeface="Roboto Condensed"/>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0" roundtripDataSignature="AMtx7mg8zcMFpAMkCojQRDTklE4zPQW4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DB7A91-9F42-492B-BE07-5CB907748AF4}">
  <a:tblStyle styleId="{7BDB7A91-9F42-492B-BE07-5CB907748AF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Lato-regular.fntdata"/><Relationship Id="rId41" Type="http://schemas.openxmlformats.org/officeDocument/2006/relationships/font" Target="fonts/Roboto-boldItalic.fntdata"/><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RobotoCondensed-regular.fntdata"/><Relationship Id="rId45" Type="http://schemas.openxmlformats.org/officeDocument/2006/relationships/font" Target="fonts/La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obotoCondensed-italic.fntdata"/><Relationship Id="rId47" Type="http://schemas.openxmlformats.org/officeDocument/2006/relationships/font" Target="fonts/RobotoCondensed-bold.fntdata"/><Relationship Id="rId49" Type="http://schemas.openxmlformats.org/officeDocument/2006/relationships/font" Target="fonts/RobotoCondensed-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x">
  <p:cSld name="TITLE_AND_BODY">
    <p:spTree>
      <p:nvGrpSpPr>
        <p:cNvPr id="10" name="Shape 10"/>
        <p:cNvGrpSpPr/>
        <p:nvPr/>
      </p:nvGrpSpPr>
      <p:grpSpPr>
        <a:xfrm>
          <a:off x="0" y="0"/>
          <a:ext cx="0" cy="0"/>
          <a:chOff x="0" y="0"/>
          <a:chExt cx="0" cy="0"/>
        </a:xfrm>
      </p:grpSpPr>
      <p:sp>
        <p:nvSpPr>
          <p:cNvPr id="11" name="Google Shape;11;p28"/>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 name="Google Shape;12;p28"/>
          <p:cNvGrpSpPr/>
          <p:nvPr/>
        </p:nvGrpSpPr>
        <p:grpSpPr>
          <a:xfrm>
            <a:off x="830392" y="1191256"/>
            <a:ext cx="745763" cy="45826"/>
            <a:chOff x="4580561" y="2589004"/>
            <a:chExt cx="1064464" cy="25200"/>
          </a:xfrm>
        </p:grpSpPr>
        <p:sp>
          <p:nvSpPr>
            <p:cNvPr id="13" name="Google Shape;13;p28"/>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8"/>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 name="Google Shape;15;p2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6" name="Google Shape;16;p28"/>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7" name="Google Shape;17;p2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28"/>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
    <p:bg>
      <p:bgPr>
        <a:solidFill>
          <a:schemeClr val="accent3"/>
        </a:solidFill>
      </p:bgPr>
    </p:bg>
    <p:spTree>
      <p:nvGrpSpPr>
        <p:cNvPr id="80" name="Shape 80"/>
        <p:cNvGrpSpPr/>
        <p:nvPr/>
      </p:nvGrpSpPr>
      <p:grpSpPr>
        <a:xfrm>
          <a:off x="0" y="0"/>
          <a:ext cx="0" cy="0"/>
          <a:chOff x="0" y="0"/>
          <a:chExt cx="0" cy="0"/>
        </a:xfrm>
      </p:grpSpPr>
      <p:grpSp>
        <p:nvGrpSpPr>
          <p:cNvPr id="81" name="Google Shape;81;p37"/>
          <p:cNvGrpSpPr/>
          <p:nvPr/>
        </p:nvGrpSpPr>
        <p:grpSpPr>
          <a:xfrm>
            <a:off x="830392" y="4169130"/>
            <a:ext cx="745763" cy="45826"/>
            <a:chOff x="4580561" y="2589004"/>
            <a:chExt cx="1064464" cy="25200"/>
          </a:xfrm>
        </p:grpSpPr>
        <p:sp>
          <p:nvSpPr>
            <p:cNvPr id="82" name="Google Shape;82;p3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37"/>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85" name="Google Shape;85;p3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86" name="Google Shape;86;p37"/>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1">
    <p:bg>
      <p:bgPr>
        <a:solidFill>
          <a:schemeClr val="accent3"/>
        </a:solidFill>
      </p:bgPr>
    </p:bg>
    <p:spTree>
      <p:nvGrpSpPr>
        <p:cNvPr id="87" name="Shape 87"/>
        <p:cNvGrpSpPr/>
        <p:nvPr/>
      </p:nvGrpSpPr>
      <p:grpSpPr>
        <a:xfrm>
          <a:off x="0" y="0"/>
          <a:ext cx="0" cy="0"/>
          <a:chOff x="0" y="0"/>
          <a:chExt cx="0" cy="0"/>
        </a:xfrm>
      </p:grpSpPr>
      <p:grpSp>
        <p:nvGrpSpPr>
          <p:cNvPr id="88" name="Google Shape;88;p38"/>
          <p:cNvGrpSpPr/>
          <p:nvPr/>
        </p:nvGrpSpPr>
        <p:grpSpPr>
          <a:xfrm>
            <a:off x="830392" y="4169130"/>
            <a:ext cx="745763" cy="45826"/>
            <a:chOff x="4580561" y="2589004"/>
            <a:chExt cx="1064464" cy="25200"/>
          </a:xfrm>
        </p:grpSpPr>
        <p:sp>
          <p:nvSpPr>
            <p:cNvPr id="89" name="Google Shape;89;p3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 name="Google Shape;91;p38"/>
          <p:cNvSpPr txBox="1"/>
          <p:nvPr>
            <p:ph type="title"/>
          </p:nvPr>
        </p:nvSpPr>
        <p:spPr>
          <a:xfrm>
            <a:off x="729450" y="117935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92" name="Google Shape;92;p3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3" name="Google Shape;93;p38"/>
          <p:cNvPicPr preferRelativeResize="0"/>
          <p:nvPr/>
        </p:nvPicPr>
        <p:blipFill rotWithShape="1">
          <a:blip r:embed="rId2">
            <a:alphaModFix/>
          </a:blip>
          <a:srcRect b="0" l="0" r="0" t="0"/>
          <a:stretch/>
        </p:blipFill>
        <p:spPr>
          <a:xfrm>
            <a:off x="5987875" y="-49599"/>
            <a:ext cx="3221525" cy="1228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
    <p:spTree>
      <p:nvGrpSpPr>
        <p:cNvPr id="94" name="Shape 94"/>
        <p:cNvGrpSpPr/>
        <p:nvPr/>
      </p:nvGrpSpPr>
      <p:grpSpPr>
        <a:xfrm>
          <a:off x="0" y="0"/>
          <a:ext cx="0" cy="0"/>
          <a:chOff x="0" y="0"/>
          <a:chExt cx="0" cy="0"/>
        </a:xfrm>
      </p:grpSpPr>
      <p:sp>
        <p:nvSpPr>
          <p:cNvPr id="95" name="Google Shape;95;p39"/>
          <p:cNvSpPr/>
          <p:nvPr/>
        </p:nvSpPr>
        <p:spPr>
          <a:xfrm>
            <a:off x="0" y="0"/>
            <a:ext cx="4572000" cy="51435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 name="Google Shape;96;p39"/>
          <p:cNvGrpSpPr/>
          <p:nvPr/>
        </p:nvGrpSpPr>
        <p:grpSpPr>
          <a:xfrm>
            <a:off x="830392" y="1191256"/>
            <a:ext cx="745763" cy="45826"/>
            <a:chOff x="4580561" y="2589004"/>
            <a:chExt cx="1064464" cy="25200"/>
          </a:xfrm>
        </p:grpSpPr>
        <p:sp>
          <p:nvSpPr>
            <p:cNvPr id="97" name="Google Shape;97;p39"/>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9"/>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39"/>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00" name="Google Shape;100;p39"/>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01" name="Google Shape;101;p39"/>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39"/>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SECTION_TITLE_AND_DESCRIPTION_1">
    <p:spTree>
      <p:nvGrpSpPr>
        <p:cNvPr id="104" name="Shape 104"/>
        <p:cNvGrpSpPr/>
        <p:nvPr/>
      </p:nvGrpSpPr>
      <p:grpSpPr>
        <a:xfrm>
          <a:off x="0" y="0"/>
          <a:ext cx="0" cy="0"/>
          <a:chOff x="0" y="0"/>
          <a:chExt cx="0" cy="0"/>
        </a:xfrm>
      </p:grpSpPr>
      <p:sp>
        <p:nvSpPr>
          <p:cNvPr id="105" name="Google Shape;105;p40"/>
          <p:cNvSpPr/>
          <p:nvPr/>
        </p:nvSpPr>
        <p:spPr>
          <a:xfrm>
            <a:off x="0" y="0"/>
            <a:ext cx="4572000" cy="51435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 name="Google Shape;106;p40"/>
          <p:cNvGrpSpPr/>
          <p:nvPr/>
        </p:nvGrpSpPr>
        <p:grpSpPr>
          <a:xfrm>
            <a:off x="830392" y="1191256"/>
            <a:ext cx="745763" cy="45826"/>
            <a:chOff x="4580561" y="2589004"/>
            <a:chExt cx="1064464" cy="25200"/>
          </a:xfrm>
        </p:grpSpPr>
        <p:sp>
          <p:nvSpPr>
            <p:cNvPr id="107" name="Google Shape;107;p40"/>
            <p:cNvSpPr/>
            <p:nvPr/>
          </p:nvSpPr>
          <p:spPr>
            <a:xfrm rot="-5400000">
              <a:off x="5366325" y="2335504"/>
              <a:ext cx="25200" cy="5322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0"/>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p40"/>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10" name="Google Shape;110;p40"/>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11" name="Google Shape;111;p40"/>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2" name="Google Shape;112;p4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13" name="Google Shape;113;p40"/>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4" name="Shape 114"/>
        <p:cNvGrpSpPr/>
        <p:nvPr/>
      </p:nvGrpSpPr>
      <p:grpSpPr>
        <a:xfrm>
          <a:off x="0" y="0"/>
          <a:ext cx="0" cy="0"/>
          <a:chOff x="0" y="0"/>
          <a:chExt cx="0" cy="0"/>
        </a:xfrm>
      </p:grpSpPr>
      <p:sp>
        <p:nvSpPr>
          <p:cNvPr id="115" name="Google Shape;115;p41"/>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16" name="Google Shape;116;p4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41"/>
          <p:cNvPicPr preferRelativeResize="0"/>
          <p:nvPr/>
        </p:nvPicPr>
        <p:blipFill rotWithShape="1">
          <a:blip r:embed="rId2">
            <a:alphaModFix/>
          </a:blip>
          <a:srcRect b="0" l="0" r="0" t="0"/>
          <a:stretch/>
        </p:blipFill>
        <p:spPr>
          <a:xfrm>
            <a:off x="5987875" y="-39449"/>
            <a:ext cx="3221525" cy="1228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4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0" name="Google Shape;120;p42"/>
          <p:cNvPicPr preferRelativeResize="0"/>
          <p:nvPr/>
        </p:nvPicPr>
        <p:blipFill rotWithShape="1">
          <a:blip r:embed="rId2">
            <a:alphaModFix/>
          </a:blip>
          <a:srcRect b="0" l="0" r="0" t="0"/>
          <a:stretch/>
        </p:blipFill>
        <p:spPr>
          <a:xfrm>
            <a:off x="5987875" y="-39449"/>
            <a:ext cx="3221525" cy="12289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5" name="Shape 125"/>
        <p:cNvGrpSpPr/>
        <p:nvPr/>
      </p:nvGrpSpPr>
      <p:grpSpPr>
        <a:xfrm>
          <a:off x="0" y="0"/>
          <a:ext cx="0" cy="0"/>
          <a:chOff x="0" y="0"/>
          <a:chExt cx="0" cy="0"/>
        </a:xfrm>
      </p:grpSpPr>
      <p:sp>
        <p:nvSpPr>
          <p:cNvPr id="126" name="Google Shape;126;p4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7" name="Google Shape;127;p4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8" name="Google Shape;12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9" name="Shape 129"/>
        <p:cNvGrpSpPr/>
        <p:nvPr/>
      </p:nvGrpSpPr>
      <p:grpSpPr>
        <a:xfrm>
          <a:off x="0" y="0"/>
          <a:ext cx="0" cy="0"/>
          <a:chOff x="0" y="0"/>
          <a:chExt cx="0" cy="0"/>
        </a:xfrm>
      </p:grpSpPr>
      <p:sp>
        <p:nvSpPr>
          <p:cNvPr id="130" name="Google Shape;130;p4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1" name="Google Shape;131;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2" name="Shape 132"/>
        <p:cNvGrpSpPr/>
        <p:nvPr/>
      </p:nvGrpSpPr>
      <p:grpSpPr>
        <a:xfrm>
          <a:off x="0" y="0"/>
          <a:ext cx="0" cy="0"/>
          <a:chOff x="0" y="0"/>
          <a:chExt cx="0" cy="0"/>
        </a:xfrm>
      </p:grpSpPr>
      <p:sp>
        <p:nvSpPr>
          <p:cNvPr id="133" name="Google Shape;133;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4" name="Google Shape;134;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5" name="Google Shape;13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sp>
        <p:nvSpPr>
          <p:cNvPr id="137" name="Google Shape;137;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8" name="Google Shape;138;p4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9" name="Google Shape;139;p4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0" name="Google Shape;140;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type="secHead">
  <p:cSld name="SECTION_HEADER">
    <p:bg>
      <p:bgPr>
        <a:solidFill>
          <a:srgbClr val="1155CC"/>
        </a:solidFill>
      </p:bgPr>
    </p:bg>
    <p:spTree>
      <p:nvGrpSpPr>
        <p:cNvPr id="19" name="Shape 19"/>
        <p:cNvGrpSpPr/>
        <p:nvPr/>
      </p:nvGrpSpPr>
      <p:grpSpPr>
        <a:xfrm>
          <a:off x="0" y="0"/>
          <a:ext cx="0" cy="0"/>
          <a:chOff x="0" y="0"/>
          <a:chExt cx="0" cy="0"/>
        </a:xfrm>
      </p:grpSpPr>
      <p:grpSp>
        <p:nvGrpSpPr>
          <p:cNvPr id="20" name="Google Shape;20;p29"/>
          <p:cNvGrpSpPr/>
          <p:nvPr/>
        </p:nvGrpSpPr>
        <p:grpSpPr>
          <a:xfrm>
            <a:off x="830392" y="1191256"/>
            <a:ext cx="745763" cy="45826"/>
            <a:chOff x="4580561" y="2589004"/>
            <a:chExt cx="1064464" cy="25200"/>
          </a:xfrm>
        </p:grpSpPr>
        <p:sp>
          <p:nvSpPr>
            <p:cNvPr id="21" name="Google Shape;21;p2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29"/>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4" name="Google Shape;24;p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29"/>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4" name="Shape 144"/>
        <p:cNvGrpSpPr/>
        <p:nvPr/>
      </p:nvGrpSpPr>
      <p:grpSpPr>
        <a:xfrm>
          <a:off x="0" y="0"/>
          <a:ext cx="0" cy="0"/>
          <a:chOff x="0" y="0"/>
          <a:chExt cx="0" cy="0"/>
        </a:xfrm>
      </p:grpSpPr>
      <p:sp>
        <p:nvSpPr>
          <p:cNvPr id="145" name="Google Shape;145;p4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6" name="Google Shape;146;p4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7" name="Google Shape;147;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8" name="Shape 148"/>
        <p:cNvGrpSpPr/>
        <p:nvPr/>
      </p:nvGrpSpPr>
      <p:grpSpPr>
        <a:xfrm>
          <a:off x="0" y="0"/>
          <a:ext cx="0" cy="0"/>
          <a:chOff x="0" y="0"/>
          <a:chExt cx="0" cy="0"/>
        </a:xfrm>
      </p:grpSpPr>
      <p:sp>
        <p:nvSpPr>
          <p:cNvPr id="149" name="Google Shape;149;p5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0" name="Google Shape;150;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1" name="Shape 151"/>
        <p:cNvGrpSpPr/>
        <p:nvPr/>
      </p:nvGrpSpPr>
      <p:grpSpPr>
        <a:xfrm>
          <a:off x="0" y="0"/>
          <a:ext cx="0" cy="0"/>
          <a:chOff x="0" y="0"/>
          <a:chExt cx="0" cy="0"/>
        </a:xfrm>
      </p:grpSpPr>
      <p:sp>
        <p:nvSpPr>
          <p:cNvPr id="152" name="Google Shape;152;p5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4" name="Google Shape;154;p5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5" name="Google Shape;155;p5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6" name="Google Shape;156;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7" name="Shape 157"/>
        <p:cNvGrpSpPr/>
        <p:nvPr/>
      </p:nvGrpSpPr>
      <p:grpSpPr>
        <a:xfrm>
          <a:off x="0" y="0"/>
          <a:ext cx="0" cy="0"/>
          <a:chOff x="0" y="0"/>
          <a:chExt cx="0" cy="0"/>
        </a:xfrm>
      </p:grpSpPr>
      <p:sp>
        <p:nvSpPr>
          <p:cNvPr id="158" name="Google Shape;158;p5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59" name="Google Shape;15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0" name="Shape 160"/>
        <p:cNvGrpSpPr/>
        <p:nvPr/>
      </p:nvGrpSpPr>
      <p:grpSpPr>
        <a:xfrm>
          <a:off x="0" y="0"/>
          <a:ext cx="0" cy="0"/>
          <a:chOff x="0" y="0"/>
          <a:chExt cx="0" cy="0"/>
        </a:xfrm>
      </p:grpSpPr>
      <p:sp>
        <p:nvSpPr>
          <p:cNvPr id="161" name="Google Shape;161;p5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2" name="Google Shape;162;p5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3" name="Google Shape;163;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4" name="Shape 164"/>
        <p:cNvGrpSpPr/>
        <p:nvPr/>
      </p:nvGrpSpPr>
      <p:grpSpPr>
        <a:xfrm>
          <a:off x="0" y="0"/>
          <a:ext cx="0" cy="0"/>
          <a:chOff x="0" y="0"/>
          <a:chExt cx="0" cy="0"/>
        </a:xfrm>
      </p:grpSpPr>
      <p:sp>
        <p:nvSpPr>
          <p:cNvPr id="165" name="Google Shape;165;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chemeClr val="lt1"/>
        </a:solidFill>
      </p:bgPr>
    </p:bg>
    <p:spTree>
      <p:nvGrpSpPr>
        <p:cNvPr id="26" name="Shape 26"/>
        <p:cNvGrpSpPr/>
        <p:nvPr/>
      </p:nvGrpSpPr>
      <p:grpSpPr>
        <a:xfrm>
          <a:off x="0" y="0"/>
          <a:ext cx="0" cy="0"/>
          <a:chOff x="0" y="0"/>
          <a:chExt cx="0" cy="0"/>
        </a:xfrm>
      </p:grpSpPr>
      <p:sp>
        <p:nvSpPr>
          <p:cNvPr id="27" name="Google Shape;27;p30"/>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Google Shape;28;p30"/>
          <p:cNvGrpSpPr/>
          <p:nvPr/>
        </p:nvGrpSpPr>
        <p:grpSpPr>
          <a:xfrm>
            <a:off x="830392" y="1191256"/>
            <a:ext cx="745763" cy="45826"/>
            <a:chOff x="4580561" y="2589004"/>
            <a:chExt cx="1064464" cy="25200"/>
          </a:xfrm>
        </p:grpSpPr>
        <p:sp>
          <p:nvSpPr>
            <p:cNvPr id="29" name="Google Shape;29;p30"/>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0"/>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30"/>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2" name="Google Shape;32;p30"/>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3" name="Google Shape;33;p3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30"/>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5" name="Shape 35"/>
        <p:cNvGrpSpPr/>
        <p:nvPr/>
      </p:nvGrpSpPr>
      <p:grpSpPr>
        <a:xfrm>
          <a:off x="0" y="0"/>
          <a:ext cx="0" cy="0"/>
          <a:chOff x="0" y="0"/>
          <a:chExt cx="0" cy="0"/>
        </a:xfrm>
      </p:grpSpPr>
      <p:sp>
        <p:nvSpPr>
          <p:cNvPr id="36" name="Google Shape;3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atin typeface="Lato"/>
                <a:ea typeface="Lato"/>
                <a:cs typeface="Lato"/>
                <a:sym typeface="Lato"/>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pic>
        <p:nvPicPr>
          <p:cNvPr id="37" name="Google Shape;37;p31"/>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1">
    <p:spTree>
      <p:nvGrpSpPr>
        <p:cNvPr id="38" name="Shape 38"/>
        <p:cNvGrpSpPr/>
        <p:nvPr/>
      </p:nvGrpSpPr>
      <p:grpSpPr>
        <a:xfrm>
          <a:off x="0" y="0"/>
          <a:ext cx="0" cy="0"/>
          <a:chOff x="0" y="0"/>
          <a:chExt cx="0" cy="0"/>
        </a:xfrm>
      </p:grpSpPr>
      <p:sp>
        <p:nvSpPr>
          <p:cNvPr id="39" name="Google Shape;39;p32"/>
          <p:cNvSpPr/>
          <p:nvPr/>
        </p:nvSpPr>
        <p:spPr>
          <a:xfrm>
            <a:off x="0" y="0"/>
            <a:ext cx="9144000" cy="4878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 name="Google Shape;40;p32"/>
          <p:cNvGrpSpPr/>
          <p:nvPr/>
        </p:nvGrpSpPr>
        <p:grpSpPr>
          <a:xfrm>
            <a:off x="830392" y="1191256"/>
            <a:ext cx="745763" cy="45826"/>
            <a:chOff x="4580561" y="2589004"/>
            <a:chExt cx="1064464" cy="25200"/>
          </a:xfrm>
        </p:grpSpPr>
        <p:sp>
          <p:nvSpPr>
            <p:cNvPr id="41" name="Google Shape;41;p32"/>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2"/>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p3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4" name="Google Shape;44;p3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5" name="Google Shape;45;p3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32"/>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p33"/>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33"/>
          <p:cNvGrpSpPr/>
          <p:nvPr/>
        </p:nvGrpSpPr>
        <p:grpSpPr>
          <a:xfrm>
            <a:off x="830392" y="1191256"/>
            <a:ext cx="745763" cy="45826"/>
            <a:chOff x="4580561" y="2589004"/>
            <a:chExt cx="1064464" cy="25200"/>
          </a:xfrm>
        </p:grpSpPr>
        <p:sp>
          <p:nvSpPr>
            <p:cNvPr id="50" name="Google Shape;50;p33"/>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3"/>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33"/>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3" name="Google Shape;53;p33"/>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33"/>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5" name="Google Shape;55;p3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33"/>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57" name="Shape 57"/>
        <p:cNvGrpSpPr/>
        <p:nvPr/>
      </p:nvGrpSpPr>
      <p:grpSpPr>
        <a:xfrm>
          <a:off x="0" y="0"/>
          <a:ext cx="0" cy="0"/>
          <a:chOff x="0" y="0"/>
          <a:chExt cx="0" cy="0"/>
        </a:xfrm>
      </p:grpSpPr>
      <p:sp>
        <p:nvSpPr>
          <p:cNvPr id="58" name="Google Shape;58;p34"/>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 name="Google Shape;59;p34"/>
          <p:cNvGrpSpPr/>
          <p:nvPr/>
        </p:nvGrpSpPr>
        <p:grpSpPr>
          <a:xfrm>
            <a:off x="830392" y="1191256"/>
            <a:ext cx="745763" cy="45826"/>
            <a:chOff x="4580561" y="2589004"/>
            <a:chExt cx="1064464" cy="25200"/>
          </a:xfrm>
        </p:grpSpPr>
        <p:sp>
          <p:nvSpPr>
            <p:cNvPr id="60" name="Google Shape;60;p34"/>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4"/>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 name="Google Shape;62;p34"/>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3" name="Google Shape;63;p3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34"/>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CUSTOM_1">
    <p:spTree>
      <p:nvGrpSpPr>
        <p:cNvPr id="65" name="Shape 65"/>
        <p:cNvGrpSpPr/>
        <p:nvPr/>
      </p:nvGrpSpPr>
      <p:grpSpPr>
        <a:xfrm>
          <a:off x="0" y="0"/>
          <a:ext cx="0" cy="0"/>
          <a:chOff x="0" y="0"/>
          <a:chExt cx="0" cy="0"/>
        </a:xfrm>
      </p:grpSpPr>
      <p:sp>
        <p:nvSpPr>
          <p:cNvPr id="66" name="Google Shape;66;p35"/>
          <p:cNvSpPr/>
          <p:nvPr>
            <p:ph idx="2" type="pic"/>
          </p:nvPr>
        </p:nvSpPr>
        <p:spPr>
          <a:xfrm>
            <a:off x="5070005" y="1014000"/>
            <a:ext cx="3497400" cy="3497700"/>
          </a:xfrm>
          <a:prstGeom prst="rect">
            <a:avLst/>
          </a:prstGeom>
          <a:noFill/>
          <a:ln>
            <a:noFill/>
          </a:ln>
        </p:spPr>
      </p:sp>
      <p:sp>
        <p:nvSpPr>
          <p:cNvPr id="67" name="Google Shape;67;p35"/>
          <p:cNvSpPr txBox="1"/>
          <p:nvPr>
            <p:ph type="title"/>
          </p:nvPr>
        </p:nvSpPr>
        <p:spPr>
          <a:xfrm>
            <a:off x="492300" y="1014000"/>
            <a:ext cx="3916500" cy="127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atin typeface="Lato"/>
                <a:ea typeface="Lato"/>
                <a:cs typeface="Lato"/>
                <a:sym typeface="Lato"/>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
        <p:nvSpPr>
          <p:cNvPr id="68" name="Google Shape;68;p35"/>
          <p:cNvSpPr txBox="1"/>
          <p:nvPr>
            <p:ph idx="1" type="subTitle"/>
          </p:nvPr>
        </p:nvSpPr>
        <p:spPr>
          <a:xfrm>
            <a:off x="492300" y="2490900"/>
            <a:ext cx="3916500" cy="2020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300"/>
              <a:buNone/>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sp>
        <p:nvSpPr>
          <p:cNvPr id="69" name="Google Shape;69;p35"/>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 name="Google Shape;70;p35"/>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 name="Shape 71"/>
        <p:cNvGrpSpPr/>
        <p:nvPr/>
      </p:nvGrpSpPr>
      <p:grpSpPr>
        <a:xfrm>
          <a:off x="0" y="0"/>
          <a:ext cx="0" cy="0"/>
          <a:chOff x="0" y="0"/>
          <a:chExt cx="0" cy="0"/>
        </a:xfrm>
      </p:grpSpPr>
      <p:sp>
        <p:nvSpPr>
          <p:cNvPr id="72" name="Google Shape;72;p36"/>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 name="Google Shape;73;p36"/>
          <p:cNvGrpSpPr/>
          <p:nvPr/>
        </p:nvGrpSpPr>
        <p:grpSpPr>
          <a:xfrm>
            <a:off x="830392" y="1191256"/>
            <a:ext cx="745763" cy="45826"/>
            <a:chOff x="4580561" y="2589004"/>
            <a:chExt cx="1064464" cy="25200"/>
          </a:xfrm>
        </p:grpSpPr>
        <p:sp>
          <p:nvSpPr>
            <p:cNvPr id="74" name="Google Shape;74;p36"/>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6"/>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36"/>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77" name="Google Shape;77;p36"/>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8" name="Google Shape;78;p3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36"/>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3.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pic>
        <p:nvPicPr>
          <p:cNvPr id="6" name="Google Shape;6;p27"/>
          <p:cNvPicPr preferRelativeResize="0"/>
          <p:nvPr/>
        </p:nvPicPr>
        <p:blipFill rotWithShape="1">
          <a:blip r:embed="rId1">
            <a:alphaModFix/>
          </a:blip>
          <a:srcRect b="0" l="0" r="0" t="0"/>
          <a:stretch/>
        </p:blipFill>
        <p:spPr>
          <a:xfrm>
            <a:off x="-161525" y="-40100"/>
            <a:ext cx="9377576" cy="5274875"/>
          </a:xfrm>
          <a:prstGeom prst="rect">
            <a:avLst/>
          </a:prstGeom>
          <a:noFill/>
          <a:ln>
            <a:noFill/>
          </a:ln>
        </p:spPr>
      </p:pic>
      <p:sp>
        <p:nvSpPr>
          <p:cNvPr id="7" name="Google Shape;7;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8" name="Google Shape;8;p27"/>
          <p:cNvSpPr txBox="1"/>
          <p:nvPr>
            <p:ph idx="1" type="body"/>
          </p:nvPr>
        </p:nvSpPr>
        <p:spPr>
          <a:xfrm>
            <a:off x="311700" y="105622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9" name="Google Shape;9;p2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1" name="Shape 121"/>
        <p:cNvGrpSpPr/>
        <p:nvPr/>
      </p:nvGrpSpPr>
      <p:grpSpPr>
        <a:xfrm>
          <a:off x="0" y="0"/>
          <a:ext cx="0" cy="0"/>
          <a:chOff x="0" y="0"/>
          <a:chExt cx="0" cy="0"/>
        </a:xfrm>
      </p:grpSpPr>
      <p:sp>
        <p:nvSpPr>
          <p:cNvPr id="122" name="Google Shape;122;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3" name="Google Shape;123;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4" name="Google Shape;124;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github.com/NOAA-EPIC/packer-srwcluster" TargetMode="External"/><Relationship Id="rId4" Type="http://schemas.openxmlformats.org/officeDocument/2006/relationships/hyperlink" Target="https://epic.noaa.gov/tutorials/?playlist=afde205&amp;video=4f525ab" TargetMode="External"/><Relationship Id="rId5" Type="http://schemas.openxmlformats.org/officeDocument/2006/relationships/image" Target="../media/image18.png"/><Relationship Id="rId6"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0" Type="http://schemas.openxmlformats.org/officeDocument/2006/relationships/image" Target="../media/image27.png"/><Relationship Id="rId11" Type="http://schemas.openxmlformats.org/officeDocument/2006/relationships/image" Target="../media/image37.png"/><Relationship Id="rId10" Type="http://schemas.openxmlformats.org/officeDocument/2006/relationships/image" Target="../media/image8.png"/><Relationship Id="rId13" Type="http://schemas.openxmlformats.org/officeDocument/2006/relationships/image" Target="../media/image38.png"/><Relationship Id="rId12"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42.png"/><Relationship Id="rId15" Type="http://schemas.openxmlformats.org/officeDocument/2006/relationships/image" Target="../media/image35.png"/><Relationship Id="rId14" Type="http://schemas.openxmlformats.org/officeDocument/2006/relationships/image" Target="../media/image12.png"/><Relationship Id="rId17" Type="http://schemas.openxmlformats.org/officeDocument/2006/relationships/image" Target="../media/image16.png"/><Relationship Id="rId16" Type="http://schemas.openxmlformats.org/officeDocument/2006/relationships/image" Target="../media/image17.png"/><Relationship Id="rId5" Type="http://schemas.openxmlformats.org/officeDocument/2006/relationships/image" Target="../media/image7.png"/><Relationship Id="rId19" Type="http://schemas.openxmlformats.org/officeDocument/2006/relationships/image" Target="../media/image5.png"/><Relationship Id="rId6" Type="http://schemas.openxmlformats.org/officeDocument/2006/relationships/image" Target="../media/image13.png"/><Relationship Id="rId18"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0" lang="en" sz="3180">
                <a:latin typeface="Roboto"/>
                <a:ea typeface="Roboto"/>
                <a:cs typeface="Roboto"/>
                <a:sym typeface="Roboto"/>
              </a:rPr>
              <a:t>EPIC Infrastructure update</a:t>
            </a:r>
            <a:endParaRPr sz="3140">
              <a:latin typeface="Calibri"/>
              <a:ea typeface="Calibri"/>
              <a:cs typeface="Calibri"/>
              <a:sym typeface="Calibri"/>
            </a:endParaRPr>
          </a:p>
        </p:txBody>
      </p:sp>
      <p:sp>
        <p:nvSpPr>
          <p:cNvPr id="171" name="Google Shape;171;p1"/>
          <p:cNvSpPr txBox="1"/>
          <p:nvPr>
            <p:ph idx="1" type="body"/>
          </p:nvPr>
        </p:nvSpPr>
        <p:spPr>
          <a:xfrm>
            <a:off x="701975" y="302722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300"/>
              <a:buNone/>
            </a:pPr>
            <a:r>
              <a:rPr lang="en" sz="2000">
                <a:latin typeface="Arial"/>
                <a:ea typeface="Arial"/>
                <a:cs typeface="Arial"/>
                <a:sym typeface="Arial"/>
              </a:rPr>
              <a:t>Collaborative effort between - Community Collaborators slide attached</a:t>
            </a:r>
            <a:endParaRPr sz="2000">
              <a:latin typeface="Arial"/>
              <a:ea typeface="Arial"/>
              <a:cs typeface="Arial"/>
              <a:sym typeface="Arial"/>
            </a:endParaRPr>
          </a:p>
          <a:p>
            <a:pPr indent="0" lvl="0" marL="0" rtl="0" algn="ctr">
              <a:lnSpc>
                <a:spcPct val="100000"/>
              </a:lnSpc>
              <a:spcBef>
                <a:spcPts val="0"/>
              </a:spcBef>
              <a:spcAft>
                <a:spcPts val="0"/>
              </a:spcAft>
              <a:buSzPts val="1300"/>
              <a:buNone/>
            </a:pPr>
            <a:r>
              <a:t/>
            </a:r>
            <a:endParaRPr sz="2000">
              <a:latin typeface="Arial"/>
              <a:ea typeface="Arial"/>
              <a:cs typeface="Arial"/>
              <a:sym typeface="Arial"/>
            </a:endParaRPr>
          </a:p>
          <a:p>
            <a:pPr indent="0" lvl="0" marL="0" rtl="0" algn="l">
              <a:lnSpc>
                <a:spcPct val="100000"/>
              </a:lnSpc>
              <a:spcBef>
                <a:spcPts val="0"/>
              </a:spcBef>
              <a:spcAft>
                <a:spcPts val="0"/>
              </a:spcAft>
              <a:buSzPts val="1300"/>
              <a:buNone/>
            </a:pPr>
            <a:r>
              <a:rPr lang="en"/>
              <a:t>Special Acknowledgments: Dr. Mark Potts Dr. Stylianos Flampouris, Dr. Jong Kim, Kris Booker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0"/>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EPIC Cloud Architecture</a:t>
            </a:r>
            <a:endParaRPr>
              <a:solidFill>
                <a:srgbClr val="1155CC"/>
              </a:solidFill>
              <a:latin typeface="Times New Roman"/>
              <a:ea typeface="Times New Roman"/>
              <a:cs typeface="Times New Roman"/>
              <a:sym typeface="Times New Roman"/>
            </a:endParaRPr>
          </a:p>
        </p:txBody>
      </p:sp>
      <p:pic>
        <p:nvPicPr>
          <p:cNvPr id="248" name="Google Shape;248;p10"/>
          <p:cNvPicPr preferRelativeResize="0"/>
          <p:nvPr/>
        </p:nvPicPr>
        <p:blipFill rotWithShape="1">
          <a:blip r:embed="rId3">
            <a:alphaModFix/>
          </a:blip>
          <a:srcRect b="0" l="20226" r="19630" t="0"/>
          <a:stretch/>
        </p:blipFill>
        <p:spPr>
          <a:xfrm>
            <a:off x="754125" y="1508800"/>
            <a:ext cx="1109424" cy="968400"/>
          </a:xfrm>
          <a:prstGeom prst="rect">
            <a:avLst/>
          </a:prstGeom>
          <a:noFill/>
          <a:ln>
            <a:noFill/>
          </a:ln>
        </p:spPr>
      </p:pic>
      <p:sp>
        <p:nvSpPr>
          <p:cNvPr id="249" name="Google Shape;249;p10"/>
          <p:cNvSpPr txBox="1"/>
          <p:nvPr/>
        </p:nvSpPr>
        <p:spPr>
          <a:xfrm>
            <a:off x="3381350" y="4823075"/>
            <a:ext cx="14073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id="250" name="Google Shape;250;p10"/>
          <p:cNvPicPr preferRelativeResize="0"/>
          <p:nvPr/>
        </p:nvPicPr>
        <p:blipFill rotWithShape="1">
          <a:blip r:embed="rId4">
            <a:alphaModFix/>
          </a:blip>
          <a:srcRect b="0" l="0" r="0" t="0"/>
          <a:stretch/>
        </p:blipFill>
        <p:spPr>
          <a:xfrm>
            <a:off x="367876" y="2566420"/>
            <a:ext cx="2185848" cy="631850"/>
          </a:xfrm>
          <a:prstGeom prst="rect">
            <a:avLst/>
          </a:prstGeom>
          <a:noFill/>
          <a:ln>
            <a:noFill/>
          </a:ln>
        </p:spPr>
      </p:pic>
      <p:pic>
        <p:nvPicPr>
          <p:cNvPr id="251" name="Google Shape;251;p10"/>
          <p:cNvPicPr preferRelativeResize="0"/>
          <p:nvPr/>
        </p:nvPicPr>
        <p:blipFill rotWithShape="1">
          <a:blip r:embed="rId5">
            <a:alphaModFix/>
          </a:blip>
          <a:srcRect b="10425" l="11503" r="8940" t="12745"/>
          <a:stretch/>
        </p:blipFill>
        <p:spPr>
          <a:xfrm>
            <a:off x="700950" y="3357575"/>
            <a:ext cx="1109425" cy="1071451"/>
          </a:xfrm>
          <a:prstGeom prst="rect">
            <a:avLst/>
          </a:prstGeom>
          <a:noFill/>
          <a:ln>
            <a:noFill/>
          </a:ln>
        </p:spPr>
      </p:pic>
      <p:graphicFrame>
        <p:nvGraphicFramePr>
          <p:cNvPr id="252" name="Google Shape;252;p10"/>
          <p:cNvGraphicFramePr/>
          <p:nvPr/>
        </p:nvGraphicFramePr>
        <p:xfrm>
          <a:off x="2948400" y="819550"/>
          <a:ext cx="3000000" cy="3000000"/>
        </p:xfrm>
        <a:graphic>
          <a:graphicData uri="http://schemas.openxmlformats.org/drawingml/2006/table">
            <a:tbl>
              <a:tblPr>
                <a:noFill/>
                <a:tableStyleId>{7BDB7A91-9F42-492B-BE07-5CB907748AF4}</a:tableStyleId>
              </a:tblPr>
              <a:tblGrid>
                <a:gridCol w="1641675"/>
                <a:gridCol w="4487225"/>
              </a:tblGrid>
              <a:tr h="481500">
                <a:tc>
                  <a:txBody>
                    <a:bodyPr/>
                    <a:lstStyle/>
                    <a:p>
                      <a:pPr indent="0" lvl="0" marL="0" marR="0" rtl="0" algn="l">
                        <a:lnSpc>
                          <a:spcPct val="115000"/>
                        </a:lnSpc>
                        <a:spcBef>
                          <a:spcPts val="0"/>
                        </a:spcBef>
                        <a:spcAft>
                          <a:spcPts val="0"/>
                        </a:spcAft>
                        <a:buClr>
                          <a:srgbClr val="000000"/>
                        </a:buClr>
                        <a:buSzPts val="1250"/>
                        <a:buFont typeface="Arial"/>
                        <a:buNone/>
                      </a:pPr>
                      <a:r>
                        <a:rPr b="1" lang="en" sz="1250" u="none" cap="none" strike="noStrike">
                          <a:solidFill>
                            <a:srgbClr val="1A9988"/>
                          </a:solidFill>
                        </a:rPr>
                        <a:t>AWS RTX Sandbox</a:t>
                      </a:r>
                      <a:endParaRPr b="1" sz="1250" u="none" cap="none" strike="noStrike">
                        <a:solidFill>
                          <a:srgbClr val="1A9988"/>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250"/>
                        <a:buFont typeface="Arial"/>
                        <a:buNone/>
                      </a:pPr>
                      <a:r>
                        <a:rPr lang="en" sz="1250" u="none" cap="none" strike="noStrike">
                          <a:solidFill>
                            <a:srgbClr val="1A9988"/>
                          </a:solidFill>
                        </a:rPr>
                        <a:t>An AWS account that sits outside of the NOAA firewall to allow for non-CAC users.</a:t>
                      </a:r>
                      <a:endParaRPr sz="1250" u="none" cap="none" strike="noStrike">
                        <a:solidFill>
                          <a:srgbClr val="1A9988"/>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81500">
                <a:tc>
                  <a:txBody>
                    <a:bodyPr/>
                    <a:lstStyle/>
                    <a:p>
                      <a:pPr indent="0" lvl="0" marL="0" marR="0" rtl="0" algn="l">
                        <a:lnSpc>
                          <a:spcPct val="115000"/>
                        </a:lnSpc>
                        <a:spcBef>
                          <a:spcPts val="0"/>
                        </a:spcBef>
                        <a:spcAft>
                          <a:spcPts val="0"/>
                        </a:spcAft>
                        <a:buClr>
                          <a:srgbClr val="000000"/>
                        </a:buClr>
                        <a:buSzPts val="1250"/>
                        <a:buFont typeface="Arial"/>
                        <a:buNone/>
                      </a:pPr>
                      <a:r>
                        <a:rPr b="1" lang="en" sz="1250" u="none" cap="none" strike="noStrike">
                          <a:solidFill>
                            <a:srgbClr val="0E9453"/>
                          </a:solidFill>
                        </a:rPr>
                        <a:t>AWS ACIO Sandbox</a:t>
                      </a:r>
                      <a:endParaRPr b="1" sz="1250" u="none" cap="none" strike="noStrike">
                        <a:solidFill>
                          <a:srgbClr val="0E9453"/>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250"/>
                        <a:buFont typeface="Arial"/>
                        <a:buNone/>
                      </a:pPr>
                      <a:r>
                        <a:rPr lang="en" sz="1250" u="none" cap="none" strike="noStrike">
                          <a:solidFill>
                            <a:srgbClr val="0E9453"/>
                          </a:solidFill>
                        </a:rPr>
                        <a:t>An AWS account that sits outside of the NOAA firewall to allow for non-CAC users. Login.gov access.</a:t>
                      </a:r>
                      <a:endParaRPr sz="1250" u="none" cap="none" strike="noStrike">
                        <a:solidFill>
                          <a:srgbClr val="0E9453"/>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81500">
                <a:tc>
                  <a:txBody>
                    <a:bodyPr/>
                    <a:lstStyle/>
                    <a:p>
                      <a:pPr indent="0" lvl="0" marL="0" marR="0" rtl="0" algn="l">
                        <a:lnSpc>
                          <a:spcPct val="115000"/>
                        </a:lnSpc>
                        <a:spcBef>
                          <a:spcPts val="0"/>
                        </a:spcBef>
                        <a:spcAft>
                          <a:spcPts val="0"/>
                        </a:spcAft>
                        <a:buClr>
                          <a:srgbClr val="000000"/>
                        </a:buClr>
                        <a:buSzPts val="1250"/>
                        <a:buFont typeface="Arial"/>
                        <a:buNone/>
                      </a:pPr>
                      <a:r>
                        <a:rPr b="1" lang="en" sz="1250" u="none" cap="none" strike="noStrike">
                          <a:solidFill>
                            <a:schemeClr val="dk1"/>
                          </a:solidFill>
                        </a:rPr>
                        <a:t>Azure RTX and ACIO Sandbox</a:t>
                      </a:r>
                      <a:endParaRPr b="1" sz="1250" u="none" cap="none" strike="noStrike">
                        <a:solidFill>
                          <a:schemeClr val="dk1"/>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250"/>
                        <a:buFont typeface="Arial"/>
                        <a:buNone/>
                      </a:pPr>
                      <a:r>
                        <a:rPr lang="en" sz="1250" u="none" cap="none" strike="noStrike">
                          <a:solidFill>
                            <a:schemeClr val="dk1"/>
                          </a:solidFill>
                        </a:rPr>
                        <a:t>An Azure account that sits outside of the NOAA firewall to allow for non-CAC users.</a:t>
                      </a:r>
                      <a:endParaRPr sz="1250" u="none" cap="none" strike="noStrike">
                        <a:solidFill>
                          <a:schemeClr val="dk1"/>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81500">
                <a:tc>
                  <a:txBody>
                    <a:bodyPr/>
                    <a:lstStyle/>
                    <a:p>
                      <a:pPr indent="0" lvl="0" marL="0" marR="0" rtl="0" algn="l">
                        <a:lnSpc>
                          <a:spcPct val="115000"/>
                        </a:lnSpc>
                        <a:spcBef>
                          <a:spcPts val="0"/>
                        </a:spcBef>
                        <a:spcAft>
                          <a:spcPts val="0"/>
                        </a:spcAft>
                        <a:buClr>
                          <a:srgbClr val="000000"/>
                        </a:buClr>
                        <a:buSzPts val="1250"/>
                        <a:buFont typeface="Arial"/>
                        <a:buNone/>
                      </a:pPr>
                      <a:r>
                        <a:rPr b="1" lang="en" sz="1250" u="none" cap="none" strike="noStrike">
                          <a:solidFill>
                            <a:srgbClr val="FF0000"/>
                          </a:solidFill>
                        </a:rPr>
                        <a:t>GCP ACIO Sandbox</a:t>
                      </a:r>
                      <a:endParaRPr b="1" sz="1250" u="none" cap="none" strike="noStrike">
                        <a:solidFill>
                          <a:srgbClr val="FF00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250"/>
                        <a:buFont typeface="Arial"/>
                        <a:buNone/>
                      </a:pPr>
                      <a:r>
                        <a:rPr lang="en" sz="1250" u="none" cap="none" strike="noStrike">
                          <a:solidFill>
                            <a:srgbClr val="FF0000"/>
                          </a:solidFill>
                        </a:rPr>
                        <a:t>A GCP account that sits outside of the NOAA firewall to allow for non-CAC users.</a:t>
                      </a:r>
                      <a:endParaRPr sz="1250" u="none" cap="none" strike="noStrike">
                        <a:solidFill>
                          <a:srgbClr val="FF00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703725">
                <a:tc>
                  <a:txBody>
                    <a:bodyPr/>
                    <a:lstStyle/>
                    <a:p>
                      <a:pPr indent="0" lvl="0" marL="0" marR="0" rtl="0" algn="l">
                        <a:lnSpc>
                          <a:spcPct val="115000"/>
                        </a:lnSpc>
                        <a:spcBef>
                          <a:spcPts val="0"/>
                        </a:spcBef>
                        <a:spcAft>
                          <a:spcPts val="0"/>
                        </a:spcAft>
                        <a:buClr>
                          <a:srgbClr val="000000"/>
                        </a:buClr>
                        <a:buSzPts val="1250"/>
                        <a:buFont typeface="Arial"/>
                        <a:buNone/>
                      </a:pPr>
                      <a:r>
                        <a:rPr b="1" lang="en" sz="1250" u="none" cap="none" strike="noStrike">
                          <a:solidFill>
                            <a:srgbClr val="1A9988"/>
                          </a:solidFill>
                        </a:rPr>
                        <a:t>AWS ACIO Dev</a:t>
                      </a:r>
                      <a:endParaRPr b="1" sz="1250" u="none" cap="none" strike="noStrike">
                        <a:solidFill>
                          <a:srgbClr val="1A9988"/>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250"/>
                        <a:buFont typeface="Arial"/>
                        <a:buNone/>
                      </a:pPr>
                      <a:r>
                        <a:rPr lang="en" sz="1250" u="none" cap="none" strike="noStrike">
                          <a:solidFill>
                            <a:srgbClr val="1A9988"/>
                          </a:solidFill>
                        </a:rPr>
                        <a:t>An AWS account that sits inside the NOAA firewall containing our application code that is in active development under ACIO.</a:t>
                      </a:r>
                      <a:endParaRPr sz="1250" u="none" cap="none" strike="noStrike">
                        <a:solidFill>
                          <a:srgbClr val="1A9988"/>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703725">
                <a:tc>
                  <a:txBody>
                    <a:bodyPr/>
                    <a:lstStyle/>
                    <a:p>
                      <a:pPr indent="0" lvl="0" marL="0" marR="0" rtl="0" algn="l">
                        <a:lnSpc>
                          <a:spcPct val="115000"/>
                        </a:lnSpc>
                        <a:spcBef>
                          <a:spcPts val="0"/>
                        </a:spcBef>
                        <a:spcAft>
                          <a:spcPts val="0"/>
                        </a:spcAft>
                        <a:buClr>
                          <a:srgbClr val="000000"/>
                        </a:buClr>
                        <a:buSzPts val="1250"/>
                        <a:buFont typeface="Arial"/>
                        <a:buNone/>
                      </a:pPr>
                      <a:r>
                        <a:rPr b="1" lang="en" sz="1250" u="none" cap="none" strike="noStrike">
                          <a:solidFill>
                            <a:srgbClr val="1A9988"/>
                          </a:solidFill>
                        </a:rPr>
                        <a:t>AWS ACIO Prod</a:t>
                      </a:r>
                      <a:endParaRPr b="1" sz="1250" u="none" cap="none" strike="noStrike">
                        <a:solidFill>
                          <a:srgbClr val="1A9988"/>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250"/>
                        <a:buFont typeface="Arial"/>
                        <a:buNone/>
                      </a:pPr>
                      <a:r>
                        <a:rPr lang="en" sz="1250" u="none" cap="none" strike="noStrike">
                          <a:solidFill>
                            <a:srgbClr val="1A9988"/>
                          </a:solidFill>
                        </a:rPr>
                        <a:t>An AWS account that sits inside the NOAA firewall containing our application code that is live in the production account under ACIO.</a:t>
                      </a:r>
                      <a:endParaRPr sz="1250" u="none" cap="none" strike="noStrike">
                        <a:solidFill>
                          <a:srgbClr val="1A9988"/>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925950">
                <a:tc>
                  <a:txBody>
                    <a:bodyPr/>
                    <a:lstStyle/>
                    <a:p>
                      <a:pPr indent="0" lvl="0" marL="0" marR="0" rtl="0" algn="l">
                        <a:lnSpc>
                          <a:spcPct val="115000"/>
                        </a:lnSpc>
                        <a:spcBef>
                          <a:spcPts val="0"/>
                        </a:spcBef>
                        <a:spcAft>
                          <a:spcPts val="0"/>
                        </a:spcAft>
                        <a:buClr>
                          <a:srgbClr val="000000"/>
                        </a:buClr>
                        <a:buSzPts val="1250"/>
                        <a:buFont typeface="Arial"/>
                        <a:buNone/>
                      </a:pPr>
                      <a:r>
                        <a:rPr b="1" lang="en" sz="1250" u="none" cap="none" strike="noStrike">
                          <a:solidFill>
                            <a:srgbClr val="1A9988"/>
                          </a:solidFill>
                        </a:rPr>
                        <a:t>Parallel Works</a:t>
                      </a:r>
                      <a:endParaRPr b="1" sz="1250" u="none" cap="none" strike="noStrike">
                        <a:solidFill>
                          <a:srgbClr val="1A9988"/>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250"/>
                        <a:buFont typeface="Arial"/>
                        <a:buNone/>
                      </a:pPr>
                      <a:r>
                        <a:rPr lang="en" sz="1250" u="none" cap="none" strike="noStrike">
                          <a:solidFill>
                            <a:srgbClr val="1A9988"/>
                          </a:solidFill>
                        </a:rPr>
                        <a:t>A third-party HPC provider inside of the NOAA firewall that provides us virtual machines to test UFS applications on all 3 cloud service providers.</a:t>
                      </a:r>
                      <a:endParaRPr sz="1250" u="none" cap="none" strike="noStrike">
                        <a:solidFill>
                          <a:srgbClr val="1A9988"/>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
        <p:nvSpPr>
          <p:cNvPr id="253" name="Google Shape;25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1"/>
          <p:cNvSpPr txBox="1"/>
          <p:nvPr>
            <p:ph type="title"/>
          </p:nvPr>
        </p:nvSpPr>
        <p:spPr>
          <a:xfrm>
            <a:off x="831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New Tutorial - Infrastructure as Code</a:t>
            </a:r>
            <a:endParaRPr>
              <a:solidFill>
                <a:srgbClr val="1155CC"/>
              </a:solidFill>
              <a:latin typeface="Times New Roman"/>
              <a:ea typeface="Times New Roman"/>
              <a:cs typeface="Times New Roman"/>
              <a:sym typeface="Times New Roman"/>
            </a:endParaRPr>
          </a:p>
        </p:txBody>
      </p:sp>
      <p:sp>
        <p:nvSpPr>
          <p:cNvPr id="259" name="Google Shape;259;p11"/>
          <p:cNvSpPr txBox="1"/>
          <p:nvPr>
            <p:ph idx="4294967295"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20000"/>
          </a:bodyPr>
          <a:lstStyle/>
          <a:p>
            <a:pPr indent="-330200" lvl="0" marL="457200" rtl="0" algn="l">
              <a:lnSpc>
                <a:spcPct val="115000"/>
              </a:lnSpc>
              <a:spcBef>
                <a:spcPts val="0"/>
              </a:spcBef>
              <a:spcAft>
                <a:spcPts val="0"/>
              </a:spcAft>
              <a:buSzPts val="1600"/>
              <a:buChar char="●"/>
            </a:pPr>
            <a:r>
              <a:rPr lang="en" sz="1600"/>
              <a:t>Common Infrastructure using Packer - able to deploy on any CSP</a:t>
            </a:r>
            <a:endParaRPr sz="1600"/>
          </a:p>
          <a:p>
            <a:pPr indent="-330200" lvl="0" marL="457200" rtl="0" algn="l">
              <a:lnSpc>
                <a:spcPct val="115000"/>
              </a:lnSpc>
              <a:spcBef>
                <a:spcPts val="0"/>
              </a:spcBef>
              <a:spcAft>
                <a:spcPts val="0"/>
              </a:spcAft>
              <a:buSzPts val="1600"/>
              <a:buChar char="●"/>
            </a:pPr>
            <a:r>
              <a:rPr lang="en" sz="1600" u="sng">
                <a:solidFill>
                  <a:schemeClr val="hlink"/>
                </a:solidFill>
                <a:latin typeface="Arial"/>
                <a:ea typeface="Arial"/>
                <a:cs typeface="Arial"/>
                <a:sym typeface="Arial"/>
                <a:hlinkClick r:id="rId3"/>
              </a:rPr>
              <a:t>https://github.com/NOAA-EPIC/packer-srwcluster</a:t>
            </a:r>
            <a:endParaRPr sz="1600"/>
          </a:p>
          <a:p>
            <a:pPr indent="-330200" lvl="1" marL="914400" rtl="0" algn="l">
              <a:lnSpc>
                <a:spcPct val="115000"/>
              </a:lnSpc>
              <a:spcBef>
                <a:spcPts val="0"/>
              </a:spcBef>
              <a:spcAft>
                <a:spcPts val="0"/>
              </a:spcAft>
              <a:buSzPts val="1600"/>
              <a:buChar char="○"/>
            </a:pPr>
            <a:r>
              <a:rPr lang="en" sz="1600"/>
              <a:t>12 lines of code to build out and run SRW</a:t>
            </a:r>
            <a:endParaRPr sz="1600"/>
          </a:p>
          <a:p>
            <a:pPr indent="-330200" lvl="1" marL="914400" rtl="0" algn="l">
              <a:lnSpc>
                <a:spcPct val="115000"/>
              </a:lnSpc>
              <a:spcBef>
                <a:spcPts val="0"/>
              </a:spcBef>
              <a:spcAft>
                <a:spcPts val="0"/>
              </a:spcAft>
              <a:buSzPts val="1600"/>
              <a:buChar char="○"/>
            </a:pPr>
            <a:r>
              <a:rPr lang="en" sz="1100" u="sng">
                <a:solidFill>
                  <a:schemeClr val="hlink"/>
                </a:solidFill>
                <a:latin typeface="Arial"/>
                <a:ea typeface="Arial"/>
                <a:cs typeface="Arial"/>
                <a:sym typeface="Arial"/>
                <a:hlinkClick r:id="rId4"/>
              </a:rPr>
              <a:t>Tutorials - Earth Prediction Innovation Center (noaa.gov)</a:t>
            </a:r>
            <a:endParaRPr sz="1600"/>
          </a:p>
          <a:p>
            <a:pPr indent="0" lvl="0" marL="0" rtl="0" algn="l">
              <a:lnSpc>
                <a:spcPct val="115000"/>
              </a:lnSpc>
              <a:spcBef>
                <a:spcPts val="1200"/>
              </a:spcBef>
              <a:spcAft>
                <a:spcPts val="0"/>
              </a:spcAft>
              <a:buSzPts val="1300"/>
              <a:buNone/>
            </a:pPr>
            <a:r>
              <a:t/>
            </a:r>
            <a:endParaRPr sz="1600"/>
          </a:p>
          <a:p>
            <a:pPr indent="-330200" lvl="0" marL="457200" rtl="0" algn="l">
              <a:lnSpc>
                <a:spcPct val="115000"/>
              </a:lnSpc>
              <a:spcBef>
                <a:spcPts val="1200"/>
              </a:spcBef>
              <a:spcAft>
                <a:spcPts val="0"/>
              </a:spcAft>
              <a:buSzPts val="1600"/>
              <a:buChar char="●"/>
            </a:pPr>
            <a:r>
              <a:rPr lang="en" sz="1600"/>
              <a:t>Video 2: Creating a Head Node in AWS</a:t>
            </a:r>
            <a:endParaRPr sz="1600"/>
          </a:p>
          <a:p>
            <a:pPr indent="-330200" lvl="1" marL="914400" rtl="0" algn="l">
              <a:lnSpc>
                <a:spcPct val="115000"/>
              </a:lnSpc>
              <a:spcBef>
                <a:spcPts val="0"/>
              </a:spcBef>
              <a:spcAft>
                <a:spcPts val="0"/>
              </a:spcAft>
              <a:buSzPts val="1600"/>
              <a:buChar char="○"/>
            </a:pPr>
            <a:r>
              <a:rPr lang="en" sz="1600"/>
              <a:t>Can be any of the CSP’s</a:t>
            </a:r>
            <a:endParaRPr sz="1600"/>
          </a:p>
          <a:p>
            <a:pPr indent="0" lvl="0" marL="457200" rtl="0" algn="l">
              <a:lnSpc>
                <a:spcPct val="115000"/>
              </a:lnSpc>
              <a:spcBef>
                <a:spcPts val="1200"/>
              </a:spcBef>
              <a:spcAft>
                <a:spcPts val="0"/>
              </a:spcAft>
              <a:buSzPts val="1300"/>
              <a:buNone/>
            </a:pPr>
            <a:r>
              <a:t/>
            </a:r>
            <a:endParaRPr sz="1600"/>
          </a:p>
          <a:p>
            <a:pPr indent="-330200" lvl="0" marL="457200" rtl="0" algn="l">
              <a:lnSpc>
                <a:spcPct val="115000"/>
              </a:lnSpc>
              <a:spcBef>
                <a:spcPts val="1200"/>
              </a:spcBef>
              <a:spcAft>
                <a:spcPts val="0"/>
              </a:spcAft>
              <a:buSzPts val="1600"/>
              <a:buChar char="●"/>
            </a:pPr>
            <a:r>
              <a:rPr lang="en" sz="1600"/>
              <a:t>Video 3: Running any application</a:t>
            </a:r>
            <a:endParaRPr sz="1600"/>
          </a:p>
          <a:p>
            <a:pPr indent="-330200" lvl="1" marL="914400" rtl="0" algn="l">
              <a:lnSpc>
                <a:spcPct val="115000"/>
              </a:lnSpc>
              <a:spcBef>
                <a:spcPts val="0"/>
              </a:spcBef>
              <a:spcAft>
                <a:spcPts val="0"/>
              </a:spcAft>
              <a:buSzPts val="1600"/>
              <a:buChar char="○"/>
            </a:pPr>
            <a:r>
              <a:rPr lang="en" sz="1600"/>
              <a:t>Starting with SRW v2.1</a:t>
            </a:r>
            <a:endParaRPr sz="1600"/>
          </a:p>
          <a:p>
            <a:pPr indent="-330200" lvl="1" marL="914400" rtl="0" algn="l">
              <a:lnSpc>
                <a:spcPct val="115000"/>
              </a:lnSpc>
              <a:spcBef>
                <a:spcPts val="0"/>
              </a:spcBef>
              <a:spcAft>
                <a:spcPts val="0"/>
              </a:spcAft>
              <a:buSzPts val="1600"/>
              <a:buChar char="○"/>
            </a:pPr>
            <a:r>
              <a:rPr lang="en" sz="1600"/>
              <a:t>Next: LandDA</a:t>
            </a:r>
            <a:endParaRPr sz="1600"/>
          </a:p>
        </p:txBody>
      </p:sp>
      <p:sp>
        <p:nvSpPr>
          <p:cNvPr id="260" name="Google Shape;26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61" name="Google Shape;261;p11"/>
          <p:cNvPicPr preferRelativeResize="0"/>
          <p:nvPr/>
        </p:nvPicPr>
        <p:blipFill rotWithShape="1">
          <a:blip r:embed="rId5">
            <a:alphaModFix/>
          </a:blip>
          <a:srcRect b="0" l="0" r="0" t="0"/>
          <a:stretch/>
        </p:blipFill>
        <p:spPr>
          <a:xfrm>
            <a:off x="4365675" y="2571750"/>
            <a:ext cx="1528675" cy="2179175"/>
          </a:xfrm>
          <a:prstGeom prst="rect">
            <a:avLst/>
          </a:prstGeom>
          <a:noFill/>
          <a:ln>
            <a:noFill/>
          </a:ln>
        </p:spPr>
      </p:pic>
      <p:pic>
        <p:nvPicPr>
          <p:cNvPr id="262" name="Google Shape;262;p11"/>
          <p:cNvPicPr preferRelativeResize="0"/>
          <p:nvPr/>
        </p:nvPicPr>
        <p:blipFill rotWithShape="1">
          <a:blip r:embed="rId6">
            <a:alphaModFix/>
          </a:blip>
          <a:srcRect b="0" l="0" r="0" t="0"/>
          <a:stretch/>
        </p:blipFill>
        <p:spPr>
          <a:xfrm>
            <a:off x="7145400" y="85875"/>
            <a:ext cx="1960425" cy="1960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2"/>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rPr lang="en" sz="2800">
                <a:solidFill>
                  <a:schemeClr val="dk2"/>
                </a:solidFill>
              </a:rPr>
              <a:t>CI/CD Pipeline</a:t>
            </a:r>
            <a:endParaRPr sz="2800">
              <a:solidFill>
                <a:schemeClr val="dk2"/>
              </a:solidFill>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3"/>
          <p:cNvSpPr txBox="1"/>
          <p:nvPr>
            <p:ph idx="4294967295" type="body"/>
          </p:nvPr>
        </p:nvSpPr>
        <p:spPr>
          <a:xfrm>
            <a:off x="0" y="1174675"/>
            <a:ext cx="31365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a:p>
          <a:p>
            <a:pPr indent="-311150" lvl="0" marL="457200" rtl="0" algn="l">
              <a:lnSpc>
                <a:spcPct val="115000"/>
              </a:lnSpc>
              <a:spcBef>
                <a:spcPts val="1200"/>
              </a:spcBef>
              <a:spcAft>
                <a:spcPts val="0"/>
              </a:spcAft>
              <a:buSzPts val="1300"/>
              <a:buChar char="●"/>
            </a:pPr>
            <a:r>
              <a:rPr lang="en"/>
              <a:t>Average Build time</a:t>
            </a:r>
            <a:endParaRPr/>
          </a:p>
          <a:p>
            <a:pPr indent="-311150" lvl="0" marL="457200" rtl="0" algn="l">
              <a:lnSpc>
                <a:spcPct val="115000"/>
              </a:lnSpc>
              <a:spcBef>
                <a:spcPts val="0"/>
              </a:spcBef>
              <a:spcAft>
                <a:spcPts val="0"/>
              </a:spcAft>
              <a:buSzPts val="1300"/>
              <a:buChar char="●"/>
            </a:pPr>
            <a:r>
              <a:rPr lang="en"/>
              <a:t>Average time per gate</a:t>
            </a:r>
            <a:endParaRPr/>
          </a:p>
          <a:p>
            <a:pPr indent="-311150" lvl="0" marL="457200" rtl="0" algn="l">
              <a:lnSpc>
                <a:spcPct val="115000"/>
              </a:lnSpc>
              <a:spcBef>
                <a:spcPts val="0"/>
              </a:spcBef>
              <a:spcAft>
                <a:spcPts val="0"/>
              </a:spcAft>
              <a:buSzPts val="1300"/>
              <a:buChar char="●"/>
            </a:pPr>
            <a:r>
              <a:rPr lang="en"/>
              <a:t>Average build time per platform</a:t>
            </a:r>
            <a:endParaRPr/>
          </a:p>
          <a:p>
            <a:pPr indent="-311150" lvl="0" marL="457200" rtl="0" algn="l">
              <a:lnSpc>
                <a:spcPct val="115000"/>
              </a:lnSpc>
              <a:spcBef>
                <a:spcPts val="0"/>
              </a:spcBef>
              <a:spcAft>
                <a:spcPts val="0"/>
              </a:spcAft>
              <a:buSzPts val="1300"/>
              <a:buChar char="●"/>
            </a:pPr>
            <a:r>
              <a:rPr lang="en"/>
              <a:t>Code Coverage</a:t>
            </a:r>
            <a:endParaRPr/>
          </a:p>
          <a:p>
            <a:pPr indent="-311150" lvl="0" marL="457200" rtl="0" algn="l">
              <a:lnSpc>
                <a:spcPct val="115000"/>
              </a:lnSpc>
              <a:spcBef>
                <a:spcPts val="0"/>
              </a:spcBef>
              <a:spcAft>
                <a:spcPts val="0"/>
              </a:spcAft>
              <a:buSzPts val="1300"/>
              <a:buChar char="●"/>
            </a:pPr>
            <a:r>
              <a:rPr lang="en"/>
              <a:t>Forecast Skill</a:t>
            </a:r>
            <a:endParaRPr/>
          </a:p>
        </p:txBody>
      </p:sp>
      <p:graphicFrame>
        <p:nvGraphicFramePr>
          <p:cNvPr id="273" name="Google Shape;273;p13"/>
          <p:cNvGraphicFramePr/>
          <p:nvPr/>
        </p:nvGraphicFramePr>
        <p:xfrm>
          <a:off x="3617250" y="516225"/>
          <a:ext cx="3000000" cy="3000000"/>
        </p:xfrm>
        <a:graphic>
          <a:graphicData uri="http://schemas.openxmlformats.org/drawingml/2006/table">
            <a:tbl>
              <a:tblPr>
                <a:noFill/>
                <a:tableStyleId>{7BDB7A91-9F42-492B-BE07-5CB907748AF4}</a:tableStyleId>
              </a:tblPr>
              <a:tblGrid>
                <a:gridCol w="1181175"/>
                <a:gridCol w="4826425"/>
              </a:tblGrid>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Checkout Source Code</a:t>
                      </a:r>
                      <a:endParaRPr sz="1000" u="none" cap="none" strike="noStrike">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Pull source code from GitHub and stage the data for analysis before deploying the code.</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333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Unit Testing</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Run available unit tests for projects and ensure that the tests run as expected. Collect code coverage metrics for the available baselines.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3333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Lint (Flake 8)</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Perform static code analysis that enforces style consistencies across programming languages.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Dependency Check</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Scan third-party libraries and modules for current vulnerabilities.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Build the Cloud Stack</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Terraform/Cloudformation scripts will create a repeatable process for deploying applications.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Lint Cloud Stack</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Examine the cloud stack template and return various suggestions.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Nag Cloud Stack</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Pinpoint security vulnerabilities in cloud stack templates.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Scan Secrets</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Scan for any improper use of security passwords or credentials.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104775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Static Code Analysis</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Scan code in all programming languages using SonarQube to determine current vulnerabilities, maintenance issues, and defects. Note: SonarQube also has the ability to utilize architectural metrics such as cyclomatic complexity and maintainability metrics. Cyclomatic complexity as the example infers is a value that tells the ability that a new engineer will be able to come in and maintain the baseline. If the number is high, then you have an application that is tough to upkeep, so tracking this number over time will make sure that your application is easy to maintain, which in turn reduces technical debt costs.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333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Package/Pull Artifacts/Deploy</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This gate sequence will package up the artifacts and the application and deploy the application as needed after completing all quality gate checks.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Run Regression Tests</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Run a list of regression tests to test the overall end-to-end functionality.</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
        <p:nvSpPr>
          <p:cNvPr id="274" name="Google Shape;27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Pipeline Gates</a:t>
            </a:r>
            <a:endParaRPr>
              <a:solidFill>
                <a:srgbClr val="1155CC"/>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0554"/>
              <a:buFont typeface="Arial"/>
              <a:buNone/>
            </a:pPr>
            <a:r>
              <a:rPr lang="en">
                <a:solidFill>
                  <a:srgbClr val="1155CC"/>
                </a:solidFill>
                <a:latin typeface="Times New Roman"/>
                <a:ea typeface="Times New Roman"/>
                <a:cs typeface="Times New Roman"/>
                <a:sym typeface="Times New Roman"/>
              </a:rPr>
              <a:t>CI/CD Pipeline</a:t>
            </a:r>
            <a:endParaRPr>
              <a:solidFill>
                <a:srgbClr val="1155CC"/>
              </a:solidFill>
              <a:latin typeface="Times New Roman"/>
              <a:ea typeface="Times New Roman"/>
              <a:cs typeface="Times New Roman"/>
              <a:sym typeface="Times New Roman"/>
            </a:endParaRPr>
          </a:p>
          <a:p>
            <a:pPr indent="0" lvl="0" marL="0" rtl="0" algn="l">
              <a:lnSpc>
                <a:spcPct val="100000"/>
              </a:lnSpc>
              <a:spcBef>
                <a:spcPts val="0"/>
              </a:spcBef>
              <a:spcAft>
                <a:spcPts val="0"/>
              </a:spcAft>
              <a:buSzPct val="111111"/>
              <a:buNone/>
            </a:pPr>
            <a:r>
              <a:t/>
            </a:r>
            <a:endParaRPr/>
          </a:p>
        </p:txBody>
      </p:sp>
      <p:sp>
        <p:nvSpPr>
          <p:cNvPr id="280" name="Google Shape;280;p14"/>
          <p:cNvSpPr txBox="1"/>
          <p:nvPr>
            <p:ph idx="4294967295" type="body"/>
          </p:nvPr>
        </p:nvSpPr>
        <p:spPr>
          <a:xfrm>
            <a:off x="311700" y="984300"/>
            <a:ext cx="8520600" cy="35697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SzPts val="1600"/>
              <a:buChar char="●"/>
            </a:pPr>
            <a:r>
              <a:rPr lang="en" sz="1600"/>
              <a:t>Master Pipeline:</a:t>
            </a:r>
            <a:endParaRPr sz="1600"/>
          </a:p>
          <a:p>
            <a:pPr indent="0" lvl="0" marL="457200" rtl="0" algn="l">
              <a:lnSpc>
                <a:spcPct val="115000"/>
              </a:lnSpc>
              <a:spcBef>
                <a:spcPts val="1200"/>
              </a:spcBef>
              <a:spcAft>
                <a:spcPts val="0"/>
              </a:spcAft>
              <a:buSzPts val="1300"/>
              <a:buNone/>
            </a:pPr>
            <a:r>
              <a:t/>
            </a:r>
            <a:endParaRPr sz="1600"/>
          </a:p>
          <a:p>
            <a:pPr indent="0" lvl="0" marL="0" rtl="0" algn="l">
              <a:lnSpc>
                <a:spcPct val="115000"/>
              </a:lnSpc>
              <a:spcBef>
                <a:spcPts val="1200"/>
              </a:spcBef>
              <a:spcAft>
                <a:spcPts val="0"/>
              </a:spcAft>
              <a:buSzPts val="1300"/>
              <a:buNone/>
            </a:pPr>
            <a:r>
              <a:t/>
            </a:r>
            <a:endParaRPr sz="1600"/>
          </a:p>
          <a:p>
            <a:pPr indent="0" lvl="0" marL="0" rtl="0" algn="l">
              <a:lnSpc>
                <a:spcPct val="115000"/>
              </a:lnSpc>
              <a:spcBef>
                <a:spcPts val="1200"/>
              </a:spcBef>
              <a:spcAft>
                <a:spcPts val="0"/>
              </a:spcAft>
              <a:buSzPts val="1300"/>
              <a:buNone/>
            </a:pPr>
            <a:r>
              <a:t/>
            </a:r>
            <a:endParaRPr sz="1600"/>
          </a:p>
          <a:p>
            <a:pPr indent="0" lvl="0" marL="0" rtl="0" algn="l">
              <a:lnSpc>
                <a:spcPct val="115000"/>
              </a:lnSpc>
              <a:spcBef>
                <a:spcPts val="1200"/>
              </a:spcBef>
              <a:spcAft>
                <a:spcPts val="0"/>
              </a:spcAft>
              <a:buSzPts val="1300"/>
              <a:buNone/>
            </a:pPr>
            <a:r>
              <a:t/>
            </a:r>
            <a:endParaRPr sz="100"/>
          </a:p>
          <a:p>
            <a:pPr indent="-330200" lvl="0" marL="457200" rtl="0" algn="l">
              <a:lnSpc>
                <a:spcPct val="115000"/>
              </a:lnSpc>
              <a:spcBef>
                <a:spcPts val="1200"/>
              </a:spcBef>
              <a:spcAft>
                <a:spcPts val="0"/>
              </a:spcAft>
              <a:buSzPts val="1600"/>
              <a:buChar char="●"/>
            </a:pPr>
            <a:r>
              <a:rPr lang="en" sz="1600"/>
              <a:t>No-Integration Pipeline:</a:t>
            </a:r>
            <a:endParaRPr sz="1600"/>
          </a:p>
        </p:txBody>
      </p:sp>
      <p:pic>
        <p:nvPicPr>
          <p:cNvPr id="281" name="Google Shape;281;p14"/>
          <p:cNvPicPr preferRelativeResize="0"/>
          <p:nvPr/>
        </p:nvPicPr>
        <p:blipFill rotWithShape="1">
          <a:blip r:embed="rId3">
            <a:alphaModFix/>
          </a:blip>
          <a:srcRect b="0" l="0" r="0" t="0"/>
          <a:stretch/>
        </p:blipFill>
        <p:spPr>
          <a:xfrm>
            <a:off x="0" y="1457950"/>
            <a:ext cx="9144001" cy="1487550"/>
          </a:xfrm>
          <a:prstGeom prst="rect">
            <a:avLst/>
          </a:prstGeom>
          <a:noFill/>
          <a:ln>
            <a:noFill/>
          </a:ln>
        </p:spPr>
      </p:pic>
      <p:pic>
        <p:nvPicPr>
          <p:cNvPr id="282" name="Google Shape;282;p14"/>
          <p:cNvPicPr preferRelativeResize="0"/>
          <p:nvPr/>
        </p:nvPicPr>
        <p:blipFill rotWithShape="1">
          <a:blip r:embed="rId4">
            <a:alphaModFix/>
          </a:blip>
          <a:srcRect b="0" l="0" r="0" t="0"/>
          <a:stretch/>
        </p:blipFill>
        <p:spPr>
          <a:xfrm>
            <a:off x="63600" y="3256325"/>
            <a:ext cx="9144001" cy="1539350"/>
          </a:xfrm>
          <a:prstGeom prst="rect">
            <a:avLst/>
          </a:prstGeom>
          <a:noFill/>
          <a:ln>
            <a:noFill/>
          </a:ln>
        </p:spPr>
      </p:pic>
      <p:sp>
        <p:nvSpPr>
          <p:cNvPr id="283" name="Google Shape;28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EPIC Dashboard - Selenium</a:t>
            </a:r>
            <a:endParaRPr>
              <a:solidFill>
                <a:srgbClr val="1155CC"/>
              </a:solidFill>
              <a:latin typeface="Times New Roman"/>
              <a:ea typeface="Times New Roman"/>
              <a:cs typeface="Times New Roman"/>
              <a:sym typeface="Times New Roman"/>
            </a:endParaRPr>
          </a:p>
        </p:txBody>
      </p:sp>
      <p:sp>
        <p:nvSpPr>
          <p:cNvPr id="289" name="Google Shape;28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90" name="Google Shape;290;p15"/>
          <p:cNvPicPr preferRelativeResize="0"/>
          <p:nvPr/>
        </p:nvPicPr>
        <p:blipFill rotWithShape="1">
          <a:blip r:embed="rId3">
            <a:alphaModFix/>
          </a:blip>
          <a:srcRect b="0" l="0" r="0" t="0"/>
          <a:stretch/>
        </p:blipFill>
        <p:spPr>
          <a:xfrm>
            <a:off x="311700" y="1115275"/>
            <a:ext cx="7113477" cy="3820975"/>
          </a:xfrm>
          <a:prstGeom prst="rect">
            <a:avLst/>
          </a:prstGeom>
          <a:noFill/>
          <a:ln>
            <a:noFill/>
          </a:ln>
        </p:spPr>
      </p:pic>
      <p:pic>
        <p:nvPicPr>
          <p:cNvPr id="291" name="Google Shape;291;p15"/>
          <p:cNvPicPr preferRelativeResize="0"/>
          <p:nvPr/>
        </p:nvPicPr>
        <p:blipFill rotWithShape="1">
          <a:blip r:embed="rId4">
            <a:alphaModFix/>
          </a:blip>
          <a:srcRect b="0" l="0" r="0" t="0"/>
          <a:stretch/>
        </p:blipFill>
        <p:spPr>
          <a:xfrm>
            <a:off x="7591375" y="58525"/>
            <a:ext cx="1552624" cy="1552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EPIC Dashboard - GitHub</a:t>
            </a:r>
            <a:endParaRPr>
              <a:solidFill>
                <a:srgbClr val="1155CC"/>
              </a:solidFill>
              <a:latin typeface="Times New Roman"/>
              <a:ea typeface="Times New Roman"/>
              <a:cs typeface="Times New Roman"/>
              <a:sym typeface="Times New Roman"/>
            </a:endParaRPr>
          </a:p>
        </p:txBody>
      </p:sp>
      <p:sp>
        <p:nvSpPr>
          <p:cNvPr id="297" name="Google Shape;29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98" name="Google Shape;298;p16"/>
          <p:cNvPicPr preferRelativeResize="0"/>
          <p:nvPr/>
        </p:nvPicPr>
        <p:blipFill rotWithShape="1">
          <a:blip r:embed="rId3">
            <a:alphaModFix/>
          </a:blip>
          <a:srcRect b="0" l="0" r="0" t="0"/>
          <a:stretch/>
        </p:blipFill>
        <p:spPr>
          <a:xfrm>
            <a:off x="609600" y="1050125"/>
            <a:ext cx="7239001" cy="3818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EPIC Dashboard - GitHub Traffic</a:t>
            </a:r>
            <a:endParaRPr>
              <a:solidFill>
                <a:srgbClr val="1155CC"/>
              </a:solidFill>
              <a:latin typeface="Times New Roman"/>
              <a:ea typeface="Times New Roman"/>
              <a:cs typeface="Times New Roman"/>
              <a:sym typeface="Times New Roman"/>
            </a:endParaRPr>
          </a:p>
        </p:txBody>
      </p:sp>
      <p:sp>
        <p:nvSpPr>
          <p:cNvPr id="304" name="Google Shape;30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05" name="Google Shape;305;p17"/>
          <p:cNvPicPr preferRelativeResize="0"/>
          <p:nvPr/>
        </p:nvPicPr>
        <p:blipFill rotWithShape="1">
          <a:blip r:embed="rId3">
            <a:alphaModFix/>
          </a:blip>
          <a:srcRect b="3965" l="0" r="0" t="51225"/>
          <a:stretch/>
        </p:blipFill>
        <p:spPr>
          <a:xfrm>
            <a:off x="868700" y="2538600"/>
            <a:ext cx="7391377" cy="2300001"/>
          </a:xfrm>
          <a:prstGeom prst="rect">
            <a:avLst/>
          </a:prstGeom>
          <a:noFill/>
          <a:ln>
            <a:noFill/>
          </a:ln>
        </p:spPr>
      </p:pic>
      <p:pic>
        <p:nvPicPr>
          <p:cNvPr id="306" name="Google Shape;306;p17"/>
          <p:cNvPicPr preferRelativeResize="0"/>
          <p:nvPr/>
        </p:nvPicPr>
        <p:blipFill rotWithShape="1">
          <a:blip r:embed="rId3">
            <a:alphaModFix/>
          </a:blip>
          <a:srcRect b="71176" l="0" r="0" t="0"/>
          <a:stretch/>
        </p:blipFill>
        <p:spPr>
          <a:xfrm>
            <a:off x="868700" y="967975"/>
            <a:ext cx="7391377" cy="1522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EPIC Dashboard - Pipeline</a:t>
            </a:r>
            <a:endParaRPr>
              <a:solidFill>
                <a:srgbClr val="1155CC"/>
              </a:solidFill>
              <a:latin typeface="Times New Roman"/>
              <a:ea typeface="Times New Roman"/>
              <a:cs typeface="Times New Roman"/>
              <a:sym typeface="Times New Roman"/>
            </a:endParaRPr>
          </a:p>
        </p:txBody>
      </p:sp>
      <p:pic>
        <p:nvPicPr>
          <p:cNvPr id="312" name="Google Shape;312;p18"/>
          <p:cNvPicPr preferRelativeResize="0"/>
          <p:nvPr/>
        </p:nvPicPr>
        <p:blipFill rotWithShape="1">
          <a:blip r:embed="rId3">
            <a:alphaModFix/>
          </a:blip>
          <a:srcRect b="0" l="0" r="0" t="0"/>
          <a:stretch/>
        </p:blipFill>
        <p:spPr>
          <a:xfrm>
            <a:off x="1091975" y="1017725"/>
            <a:ext cx="6616226" cy="3776226"/>
          </a:xfrm>
          <a:prstGeom prst="rect">
            <a:avLst/>
          </a:prstGeom>
          <a:noFill/>
          <a:ln>
            <a:noFill/>
          </a:ln>
        </p:spPr>
      </p:pic>
      <p:sp>
        <p:nvSpPr>
          <p:cNvPr id="313" name="Google Shape;31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Implemented Process </a:t>
            </a:r>
            <a:endParaRPr>
              <a:solidFill>
                <a:srgbClr val="1155CC"/>
              </a:solidFill>
              <a:latin typeface="Times New Roman"/>
              <a:ea typeface="Times New Roman"/>
              <a:cs typeface="Times New Roman"/>
              <a:sym typeface="Times New Roman"/>
            </a:endParaRPr>
          </a:p>
        </p:txBody>
      </p:sp>
      <p:sp>
        <p:nvSpPr>
          <p:cNvPr id="319" name="Google Shape;319;p19"/>
          <p:cNvSpPr txBox="1"/>
          <p:nvPr>
            <p:ph idx="4294967295" type="body"/>
          </p:nvPr>
        </p:nvSpPr>
        <p:spPr>
          <a:xfrm>
            <a:off x="311700" y="1152475"/>
            <a:ext cx="4345800" cy="3474300"/>
          </a:xfrm>
          <a:prstGeom prst="rect">
            <a:avLst/>
          </a:prstGeom>
          <a:noFill/>
          <a:ln cap="flat" cmpd="sng" w="19050">
            <a:solidFill>
              <a:srgbClr val="40A471"/>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300"/>
              <a:buNone/>
            </a:pPr>
            <a:r>
              <a:rPr b="1" lang="en"/>
              <a:t>UFS-SRW Application - Example</a:t>
            </a:r>
            <a:endParaRPr b="1"/>
          </a:p>
          <a:p>
            <a:pPr indent="-311150" lvl="0" marL="457200" rtl="0" algn="l">
              <a:lnSpc>
                <a:spcPct val="115000"/>
              </a:lnSpc>
              <a:spcBef>
                <a:spcPts val="1200"/>
              </a:spcBef>
              <a:spcAft>
                <a:spcPts val="0"/>
              </a:spcAft>
              <a:buSzPts val="1300"/>
              <a:buChar char="●"/>
            </a:pPr>
            <a:r>
              <a:rPr b="1" i="1" lang="en"/>
              <a:t>Infrastructure</a:t>
            </a:r>
            <a:r>
              <a:rPr i="1" lang="en"/>
              <a:t> – </a:t>
            </a:r>
            <a:r>
              <a:rPr lang="en"/>
              <a:t>Update the CICD pipeline of the SRW to include the driver for forecast verification </a:t>
            </a:r>
            <a:endParaRPr i="1"/>
          </a:p>
          <a:p>
            <a:pPr indent="-311150" lvl="0" marL="457200" rtl="0" algn="l">
              <a:lnSpc>
                <a:spcPct val="115000"/>
              </a:lnSpc>
              <a:spcBef>
                <a:spcPts val="0"/>
              </a:spcBef>
              <a:spcAft>
                <a:spcPts val="0"/>
              </a:spcAft>
              <a:buSzPts val="1300"/>
              <a:buChar char="●"/>
            </a:pPr>
            <a:r>
              <a:rPr b="1" i="1" lang="en"/>
              <a:t>Scientific Hypothesis </a:t>
            </a:r>
            <a:r>
              <a:rPr i="1" lang="en"/>
              <a:t>– </a:t>
            </a:r>
            <a:r>
              <a:rPr lang="en"/>
              <a:t>Evaluate the impact on severe winter weather with the relevant UFS case to validate the hypothesis, i.e., Indianapolis case </a:t>
            </a:r>
            <a:endParaRPr/>
          </a:p>
          <a:p>
            <a:pPr indent="-311150" lvl="0" marL="457200" rtl="0" algn="l">
              <a:lnSpc>
                <a:spcPct val="115000"/>
              </a:lnSpc>
              <a:spcBef>
                <a:spcPts val="0"/>
              </a:spcBef>
              <a:spcAft>
                <a:spcPts val="0"/>
              </a:spcAft>
              <a:buSzPts val="1300"/>
              <a:buChar char="●"/>
            </a:pPr>
            <a:r>
              <a:rPr b="1" i="1" lang="en"/>
              <a:t>Objective Verification</a:t>
            </a:r>
            <a:r>
              <a:rPr i="1" lang="en"/>
              <a:t> – </a:t>
            </a:r>
            <a:r>
              <a:rPr lang="en"/>
              <a:t>Calculate skill score index based on weighted average of a combination of metrics (RMSE), variables (wind speed, dew point temperature, temperature, and pressure at the lowest level in the atmosphere), and lead time</a:t>
            </a:r>
            <a:endParaRPr/>
          </a:p>
          <a:p>
            <a:pPr indent="-311150" lvl="0" marL="457200" rtl="0" algn="l">
              <a:lnSpc>
                <a:spcPct val="115000"/>
              </a:lnSpc>
              <a:spcBef>
                <a:spcPts val="0"/>
              </a:spcBef>
              <a:spcAft>
                <a:spcPts val="0"/>
              </a:spcAft>
              <a:buSzPts val="1300"/>
              <a:buChar char="●"/>
            </a:pPr>
            <a:r>
              <a:rPr b="1" i="1" lang="en"/>
              <a:t>Output</a:t>
            </a:r>
            <a:r>
              <a:rPr lang="en"/>
              <a:t> – Every source code update has a performance indicator; i.e., aiming for higher than 1.0.</a:t>
            </a:r>
            <a:endParaRPr/>
          </a:p>
        </p:txBody>
      </p:sp>
      <p:sp>
        <p:nvSpPr>
          <p:cNvPr id="320" name="Google Shape;32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21" name="Google Shape;321;p19"/>
          <p:cNvSpPr txBox="1"/>
          <p:nvPr>
            <p:ph idx="4294967295" type="body"/>
          </p:nvPr>
        </p:nvSpPr>
        <p:spPr>
          <a:xfrm>
            <a:off x="4874100" y="1181425"/>
            <a:ext cx="3958200" cy="3445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
              <a:t>Next Steps</a:t>
            </a:r>
            <a:endParaRPr b="1"/>
          </a:p>
          <a:p>
            <a:pPr indent="-311150" lvl="0" marL="457200" rtl="0" algn="l">
              <a:lnSpc>
                <a:spcPct val="115000"/>
              </a:lnSpc>
              <a:spcBef>
                <a:spcPts val="1200"/>
              </a:spcBef>
              <a:spcAft>
                <a:spcPts val="0"/>
              </a:spcAft>
              <a:buSzPts val="1300"/>
              <a:buChar char="●"/>
            </a:pPr>
            <a:r>
              <a:rPr lang="en"/>
              <a:t>Expansion of the infrastructure to all the UFS repositories, already in the Land DA </a:t>
            </a:r>
            <a:endParaRPr/>
          </a:p>
          <a:p>
            <a:pPr indent="-311150" lvl="0" marL="457200" rtl="0" algn="l">
              <a:lnSpc>
                <a:spcPct val="115000"/>
              </a:lnSpc>
              <a:spcBef>
                <a:spcPts val="0"/>
              </a:spcBef>
              <a:spcAft>
                <a:spcPts val="0"/>
              </a:spcAft>
              <a:buSzPts val="1300"/>
              <a:buChar char="●"/>
            </a:pPr>
            <a:r>
              <a:rPr lang="en"/>
              <a:t>Well-established problems with focused research and development </a:t>
            </a:r>
            <a:endParaRPr i="1"/>
          </a:p>
          <a:p>
            <a:pPr indent="-311150" lvl="0" marL="457200" rtl="0" algn="l">
              <a:lnSpc>
                <a:spcPct val="115000"/>
              </a:lnSpc>
              <a:spcBef>
                <a:spcPts val="0"/>
              </a:spcBef>
              <a:spcAft>
                <a:spcPts val="0"/>
              </a:spcAft>
              <a:buSzPts val="1300"/>
              <a:buChar char="●"/>
            </a:pPr>
            <a:r>
              <a:rPr lang="en"/>
              <a:t>Significant increase to HPC resources dedicated to the testing, i.e., currently the SRW testing is not triggered due to the lack of resources</a:t>
            </a:r>
            <a:endParaRPr/>
          </a:p>
          <a:p>
            <a:pPr indent="-311150" lvl="0" marL="457200" rtl="0" algn="l">
              <a:lnSpc>
                <a:spcPct val="115000"/>
              </a:lnSpc>
              <a:spcBef>
                <a:spcPts val="0"/>
              </a:spcBef>
              <a:spcAft>
                <a:spcPts val="0"/>
              </a:spcAft>
              <a:buSzPts val="1300"/>
              <a:buChar char="●"/>
            </a:pPr>
            <a:r>
              <a:rPr lang="en"/>
              <a:t>Support for incremental change in development mindset, there are already great examples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
          <p:cNvSpPr txBox="1"/>
          <p:nvPr/>
        </p:nvSpPr>
        <p:spPr>
          <a:xfrm>
            <a:off x="181800" y="81350"/>
            <a:ext cx="87804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1155CC"/>
                </a:solidFill>
                <a:latin typeface="Times New Roman"/>
                <a:ea typeface="Times New Roman"/>
                <a:cs typeface="Times New Roman"/>
                <a:sym typeface="Times New Roman"/>
              </a:rPr>
              <a:t>Agenda</a:t>
            </a:r>
            <a:endParaRPr b="1" i="0" sz="3200" u="none" cap="none" strike="noStrike">
              <a:solidFill>
                <a:srgbClr val="1155CC"/>
              </a:solidFill>
              <a:latin typeface="Times New Roman"/>
              <a:ea typeface="Times New Roman"/>
              <a:cs typeface="Times New Roman"/>
              <a:sym typeface="Times New Roman"/>
            </a:endParaRPr>
          </a:p>
        </p:txBody>
      </p:sp>
      <p:sp>
        <p:nvSpPr>
          <p:cNvPr id="177" name="Google Shape;177;p2"/>
          <p:cNvSpPr txBox="1"/>
          <p:nvPr>
            <p:ph idx="4294967295" type="body"/>
          </p:nvPr>
        </p:nvSpPr>
        <p:spPr>
          <a:xfrm>
            <a:off x="311700" y="1491625"/>
            <a:ext cx="8520600" cy="3324900"/>
          </a:xfrm>
          <a:prstGeom prst="rect">
            <a:avLst/>
          </a:prstGeom>
          <a:noFill/>
          <a:ln>
            <a:noFill/>
          </a:ln>
        </p:spPr>
        <p:txBody>
          <a:bodyPr anchorCtr="0" anchor="t" bIns="91425" lIns="91425" spcFirstLastPara="1" rIns="91425" wrap="square" tIns="91425">
            <a:normAutofit lnSpcReduction="10000"/>
          </a:bodyPr>
          <a:lstStyle/>
          <a:p>
            <a:pPr indent="-298450" lvl="0" marL="457200" rtl="0" algn="l">
              <a:lnSpc>
                <a:spcPct val="115000"/>
              </a:lnSpc>
              <a:spcBef>
                <a:spcPts val="1200"/>
              </a:spcBef>
              <a:spcAft>
                <a:spcPts val="0"/>
              </a:spcAft>
              <a:buClr>
                <a:srgbClr val="000000"/>
              </a:buClr>
              <a:buSzPts val="1100"/>
              <a:buFont typeface="Arial"/>
              <a:buChar char="●"/>
            </a:pPr>
            <a:r>
              <a:rPr lang="en" sz="1800">
                <a:latin typeface="Roboto"/>
                <a:ea typeface="Roboto"/>
                <a:cs typeface="Roboto"/>
                <a:sym typeface="Roboto"/>
              </a:rPr>
              <a:t>Partners/EPIC Progress</a:t>
            </a:r>
            <a:endParaRPr sz="1800">
              <a:latin typeface="Roboto"/>
              <a:ea typeface="Roboto"/>
              <a:cs typeface="Roboto"/>
              <a:sym typeface="Roboto"/>
            </a:endParaRPr>
          </a:p>
          <a:p>
            <a:pPr indent="-298450" lvl="0" marL="457200" rtl="0" algn="l">
              <a:lnSpc>
                <a:spcPct val="115000"/>
              </a:lnSpc>
              <a:spcBef>
                <a:spcPts val="0"/>
              </a:spcBef>
              <a:spcAft>
                <a:spcPts val="0"/>
              </a:spcAft>
              <a:buClr>
                <a:srgbClr val="000000"/>
              </a:buClr>
              <a:buSzPts val="1100"/>
              <a:buFont typeface="Arial"/>
              <a:buChar char="●"/>
            </a:pPr>
            <a:r>
              <a:rPr lang="en" sz="1800">
                <a:latin typeface="Roboto"/>
                <a:ea typeface="Roboto"/>
                <a:cs typeface="Roboto"/>
                <a:sym typeface="Roboto"/>
              </a:rPr>
              <a:t>We hear you, We want to hear more</a:t>
            </a:r>
            <a:endParaRPr sz="1800">
              <a:latin typeface="Roboto"/>
              <a:ea typeface="Roboto"/>
              <a:cs typeface="Roboto"/>
              <a:sym typeface="Roboto"/>
            </a:endParaRPr>
          </a:p>
          <a:p>
            <a:pPr indent="-298450" lvl="0" marL="457200" rtl="0" algn="l">
              <a:lnSpc>
                <a:spcPct val="115000"/>
              </a:lnSpc>
              <a:spcBef>
                <a:spcPts val="0"/>
              </a:spcBef>
              <a:spcAft>
                <a:spcPts val="0"/>
              </a:spcAft>
              <a:buClr>
                <a:srgbClr val="000000"/>
              </a:buClr>
              <a:buSzPts val="1100"/>
              <a:buFont typeface="Arial"/>
              <a:buChar char="●"/>
            </a:pPr>
            <a:r>
              <a:rPr lang="en" sz="1800">
                <a:latin typeface="Roboto"/>
                <a:ea typeface="Roboto"/>
                <a:cs typeface="Roboto"/>
                <a:sym typeface="Roboto"/>
              </a:rPr>
              <a:t>Community Infrastructure</a:t>
            </a:r>
            <a:endParaRPr sz="1800">
              <a:latin typeface="Roboto"/>
              <a:ea typeface="Roboto"/>
              <a:cs typeface="Roboto"/>
              <a:sym typeface="Roboto"/>
            </a:endParaRPr>
          </a:p>
          <a:p>
            <a:pPr indent="-298450" lvl="1" marL="914400" rtl="0" algn="l">
              <a:lnSpc>
                <a:spcPct val="115000"/>
              </a:lnSpc>
              <a:spcBef>
                <a:spcPts val="0"/>
              </a:spcBef>
              <a:spcAft>
                <a:spcPts val="0"/>
              </a:spcAft>
              <a:buClr>
                <a:srgbClr val="000000"/>
              </a:buClr>
              <a:buSzPts val="1100"/>
              <a:buFont typeface="Arial"/>
              <a:buAutoNum type="alphaLcPeriod"/>
            </a:pPr>
            <a:r>
              <a:rPr lang="en" sz="1400">
                <a:latin typeface="Roboto"/>
                <a:ea typeface="Roboto"/>
                <a:cs typeface="Roboto"/>
                <a:sym typeface="Roboto"/>
              </a:rPr>
              <a:t>Repeatable to SRW, RRFS, LandDA, HAFS, and future applications</a:t>
            </a:r>
            <a:endParaRPr sz="1400">
              <a:latin typeface="Roboto"/>
              <a:ea typeface="Roboto"/>
              <a:cs typeface="Roboto"/>
              <a:sym typeface="Roboto"/>
            </a:endParaRPr>
          </a:p>
          <a:p>
            <a:pPr indent="-298450" lvl="0" marL="457200" rtl="0" algn="l">
              <a:lnSpc>
                <a:spcPct val="115000"/>
              </a:lnSpc>
              <a:spcBef>
                <a:spcPts val="0"/>
              </a:spcBef>
              <a:spcAft>
                <a:spcPts val="0"/>
              </a:spcAft>
              <a:buClr>
                <a:srgbClr val="000000"/>
              </a:buClr>
              <a:buSzPts val="1100"/>
              <a:buFont typeface="Arial"/>
              <a:buChar char="●"/>
            </a:pPr>
            <a:r>
              <a:rPr lang="en" sz="1800">
                <a:latin typeface="Roboto"/>
                <a:ea typeface="Roboto"/>
                <a:cs typeface="Roboto"/>
                <a:sym typeface="Roboto"/>
              </a:rPr>
              <a:t>CI/CD</a:t>
            </a:r>
            <a:endParaRPr sz="1800">
              <a:latin typeface="Roboto"/>
              <a:ea typeface="Roboto"/>
              <a:cs typeface="Roboto"/>
              <a:sym typeface="Roboto"/>
            </a:endParaRPr>
          </a:p>
          <a:p>
            <a:pPr indent="-298450" lvl="1" marL="914400" rtl="0" algn="l">
              <a:lnSpc>
                <a:spcPct val="115000"/>
              </a:lnSpc>
              <a:spcBef>
                <a:spcPts val="0"/>
              </a:spcBef>
              <a:spcAft>
                <a:spcPts val="0"/>
              </a:spcAft>
              <a:buClr>
                <a:srgbClr val="000000"/>
              </a:buClr>
              <a:buSzPts val="1100"/>
              <a:buFont typeface="Arial"/>
              <a:buAutoNum type="alphaLcPeriod"/>
            </a:pPr>
            <a:r>
              <a:rPr lang="en" sz="1400">
                <a:latin typeface="Roboto"/>
                <a:ea typeface="Roboto"/>
                <a:cs typeface="Roboto"/>
                <a:sym typeface="Roboto"/>
              </a:rPr>
              <a:t>Complete for SRW</a:t>
            </a:r>
            <a:endParaRPr sz="1400">
              <a:latin typeface="Roboto"/>
              <a:ea typeface="Roboto"/>
              <a:cs typeface="Roboto"/>
              <a:sym typeface="Roboto"/>
            </a:endParaRPr>
          </a:p>
          <a:p>
            <a:pPr indent="-298450" lvl="1" marL="914400" rtl="0" algn="l">
              <a:lnSpc>
                <a:spcPct val="115000"/>
              </a:lnSpc>
              <a:spcBef>
                <a:spcPts val="0"/>
              </a:spcBef>
              <a:spcAft>
                <a:spcPts val="0"/>
              </a:spcAft>
              <a:buClr>
                <a:srgbClr val="000000"/>
              </a:buClr>
              <a:buSzPts val="1100"/>
              <a:buFont typeface="Arial"/>
              <a:buAutoNum type="alphaLcPeriod"/>
            </a:pPr>
            <a:r>
              <a:rPr lang="en" sz="1400">
                <a:latin typeface="Roboto"/>
                <a:ea typeface="Roboto"/>
                <a:cs typeface="Roboto"/>
                <a:sym typeface="Roboto"/>
              </a:rPr>
              <a:t>Repeatable for LandDA, HAFS, and future applications</a:t>
            </a:r>
            <a:endParaRPr sz="1400">
              <a:latin typeface="Roboto"/>
              <a:ea typeface="Roboto"/>
              <a:cs typeface="Roboto"/>
              <a:sym typeface="Roboto"/>
            </a:endParaRPr>
          </a:p>
          <a:p>
            <a:pPr indent="-298450" lvl="0" marL="457200" rtl="0" algn="l">
              <a:lnSpc>
                <a:spcPct val="115000"/>
              </a:lnSpc>
              <a:spcBef>
                <a:spcPts val="0"/>
              </a:spcBef>
              <a:spcAft>
                <a:spcPts val="0"/>
              </a:spcAft>
              <a:buClr>
                <a:srgbClr val="000000"/>
              </a:buClr>
              <a:buSzPts val="1100"/>
              <a:buFont typeface="Arial"/>
              <a:buChar char="●"/>
            </a:pPr>
            <a:r>
              <a:rPr lang="en" sz="1800">
                <a:latin typeface="Roboto"/>
                <a:ea typeface="Roboto"/>
                <a:cs typeface="Roboto"/>
                <a:sym typeface="Roboto"/>
              </a:rPr>
              <a:t>Tutorials and training</a:t>
            </a:r>
            <a:endParaRPr sz="1800">
              <a:latin typeface="Roboto"/>
              <a:ea typeface="Roboto"/>
              <a:cs typeface="Roboto"/>
              <a:sym typeface="Roboto"/>
            </a:endParaRPr>
          </a:p>
          <a:p>
            <a:pPr indent="-298450" lvl="0" marL="457200" rtl="0" algn="l">
              <a:lnSpc>
                <a:spcPct val="115000"/>
              </a:lnSpc>
              <a:spcBef>
                <a:spcPts val="0"/>
              </a:spcBef>
              <a:spcAft>
                <a:spcPts val="0"/>
              </a:spcAft>
              <a:buClr>
                <a:srgbClr val="000000"/>
              </a:buClr>
              <a:buSzPts val="1100"/>
              <a:buFont typeface="Arial"/>
              <a:buChar char="●"/>
            </a:pPr>
            <a:r>
              <a:rPr lang="en" sz="1800">
                <a:latin typeface="Roboto"/>
                <a:ea typeface="Roboto"/>
                <a:cs typeface="Roboto"/>
                <a:sym typeface="Roboto"/>
              </a:rPr>
              <a:t>Closing</a:t>
            </a:r>
            <a:endParaRPr sz="1800">
              <a:latin typeface="Roboto"/>
              <a:ea typeface="Roboto"/>
              <a:cs typeface="Roboto"/>
              <a:sym typeface="Roboto"/>
            </a:endParaRPr>
          </a:p>
          <a:p>
            <a:pPr indent="-298450" lvl="0" marL="457200" rtl="0" algn="l">
              <a:lnSpc>
                <a:spcPct val="115000"/>
              </a:lnSpc>
              <a:spcBef>
                <a:spcPts val="0"/>
              </a:spcBef>
              <a:spcAft>
                <a:spcPts val="0"/>
              </a:spcAft>
              <a:buClr>
                <a:srgbClr val="000000"/>
              </a:buClr>
              <a:buSzPts val="1100"/>
              <a:buFont typeface="Arial"/>
              <a:buChar char="●"/>
            </a:pPr>
            <a:r>
              <a:rPr lang="en" sz="1800">
                <a:latin typeface="Roboto"/>
                <a:ea typeface="Roboto"/>
                <a:cs typeface="Roboto"/>
                <a:sym typeface="Roboto"/>
              </a:rPr>
              <a:t>Need for Testing</a:t>
            </a:r>
            <a:endParaRPr sz="1800">
              <a:latin typeface="Roboto"/>
              <a:ea typeface="Roboto"/>
              <a:cs typeface="Roboto"/>
              <a:sym typeface="Roboto"/>
            </a:endParaRPr>
          </a:p>
          <a:p>
            <a:pPr indent="-298450" lvl="0" marL="457200" rtl="0" algn="l">
              <a:lnSpc>
                <a:spcPct val="115000"/>
              </a:lnSpc>
              <a:spcBef>
                <a:spcPts val="0"/>
              </a:spcBef>
              <a:spcAft>
                <a:spcPts val="0"/>
              </a:spcAft>
              <a:buClr>
                <a:srgbClr val="000000"/>
              </a:buClr>
              <a:buSzPts val="1100"/>
              <a:buFont typeface="Arial"/>
              <a:buChar char="●"/>
            </a:pPr>
            <a:r>
              <a:rPr lang="en" sz="1800">
                <a:latin typeface="Roboto"/>
                <a:ea typeface="Roboto"/>
                <a:cs typeface="Roboto"/>
                <a:sym typeface="Roboto"/>
              </a:rPr>
              <a:t>Closing</a:t>
            </a:r>
            <a:endParaRPr sz="18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0"/>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rPr lang="en" sz="2800">
                <a:solidFill>
                  <a:schemeClr val="dk2"/>
                </a:solidFill>
              </a:rPr>
              <a:t>Tutorials and Training</a:t>
            </a:r>
            <a:endParaRPr sz="2800">
              <a:solidFill>
                <a:schemeClr val="dk2"/>
              </a:solidFill>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Community Engagement Activities</a:t>
            </a:r>
            <a:endParaRPr>
              <a:solidFill>
                <a:srgbClr val="1155CC"/>
              </a:solidFill>
              <a:latin typeface="Times New Roman"/>
              <a:ea typeface="Times New Roman"/>
              <a:cs typeface="Times New Roman"/>
              <a:sym typeface="Times New Roman"/>
            </a:endParaRPr>
          </a:p>
        </p:txBody>
      </p:sp>
      <p:sp>
        <p:nvSpPr>
          <p:cNvPr id="332" name="Google Shape;33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33" name="Google Shape;333;p21"/>
          <p:cNvPicPr preferRelativeResize="0"/>
          <p:nvPr/>
        </p:nvPicPr>
        <p:blipFill rotWithShape="1">
          <a:blip r:embed="rId3">
            <a:alphaModFix/>
          </a:blip>
          <a:srcRect b="0" l="0" r="0" t="0"/>
          <a:stretch/>
        </p:blipFill>
        <p:spPr>
          <a:xfrm>
            <a:off x="222400" y="1034150"/>
            <a:ext cx="7653375" cy="3921650"/>
          </a:xfrm>
          <a:prstGeom prst="rect">
            <a:avLst/>
          </a:prstGeom>
          <a:noFill/>
          <a:ln>
            <a:noFill/>
          </a:ln>
        </p:spPr>
      </p:pic>
      <p:pic>
        <p:nvPicPr>
          <p:cNvPr id="334" name="Google Shape;334;p21"/>
          <p:cNvPicPr preferRelativeResize="0"/>
          <p:nvPr/>
        </p:nvPicPr>
        <p:blipFill rotWithShape="1">
          <a:blip r:embed="rId4">
            <a:alphaModFix/>
          </a:blip>
          <a:srcRect b="0" l="0" r="0" t="0"/>
          <a:stretch/>
        </p:blipFill>
        <p:spPr>
          <a:xfrm>
            <a:off x="7667350" y="0"/>
            <a:ext cx="1476650" cy="1476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2"/>
          <p:cNvSpPr txBox="1"/>
          <p:nvPr>
            <p:ph type="title"/>
          </p:nvPr>
        </p:nvSpPr>
        <p:spPr>
          <a:xfrm>
            <a:off x="311700" y="597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Upcoming Events, Projects &amp; Promotions</a:t>
            </a:r>
            <a:endParaRPr>
              <a:solidFill>
                <a:srgbClr val="1155CC"/>
              </a:solidFill>
              <a:latin typeface="Times New Roman"/>
              <a:ea typeface="Times New Roman"/>
              <a:cs typeface="Times New Roman"/>
              <a:sym typeface="Times New Roman"/>
            </a:endParaRPr>
          </a:p>
        </p:txBody>
      </p:sp>
      <p:sp>
        <p:nvSpPr>
          <p:cNvPr id="340" name="Google Shape;340;p22"/>
          <p:cNvSpPr txBox="1"/>
          <p:nvPr>
            <p:ph idx="4294967295" type="body"/>
          </p:nvPr>
        </p:nvSpPr>
        <p:spPr>
          <a:xfrm>
            <a:off x="224500" y="1152475"/>
            <a:ext cx="8520600" cy="34164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en"/>
              <a:t>Quarterly CodeFests &amp; Application Trainings</a:t>
            </a:r>
            <a:endParaRPr/>
          </a:p>
          <a:p>
            <a:pPr indent="-298450" lvl="1" marL="914400" rtl="0" algn="l">
              <a:lnSpc>
                <a:spcPct val="115000"/>
              </a:lnSpc>
              <a:spcBef>
                <a:spcPts val="0"/>
              </a:spcBef>
              <a:spcAft>
                <a:spcPts val="0"/>
              </a:spcAft>
              <a:buSzPts val="1100"/>
              <a:buChar char="○"/>
            </a:pPr>
            <a:r>
              <a:rPr lang="en"/>
              <a:t>Short-Range Weather CodeFest 2023: Unit Testing Framework for UFS - April 3-7, 2023</a:t>
            </a:r>
            <a:endParaRPr/>
          </a:p>
          <a:p>
            <a:pPr indent="-298450" lvl="1" marL="914400" rtl="0" algn="l">
              <a:lnSpc>
                <a:spcPct val="115000"/>
              </a:lnSpc>
              <a:spcBef>
                <a:spcPts val="0"/>
              </a:spcBef>
              <a:spcAft>
                <a:spcPts val="0"/>
              </a:spcAft>
              <a:buSzPts val="1100"/>
              <a:buChar char="○"/>
            </a:pPr>
            <a:r>
              <a:rPr lang="en"/>
              <a:t>Short-Range Weather Application Training 2023: Running V2.1 Containers in AWS - April 7, 2023</a:t>
            </a:r>
            <a:endParaRPr/>
          </a:p>
          <a:p>
            <a:pPr indent="-298450" lvl="1" marL="914400" rtl="0" algn="l">
              <a:lnSpc>
                <a:spcPct val="115000"/>
              </a:lnSpc>
              <a:spcBef>
                <a:spcPts val="0"/>
              </a:spcBef>
              <a:spcAft>
                <a:spcPts val="0"/>
              </a:spcAft>
              <a:buSzPts val="1100"/>
              <a:buChar char="○"/>
            </a:pPr>
            <a:r>
              <a:rPr lang="en"/>
              <a:t>EPIC CodeFest June 2023: Unit Testing Framework for the UFS - June 19-23, 2023</a:t>
            </a:r>
            <a:endParaRPr/>
          </a:p>
          <a:p>
            <a:pPr indent="-298450" lvl="1" marL="914400" rtl="0" algn="l">
              <a:lnSpc>
                <a:spcPct val="115000"/>
              </a:lnSpc>
              <a:spcBef>
                <a:spcPts val="0"/>
              </a:spcBef>
              <a:spcAft>
                <a:spcPts val="0"/>
              </a:spcAft>
              <a:buSzPts val="1100"/>
              <a:buChar char="○"/>
            </a:pPr>
            <a:r>
              <a:rPr lang="en"/>
              <a:t>EPIC Application Training June 2023: Land Data Assimilation (DA) System - June 23, 2023</a:t>
            </a:r>
            <a:endParaRPr/>
          </a:p>
          <a:p>
            <a:pPr indent="-311150" lvl="0" marL="457200" rtl="0" algn="l">
              <a:lnSpc>
                <a:spcPct val="115000"/>
              </a:lnSpc>
              <a:spcBef>
                <a:spcPts val="0"/>
              </a:spcBef>
              <a:spcAft>
                <a:spcPts val="0"/>
              </a:spcAft>
              <a:buSzPts val="1300"/>
              <a:buChar char="●"/>
            </a:pPr>
            <a:r>
              <a:rPr lang="en"/>
              <a:t>Plan/Host UIFCW, Summer 2023</a:t>
            </a:r>
            <a:endParaRPr/>
          </a:p>
          <a:p>
            <a:pPr indent="-311150" lvl="0" marL="457200" rtl="0" algn="l">
              <a:lnSpc>
                <a:spcPct val="115000"/>
              </a:lnSpc>
              <a:spcBef>
                <a:spcPts val="0"/>
              </a:spcBef>
              <a:spcAft>
                <a:spcPts val="0"/>
              </a:spcAft>
              <a:buSzPts val="1300"/>
              <a:buChar char="●"/>
            </a:pPr>
            <a:r>
              <a:rPr lang="en"/>
              <a:t>Quarterly Video Tutorials </a:t>
            </a:r>
            <a:endParaRPr/>
          </a:p>
          <a:p>
            <a:pPr indent="-311150" lvl="0" marL="457200" rtl="0" algn="l">
              <a:lnSpc>
                <a:spcPct val="115000"/>
              </a:lnSpc>
              <a:spcBef>
                <a:spcPts val="0"/>
              </a:spcBef>
              <a:spcAft>
                <a:spcPts val="0"/>
              </a:spcAft>
              <a:buSzPts val="1300"/>
              <a:buChar char="●"/>
            </a:pPr>
            <a:r>
              <a:rPr lang="en"/>
              <a:t>UPP webpage on ECP (support transitioned from DTC to EPIC)</a:t>
            </a:r>
            <a:endParaRPr/>
          </a:p>
          <a:p>
            <a:pPr indent="-311150" lvl="0" marL="457200" rtl="0" algn="l">
              <a:lnSpc>
                <a:spcPct val="115000"/>
              </a:lnSpc>
              <a:spcBef>
                <a:spcPts val="0"/>
              </a:spcBef>
              <a:spcAft>
                <a:spcPts val="0"/>
              </a:spcAft>
              <a:buSzPts val="1300"/>
              <a:buChar char="●"/>
            </a:pPr>
            <a:r>
              <a:rPr lang="en"/>
              <a:t>Explore combining EPIC-UFS Communications Strategy</a:t>
            </a:r>
            <a:endParaRPr/>
          </a:p>
          <a:p>
            <a:pPr indent="-311150" lvl="0" marL="457200" rtl="0" algn="l">
              <a:lnSpc>
                <a:spcPct val="115000"/>
              </a:lnSpc>
              <a:spcBef>
                <a:spcPts val="0"/>
              </a:spcBef>
              <a:spcAft>
                <a:spcPts val="0"/>
              </a:spcAft>
              <a:buSzPts val="1300"/>
              <a:buChar char="●"/>
            </a:pPr>
            <a:r>
              <a:rPr lang="en"/>
              <a:t>Conferences (AGU &amp; AMS)</a:t>
            </a:r>
            <a:endParaRPr/>
          </a:p>
          <a:p>
            <a:pPr indent="-311150" lvl="0" marL="457200" rtl="0" algn="l">
              <a:lnSpc>
                <a:spcPct val="115000"/>
              </a:lnSpc>
              <a:spcBef>
                <a:spcPts val="0"/>
              </a:spcBef>
              <a:spcAft>
                <a:spcPts val="0"/>
              </a:spcAft>
              <a:buSzPts val="1300"/>
              <a:buChar char="●"/>
            </a:pPr>
            <a:r>
              <a:rPr lang="en"/>
              <a:t>Launch an EPIC-UFS Newsletter</a:t>
            </a:r>
            <a:endParaRPr/>
          </a:p>
          <a:p>
            <a:pPr indent="-311150" lvl="0" marL="457200" rtl="0" algn="l">
              <a:lnSpc>
                <a:spcPct val="115000"/>
              </a:lnSpc>
              <a:spcBef>
                <a:spcPts val="0"/>
              </a:spcBef>
              <a:spcAft>
                <a:spcPts val="0"/>
              </a:spcAft>
              <a:buSzPts val="1300"/>
              <a:buChar char="●"/>
            </a:pPr>
            <a:r>
              <a:rPr lang="en"/>
              <a:t>Develop an enhanced metrics dashboard for the ECP</a:t>
            </a:r>
            <a:endParaRPr/>
          </a:p>
          <a:p>
            <a:pPr indent="-311150" lvl="0" marL="457200" rtl="0" algn="l">
              <a:lnSpc>
                <a:spcPct val="115000"/>
              </a:lnSpc>
              <a:spcBef>
                <a:spcPts val="0"/>
              </a:spcBef>
              <a:spcAft>
                <a:spcPts val="0"/>
              </a:spcAft>
              <a:buSzPts val="1300"/>
              <a:buChar char="●"/>
            </a:pPr>
            <a:r>
              <a:rPr lang="en">
                <a:highlight>
                  <a:srgbClr val="FFFFFF"/>
                </a:highlight>
              </a:rPr>
              <a:t>Identify potential areas for improvement and engagement, discover new ways to incentivize external participation</a:t>
            </a:r>
            <a:endParaRPr sz="2600"/>
          </a:p>
        </p:txBody>
      </p:sp>
      <p:sp>
        <p:nvSpPr>
          <p:cNvPr id="341" name="Google Shape;34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rPr lang="en" sz="2800">
                <a:solidFill>
                  <a:srgbClr val="1155CC"/>
                </a:solidFill>
                <a:latin typeface="Roboto"/>
                <a:ea typeface="Roboto"/>
                <a:cs typeface="Roboto"/>
                <a:sym typeface="Roboto"/>
              </a:rPr>
              <a:t>Need for testing and governance</a:t>
            </a:r>
            <a:endParaRPr sz="2800">
              <a:solidFill>
                <a:srgbClr val="1155CC"/>
              </a:solidFill>
              <a:latin typeface="Roboto"/>
              <a:ea typeface="Roboto"/>
              <a:cs typeface="Roboto"/>
              <a:sym typeface="Roboto"/>
            </a:endParaRPr>
          </a:p>
          <a:p>
            <a:pPr indent="0" lvl="0" marL="0" rtl="0" algn="l">
              <a:lnSpc>
                <a:spcPct val="100000"/>
              </a:lnSpc>
              <a:spcBef>
                <a:spcPts val="0"/>
              </a:spcBef>
              <a:spcAft>
                <a:spcPts val="0"/>
              </a:spcAft>
              <a:buSzPts val="1300"/>
              <a:buNone/>
            </a:pPr>
            <a:r>
              <a:t/>
            </a:r>
            <a:endParaRPr sz="2800">
              <a:solidFill>
                <a:schemeClr val="dk2"/>
              </a:solidFill>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Testing Framework</a:t>
            </a:r>
            <a:endParaRPr>
              <a:solidFill>
                <a:srgbClr val="1155CC"/>
              </a:solidFill>
              <a:latin typeface="Times New Roman"/>
              <a:ea typeface="Times New Roman"/>
              <a:cs typeface="Times New Roman"/>
              <a:sym typeface="Times New Roman"/>
            </a:endParaRPr>
          </a:p>
        </p:txBody>
      </p:sp>
      <p:sp>
        <p:nvSpPr>
          <p:cNvPr id="352" name="Google Shape;35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53" name="Google Shape;353;p24"/>
          <p:cNvSpPr txBox="1"/>
          <p:nvPr>
            <p:ph idx="4294967295" type="body"/>
          </p:nvPr>
        </p:nvSpPr>
        <p:spPr>
          <a:xfrm>
            <a:off x="311700" y="1152475"/>
            <a:ext cx="3933300" cy="3416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SzPct val="127764"/>
              <a:buNone/>
            </a:pPr>
            <a:r>
              <a:t/>
            </a:r>
            <a:endParaRPr sz="1100">
              <a:solidFill>
                <a:schemeClr val="dk1"/>
              </a:solidFill>
              <a:latin typeface="Arial"/>
              <a:ea typeface="Arial"/>
              <a:cs typeface="Arial"/>
              <a:sym typeface="Arial"/>
            </a:endParaRPr>
          </a:p>
          <a:p>
            <a:pPr indent="0" lvl="0" marL="0" rtl="0" algn="l">
              <a:lnSpc>
                <a:spcPct val="150000"/>
              </a:lnSpc>
              <a:spcBef>
                <a:spcPts val="0"/>
              </a:spcBef>
              <a:spcAft>
                <a:spcPts val="0"/>
              </a:spcAft>
              <a:buSzPct val="87837"/>
              <a:buNone/>
            </a:pPr>
            <a:r>
              <a:rPr lang="en" sz="1600"/>
              <a:t>Objective: To quantify the impact of any code update, in terms of forecast accuracy and computational performance. </a:t>
            </a:r>
            <a:endParaRPr sz="1600"/>
          </a:p>
          <a:p>
            <a:pPr indent="0" lvl="0" marL="0" marR="0" rtl="0" algn="l">
              <a:lnSpc>
                <a:spcPct val="115000"/>
              </a:lnSpc>
              <a:spcBef>
                <a:spcPts val="0"/>
              </a:spcBef>
              <a:spcAft>
                <a:spcPts val="0"/>
              </a:spcAft>
              <a:buSzPct val="87837"/>
              <a:buNone/>
            </a:pPr>
            <a:r>
              <a:t/>
            </a:r>
            <a:endParaRPr sz="1600"/>
          </a:p>
          <a:p>
            <a:pPr indent="-322580" lvl="0" marL="457200" marR="0" rtl="0" algn="l">
              <a:lnSpc>
                <a:spcPct val="115000"/>
              </a:lnSpc>
              <a:spcBef>
                <a:spcPts val="1200"/>
              </a:spcBef>
              <a:spcAft>
                <a:spcPts val="0"/>
              </a:spcAft>
              <a:buSzPct val="100000"/>
              <a:buChar char="●"/>
            </a:pPr>
            <a:r>
              <a:rPr lang="en" sz="1600"/>
              <a:t>Homogenize testing infrastructure</a:t>
            </a:r>
            <a:endParaRPr sz="1600"/>
          </a:p>
          <a:p>
            <a:pPr indent="-322580" lvl="0" marL="457200" marR="0" rtl="0" algn="l">
              <a:lnSpc>
                <a:spcPct val="115000"/>
              </a:lnSpc>
              <a:spcBef>
                <a:spcPts val="0"/>
              </a:spcBef>
              <a:spcAft>
                <a:spcPts val="0"/>
              </a:spcAft>
              <a:buSzPct val="100000"/>
              <a:buChar char="●"/>
            </a:pPr>
            <a:r>
              <a:rPr lang="en" sz="1600"/>
              <a:t>Optimized testing (Reduction of cost)</a:t>
            </a:r>
            <a:endParaRPr sz="1600"/>
          </a:p>
          <a:p>
            <a:pPr indent="-322580" lvl="0" marL="457200" marR="0" rtl="0" algn="l">
              <a:lnSpc>
                <a:spcPct val="115000"/>
              </a:lnSpc>
              <a:spcBef>
                <a:spcPts val="0"/>
              </a:spcBef>
              <a:spcAft>
                <a:spcPts val="0"/>
              </a:spcAft>
              <a:buSzPct val="100000"/>
              <a:buChar char="●"/>
            </a:pPr>
            <a:r>
              <a:rPr lang="en" sz="1600"/>
              <a:t>Simplification of Code Management</a:t>
            </a:r>
            <a:endParaRPr sz="1600"/>
          </a:p>
          <a:p>
            <a:pPr indent="-322580" lvl="0" marL="457200" marR="0" rtl="0" algn="l">
              <a:lnSpc>
                <a:spcPct val="115000"/>
              </a:lnSpc>
              <a:spcBef>
                <a:spcPts val="0"/>
              </a:spcBef>
              <a:spcAft>
                <a:spcPts val="0"/>
              </a:spcAft>
              <a:buSzPct val="100000"/>
              <a:buChar char="●"/>
            </a:pPr>
            <a:r>
              <a:rPr lang="en" sz="1600"/>
              <a:t>User-friendly </a:t>
            </a:r>
            <a:endParaRPr sz="1600"/>
          </a:p>
          <a:p>
            <a:pPr indent="-322580" lvl="0" marL="457200" marR="0" rtl="0" algn="l">
              <a:lnSpc>
                <a:spcPct val="115000"/>
              </a:lnSpc>
              <a:spcBef>
                <a:spcPts val="0"/>
              </a:spcBef>
              <a:spcAft>
                <a:spcPts val="0"/>
              </a:spcAft>
              <a:buSzPct val="100000"/>
              <a:buChar char="●"/>
            </a:pPr>
            <a:r>
              <a:rPr lang="en" sz="1600"/>
              <a:t>Multi-level testing</a:t>
            </a:r>
            <a:endParaRPr sz="1600"/>
          </a:p>
          <a:p>
            <a:pPr indent="0" lvl="0" marL="0" marR="0" rtl="0" algn="l">
              <a:lnSpc>
                <a:spcPct val="115000"/>
              </a:lnSpc>
              <a:spcBef>
                <a:spcPts val="1200"/>
              </a:spcBef>
              <a:spcAft>
                <a:spcPts val="0"/>
              </a:spcAft>
              <a:buSzPct val="87837"/>
              <a:buNone/>
            </a:pPr>
            <a:r>
              <a:t/>
            </a:r>
            <a:endParaRPr sz="1600"/>
          </a:p>
          <a:p>
            <a:pPr indent="0" lvl="0" marL="0" rtl="0" algn="l">
              <a:lnSpc>
                <a:spcPct val="150000"/>
              </a:lnSpc>
              <a:spcBef>
                <a:spcPts val="1200"/>
              </a:spcBef>
              <a:spcAft>
                <a:spcPts val="0"/>
              </a:spcAft>
              <a:buSzPct val="100386"/>
              <a:buNone/>
            </a:pPr>
            <a:r>
              <a:t/>
            </a:r>
            <a:endParaRPr sz="1400">
              <a:solidFill>
                <a:schemeClr val="dk1"/>
              </a:solidFill>
              <a:latin typeface="Arial"/>
              <a:ea typeface="Arial"/>
              <a:cs typeface="Arial"/>
              <a:sym typeface="Arial"/>
            </a:endParaRPr>
          </a:p>
        </p:txBody>
      </p:sp>
      <p:sp>
        <p:nvSpPr>
          <p:cNvPr id="354" name="Google Shape;354;p24"/>
          <p:cNvSpPr/>
          <p:nvPr/>
        </p:nvSpPr>
        <p:spPr>
          <a:xfrm rot="-5400000">
            <a:off x="4132626" y="1575569"/>
            <a:ext cx="1308900" cy="602700"/>
          </a:xfrm>
          <a:prstGeom prst="leftArrow">
            <a:avLst>
              <a:gd fmla="val 76692" name="adj1"/>
              <a:gd fmla="val 50000" name="adj2"/>
            </a:avLst>
          </a:prstGeom>
          <a:noFill/>
          <a:ln cap="flat" cmpd="sng" w="9525">
            <a:solidFill>
              <a:srgbClr val="3399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Increasing Complexity</a:t>
            </a:r>
            <a:endParaRPr b="0" i="0" sz="1400" u="none" cap="none" strike="noStrike">
              <a:solidFill>
                <a:srgbClr val="000000"/>
              </a:solidFill>
              <a:latin typeface="Arial"/>
              <a:ea typeface="Arial"/>
              <a:cs typeface="Arial"/>
              <a:sym typeface="Arial"/>
            </a:endParaRPr>
          </a:p>
        </p:txBody>
      </p:sp>
      <p:grpSp>
        <p:nvGrpSpPr>
          <p:cNvPr id="355" name="Google Shape;355;p24"/>
          <p:cNvGrpSpPr/>
          <p:nvPr/>
        </p:nvGrpSpPr>
        <p:grpSpPr>
          <a:xfrm>
            <a:off x="4713420" y="2968356"/>
            <a:ext cx="4307728" cy="1490124"/>
            <a:chOff x="18218492" y="18313440"/>
            <a:chExt cx="4220780" cy="1515586"/>
          </a:xfrm>
        </p:grpSpPr>
        <p:pic>
          <p:nvPicPr>
            <p:cNvPr id="356" name="Google Shape;356;p24"/>
            <p:cNvPicPr preferRelativeResize="0"/>
            <p:nvPr/>
          </p:nvPicPr>
          <p:blipFill rotWithShape="1">
            <a:blip r:embed="rId3">
              <a:alphaModFix/>
            </a:blip>
            <a:srcRect b="0" l="0" r="0" t="0"/>
            <a:stretch/>
          </p:blipFill>
          <p:spPr>
            <a:xfrm>
              <a:off x="18218492" y="18390971"/>
              <a:ext cx="4220780" cy="1438055"/>
            </a:xfrm>
            <a:prstGeom prst="rect">
              <a:avLst/>
            </a:prstGeom>
            <a:noFill/>
            <a:ln>
              <a:noFill/>
            </a:ln>
          </p:spPr>
        </p:pic>
        <p:sp>
          <p:nvSpPr>
            <p:cNvPr id="357" name="Google Shape;357;p24"/>
            <p:cNvSpPr txBox="1"/>
            <p:nvPr/>
          </p:nvSpPr>
          <p:spPr>
            <a:xfrm>
              <a:off x="18218508" y="18313440"/>
              <a:ext cx="1952700" cy="407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 sz="1400" u="none" cap="none" strike="noStrike">
                  <a:solidFill>
                    <a:srgbClr val="595959"/>
                  </a:solidFill>
                  <a:latin typeface="Roboto"/>
                  <a:ea typeface="Roboto"/>
                  <a:cs typeface="Roboto"/>
                  <a:sym typeface="Roboto"/>
                </a:rPr>
                <a:t>Different  Resolution</a:t>
              </a:r>
              <a:endParaRPr b="1" i="0" sz="1400" u="none" cap="none" strike="noStrike">
                <a:solidFill>
                  <a:srgbClr val="595959"/>
                </a:solidFill>
                <a:latin typeface="Roboto"/>
                <a:ea typeface="Roboto"/>
                <a:cs typeface="Roboto"/>
                <a:sym typeface="Roboto"/>
              </a:endParaRPr>
            </a:p>
          </p:txBody>
        </p:sp>
        <p:sp>
          <p:nvSpPr>
            <p:cNvPr id="358" name="Google Shape;358;p24"/>
            <p:cNvSpPr txBox="1"/>
            <p:nvPr/>
          </p:nvSpPr>
          <p:spPr>
            <a:xfrm>
              <a:off x="20328881" y="18313440"/>
              <a:ext cx="1995900" cy="6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 sz="1400" u="none" cap="none" strike="noStrike">
                  <a:solidFill>
                    <a:srgbClr val="595959"/>
                  </a:solidFill>
                  <a:latin typeface="Roboto"/>
                  <a:ea typeface="Roboto"/>
                  <a:cs typeface="Roboto"/>
                  <a:sym typeface="Roboto"/>
                </a:rPr>
                <a:t>Different  Physics Parameterizations</a:t>
              </a:r>
              <a:endParaRPr b="1" i="0" sz="1400" u="none" cap="none" strike="noStrike">
                <a:solidFill>
                  <a:srgbClr val="595959"/>
                </a:solidFill>
                <a:latin typeface="Roboto"/>
                <a:ea typeface="Roboto"/>
                <a:cs typeface="Roboto"/>
                <a:sym typeface="Roboto"/>
              </a:endParaRPr>
            </a:p>
          </p:txBody>
        </p:sp>
      </p:grpSp>
      <p:pic>
        <p:nvPicPr>
          <p:cNvPr id="359" name="Google Shape;359;p24"/>
          <p:cNvPicPr preferRelativeResize="0"/>
          <p:nvPr/>
        </p:nvPicPr>
        <p:blipFill rotWithShape="1">
          <a:blip r:embed="rId4">
            <a:alphaModFix/>
          </a:blip>
          <a:srcRect b="0" l="0" r="0" t="0"/>
          <a:stretch/>
        </p:blipFill>
        <p:spPr>
          <a:xfrm>
            <a:off x="5141059" y="1238000"/>
            <a:ext cx="3762873" cy="106394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Infrastructure as an Innovation’s Catalyst </a:t>
            </a:r>
            <a:endParaRPr>
              <a:solidFill>
                <a:srgbClr val="1155CC"/>
              </a:solidFill>
              <a:latin typeface="Times New Roman"/>
              <a:ea typeface="Times New Roman"/>
              <a:cs typeface="Times New Roman"/>
              <a:sym typeface="Times New Roman"/>
            </a:endParaRPr>
          </a:p>
        </p:txBody>
      </p:sp>
      <p:sp>
        <p:nvSpPr>
          <p:cNvPr id="365" name="Google Shape;36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66" name="Google Shape;366;p25"/>
          <p:cNvSpPr txBox="1"/>
          <p:nvPr/>
        </p:nvSpPr>
        <p:spPr>
          <a:xfrm>
            <a:off x="417550" y="953850"/>
            <a:ext cx="529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Roboto"/>
                <a:ea typeface="Roboto"/>
                <a:cs typeface="Roboto"/>
                <a:sym typeface="Roboto"/>
              </a:rPr>
              <a:t>Work in Progress by EPIC contract with the UFS Community </a:t>
            </a:r>
            <a:endParaRPr b="0" i="0" sz="1400" u="none" cap="none" strike="noStrike">
              <a:solidFill>
                <a:srgbClr val="000000"/>
              </a:solidFill>
              <a:latin typeface="Arial"/>
              <a:ea typeface="Arial"/>
              <a:cs typeface="Arial"/>
              <a:sym typeface="Arial"/>
            </a:endParaRPr>
          </a:p>
        </p:txBody>
      </p:sp>
      <p:pic>
        <p:nvPicPr>
          <p:cNvPr id="367" name="Google Shape;367;p25"/>
          <p:cNvPicPr preferRelativeResize="0"/>
          <p:nvPr/>
        </p:nvPicPr>
        <p:blipFill rotWithShape="1">
          <a:blip r:embed="rId3">
            <a:alphaModFix/>
          </a:blip>
          <a:srcRect b="0" l="0" r="0" t="0"/>
          <a:stretch/>
        </p:blipFill>
        <p:spPr>
          <a:xfrm>
            <a:off x="783850" y="1420725"/>
            <a:ext cx="7219099" cy="2731551"/>
          </a:xfrm>
          <a:prstGeom prst="rect">
            <a:avLst/>
          </a:prstGeom>
          <a:noFill/>
          <a:ln>
            <a:noFill/>
          </a:ln>
        </p:spPr>
      </p:pic>
      <p:sp>
        <p:nvSpPr>
          <p:cNvPr id="368" name="Google Shape;368;p25"/>
          <p:cNvSpPr txBox="1"/>
          <p:nvPr/>
        </p:nvSpPr>
        <p:spPr>
          <a:xfrm>
            <a:off x="5629350" y="3340025"/>
            <a:ext cx="29001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400"/>
              <a:buFont typeface="Arial"/>
              <a:buNone/>
            </a:pPr>
            <a:r>
              <a:rPr b="0" i="1" lang="en" sz="1400" u="none" cap="none" strike="noStrike">
                <a:solidFill>
                  <a:schemeClr val="dk2"/>
                </a:solidFill>
                <a:latin typeface="Roboto"/>
                <a:ea typeface="Roboto"/>
                <a:cs typeface="Roboto"/>
                <a:sym typeface="Roboto"/>
              </a:rPr>
              <a:t>Creation of a prosperous environment for rapid innovation! </a:t>
            </a:r>
            <a:endParaRPr b="0" i="0" sz="1400" u="none" cap="none" strike="noStrike">
              <a:solidFill>
                <a:srgbClr val="000000"/>
              </a:solidFill>
              <a:latin typeface="Arial"/>
              <a:ea typeface="Arial"/>
              <a:cs typeface="Arial"/>
              <a:sym typeface="Arial"/>
            </a:endParaRPr>
          </a:p>
        </p:txBody>
      </p:sp>
      <p:grpSp>
        <p:nvGrpSpPr>
          <p:cNvPr id="369" name="Google Shape;369;p25"/>
          <p:cNvGrpSpPr/>
          <p:nvPr/>
        </p:nvGrpSpPr>
        <p:grpSpPr>
          <a:xfrm>
            <a:off x="1557350" y="1607350"/>
            <a:ext cx="5179150" cy="1366750"/>
            <a:chOff x="1557350" y="1607350"/>
            <a:chExt cx="5179150" cy="1366750"/>
          </a:xfrm>
        </p:grpSpPr>
        <p:sp>
          <p:nvSpPr>
            <p:cNvPr id="370" name="Google Shape;370;p25"/>
            <p:cNvSpPr/>
            <p:nvPr/>
          </p:nvSpPr>
          <p:spPr>
            <a:xfrm>
              <a:off x="1557350" y="1607350"/>
              <a:ext cx="1657500" cy="292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25"/>
            <p:cNvSpPr/>
            <p:nvPr/>
          </p:nvSpPr>
          <p:spPr>
            <a:xfrm>
              <a:off x="5031600" y="1607350"/>
              <a:ext cx="1704900" cy="292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5"/>
            <p:cNvSpPr/>
            <p:nvPr/>
          </p:nvSpPr>
          <p:spPr>
            <a:xfrm>
              <a:off x="1557350" y="2681300"/>
              <a:ext cx="1657500" cy="292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5"/>
            <p:cNvSpPr/>
            <p:nvPr/>
          </p:nvSpPr>
          <p:spPr>
            <a:xfrm>
              <a:off x="3279200" y="2681300"/>
              <a:ext cx="1704900" cy="292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6"/>
          <p:cNvSpPr txBox="1"/>
          <p:nvPr/>
        </p:nvSpPr>
        <p:spPr>
          <a:xfrm>
            <a:off x="0" y="1053625"/>
            <a:ext cx="4662900" cy="43713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We value continuous feedback</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Our Advanced User Support Team is prepared to assist as needed with your technical questions.</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Await your </a:t>
            </a:r>
            <a:r>
              <a:rPr b="1" lang="en" sz="1700">
                <a:latin typeface="Roboto Condensed"/>
                <a:ea typeface="Roboto Condensed"/>
                <a:cs typeface="Roboto Condensed"/>
                <a:sym typeface="Roboto Condensed"/>
              </a:rPr>
              <a:t>t</a:t>
            </a:r>
            <a:r>
              <a:rPr b="1" i="0" lang="en" sz="1700" u="none" cap="none" strike="noStrike">
                <a:solidFill>
                  <a:srgbClr val="000000"/>
                </a:solidFill>
                <a:latin typeface="Roboto Condensed"/>
                <a:ea typeface="Roboto Condensed"/>
                <a:cs typeface="Roboto Condensed"/>
                <a:sym typeface="Roboto Condensed"/>
              </a:rPr>
              <a:t>ransparent tools</a:t>
            </a:r>
            <a:endParaRPr b="1" i="0" sz="1700" u="none" cap="none" strike="noStrike">
              <a:solidFill>
                <a:srgbClr val="000000"/>
              </a:solidFill>
              <a:latin typeface="Roboto Condensed"/>
              <a:ea typeface="Roboto Condensed"/>
              <a:cs typeface="Roboto Condensed"/>
              <a:sym typeface="Roboto Condensed"/>
            </a:endParaRPr>
          </a:p>
          <a:p>
            <a:pPr indent="-336550" lvl="1" marL="9144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Community Dashboard</a:t>
            </a:r>
            <a:endParaRPr b="1" i="0" sz="1700" u="none" cap="none" strike="noStrike">
              <a:solidFill>
                <a:srgbClr val="000000"/>
              </a:solidFill>
              <a:latin typeface="Roboto Condensed"/>
              <a:ea typeface="Roboto Condensed"/>
              <a:cs typeface="Roboto Condensed"/>
              <a:sym typeface="Roboto Condensed"/>
            </a:endParaRPr>
          </a:p>
          <a:p>
            <a:pPr indent="-336550" lvl="1" marL="9144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Infrastructure as code</a:t>
            </a:r>
            <a:endParaRPr b="1" i="0" sz="1700" u="none" cap="none" strike="noStrike">
              <a:solidFill>
                <a:srgbClr val="000000"/>
              </a:solidFill>
              <a:latin typeface="Roboto Condensed"/>
              <a:ea typeface="Roboto Condensed"/>
              <a:cs typeface="Roboto Condensed"/>
              <a:sym typeface="Roboto Condensed"/>
            </a:endParaRPr>
          </a:p>
          <a:p>
            <a:pPr indent="-336550" lvl="1" marL="9144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CI/CD Pipeline results are public for all applications</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More tutorials:</a:t>
            </a:r>
            <a:endParaRPr b="1" i="0" sz="1700" u="none" cap="none" strike="noStrike">
              <a:solidFill>
                <a:srgbClr val="000000"/>
              </a:solidFill>
              <a:latin typeface="Roboto Condensed"/>
              <a:ea typeface="Roboto Condensed"/>
              <a:cs typeface="Roboto Condensed"/>
              <a:sym typeface="Roboto Condensed"/>
            </a:endParaRPr>
          </a:p>
          <a:p>
            <a:pPr indent="-336550" lvl="1" marL="9144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Contributing to UFS GitHub</a:t>
            </a:r>
            <a:endParaRPr b="1" i="0" sz="1700" u="none" cap="none" strike="noStrike">
              <a:solidFill>
                <a:srgbClr val="000000"/>
              </a:solidFill>
              <a:latin typeface="Roboto Condensed"/>
              <a:ea typeface="Roboto Condensed"/>
              <a:cs typeface="Roboto Condensed"/>
              <a:sym typeface="Roboto Condensed"/>
            </a:endParaRPr>
          </a:p>
          <a:p>
            <a:pPr indent="-336550" lvl="1" marL="9144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GitHub Discussion and how to get user support</a:t>
            </a:r>
            <a:endParaRPr b="1" i="0" sz="1700" u="none" cap="none" strike="noStrike">
              <a:solidFill>
                <a:srgbClr val="000000"/>
              </a:solidFill>
              <a:latin typeface="Roboto Condensed"/>
              <a:ea typeface="Roboto Condensed"/>
              <a:cs typeface="Roboto Condensed"/>
              <a:sym typeface="Roboto Condensed"/>
            </a:endParaRPr>
          </a:p>
          <a:p>
            <a:pPr indent="-336550" lvl="1" marL="9144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Azure AZ-HOP </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Don’t wait for a survey/meeting email: support.epic@noaa.gov </a:t>
            </a:r>
            <a:endParaRPr b="1" i="0" sz="1700" u="none" cap="none" strike="noStrike">
              <a:solidFill>
                <a:srgbClr val="000000"/>
              </a:solidFill>
              <a:latin typeface="Roboto Condensed"/>
              <a:ea typeface="Roboto Condensed"/>
              <a:cs typeface="Roboto Condensed"/>
              <a:sym typeface="Roboto Condensed"/>
            </a:endParaRPr>
          </a:p>
        </p:txBody>
      </p:sp>
      <p:sp>
        <p:nvSpPr>
          <p:cNvPr id="379" name="Google Shape;379;p26"/>
          <p:cNvSpPr txBox="1"/>
          <p:nvPr/>
        </p:nvSpPr>
        <p:spPr>
          <a:xfrm>
            <a:off x="363450" y="103625"/>
            <a:ext cx="7771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003087"/>
                </a:solidFill>
                <a:latin typeface="Times New Roman"/>
                <a:ea typeface="Times New Roman"/>
                <a:cs typeface="Times New Roman"/>
                <a:sym typeface="Times New Roman"/>
              </a:rPr>
              <a:t>Closing</a:t>
            </a:r>
            <a:endParaRPr b="1" i="0" sz="3200" u="none" cap="none" strike="noStrike">
              <a:solidFill>
                <a:srgbClr val="003087"/>
              </a:solidFill>
              <a:latin typeface="Times New Roman"/>
              <a:ea typeface="Times New Roman"/>
              <a:cs typeface="Times New Roman"/>
              <a:sym typeface="Times New Roman"/>
            </a:endParaRPr>
          </a:p>
        </p:txBody>
      </p:sp>
      <p:sp>
        <p:nvSpPr>
          <p:cNvPr id="380" name="Google Shape;380;p26"/>
          <p:cNvSpPr txBox="1"/>
          <p:nvPr>
            <p:ph idx="12" type="sldNum"/>
          </p:nvPr>
        </p:nvSpPr>
        <p:spPr>
          <a:xfrm>
            <a:off x="-68674" y="4113075"/>
            <a:ext cx="311700" cy="335100"/>
          </a:xfrm>
          <a:prstGeom prst="rect">
            <a:avLst/>
          </a:prstGeom>
          <a:noFill/>
          <a:ln>
            <a:noFill/>
          </a:ln>
        </p:spPr>
        <p:txBody>
          <a:bodyPr anchorCtr="0" anchor="ctr" bIns="91425" lIns="91425" spcFirstLastPara="1" rIns="91425" wrap="square" tIns="91425">
            <a:normAutofit lnSpcReduction="10000"/>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81" name="Google Shape;381;p26"/>
          <p:cNvPicPr preferRelativeResize="0"/>
          <p:nvPr/>
        </p:nvPicPr>
        <p:blipFill rotWithShape="1">
          <a:blip r:embed="rId3">
            <a:alphaModFix/>
          </a:blip>
          <a:srcRect b="0" l="0" r="0" t="25539"/>
          <a:stretch/>
        </p:blipFill>
        <p:spPr>
          <a:xfrm>
            <a:off x="5179200" y="964400"/>
            <a:ext cx="4145801" cy="425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rPr lang="en" sz="2800">
                <a:solidFill>
                  <a:schemeClr val="dk2"/>
                </a:solidFill>
              </a:rPr>
              <a:t>Partners</a:t>
            </a:r>
            <a:endParaRPr sz="2800">
              <a:solidFill>
                <a:schemeClr val="dk2"/>
              </a:solidFill>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txBox="1"/>
          <p:nvPr>
            <p:ph type="title"/>
          </p:nvPr>
        </p:nvSpPr>
        <p:spPr>
          <a:xfrm>
            <a:off x="311700" y="64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Community Collaborators/Partners</a:t>
            </a:r>
            <a:endParaRPr>
              <a:solidFill>
                <a:srgbClr val="1155CC"/>
              </a:solidFill>
              <a:latin typeface="Times New Roman"/>
              <a:ea typeface="Times New Roman"/>
              <a:cs typeface="Times New Roman"/>
              <a:sym typeface="Times New Roman"/>
            </a:endParaRPr>
          </a:p>
        </p:txBody>
      </p:sp>
      <p:sp>
        <p:nvSpPr>
          <p:cNvPr id="188" name="Google Shape;188;p4"/>
          <p:cNvSpPr txBox="1"/>
          <p:nvPr>
            <p:ph idx="4294967295" type="body"/>
          </p:nvPr>
        </p:nvSpPr>
        <p:spPr>
          <a:xfrm>
            <a:off x="311700" y="771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
              <a:t>Acknowledgement</a:t>
            </a:r>
            <a:endParaRPr b="1"/>
          </a:p>
          <a:p>
            <a:pPr indent="-311150" lvl="0" marL="457200" rtl="0" algn="l">
              <a:lnSpc>
                <a:spcPct val="115000"/>
              </a:lnSpc>
              <a:spcBef>
                <a:spcPts val="1200"/>
              </a:spcBef>
              <a:spcAft>
                <a:spcPts val="0"/>
              </a:spcAft>
              <a:buSzPts val="1300"/>
              <a:buChar char="●"/>
            </a:pPr>
            <a:r>
              <a:rPr lang="en"/>
              <a:t>NOAA OAR: WPO, GSL, PSL, NSSL, CSL, AOML, GFDL</a:t>
            </a:r>
            <a:endParaRPr/>
          </a:p>
          <a:p>
            <a:pPr indent="-311150" lvl="0" marL="457200" rtl="0" algn="l">
              <a:lnSpc>
                <a:spcPct val="115000"/>
              </a:lnSpc>
              <a:spcBef>
                <a:spcPts val="0"/>
              </a:spcBef>
              <a:spcAft>
                <a:spcPts val="0"/>
              </a:spcAft>
              <a:buSzPts val="1300"/>
              <a:buChar char="●"/>
            </a:pPr>
            <a:r>
              <a:rPr lang="en"/>
              <a:t>NOAA Open Data Dissemination (NODD) Program</a:t>
            </a:r>
            <a:endParaRPr/>
          </a:p>
          <a:p>
            <a:pPr indent="-311150" lvl="0" marL="457200" rtl="0" algn="l">
              <a:lnSpc>
                <a:spcPct val="115000"/>
              </a:lnSpc>
              <a:spcBef>
                <a:spcPts val="0"/>
              </a:spcBef>
              <a:spcAft>
                <a:spcPts val="0"/>
              </a:spcAft>
              <a:buSzPts val="1300"/>
              <a:buChar char="●"/>
            </a:pPr>
            <a:r>
              <a:rPr lang="en"/>
              <a:t>NWS: EMC, OSTI</a:t>
            </a:r>
            <a:endParaRPr/>
          </a:p>
          <a:p>
            <a:pPr indent="-311150" lvl="0" marL="457200" rtl="0" algn="l">
              <a:lnSpc>
                <a:spcPct val="115000"/>
              </a:lnSpc>
              <a:spcBef>
                <a:spcPts val="0"/>
              </a:spcBef>
              <a:spcAft>
                <a:spcPts val="0"/>
              </a:spcAft>
              <a:buSzPts val="1300"/>
              <a:buChar char="●"/>
            </a:pPr>
            <a:r>
              <a:rPr lang="en"/>
              <a:t>DTC</a:t>
            </a:r>
            <a:endParaRPr/>
          </a:p>
          <a:p>
            <a:pPr indent="-311150" lvl="0" marL="457200" rtl="0" algn="l">
              <a:lnSpc>
                <a:spcPct val="115000"/>
              </a:lnSpc>
              <a:spcBef>
                <a:spcPts val="0"/>
              </a:spcBef>
              <a:spcAft>
                <a:spcPts val="0"/>
              </a:spcAft>
              <a:buSzPts val="1300"/>
              <a:buChar char="●"/>
            </a:pPr>
            <a:r>
              <a:rPr lang="en"/>
              <a:t>UCAR: CGD, JCSDA</a:t>
            </a:r>
            <a:endParaRPr/>
          </a:p>
          <a:p>
            <a:pPr indent="-311150" lvl="0" marL="457200" rtl="0" algn="l">
              <a:lnSpc>
                <a:spcPct val="115000"/>
              </a:lnSpc>
              <a:spcBef>
                <a:spcPts val="0"/>
              </a:spcBef>
              <a:spcAft>
                <a:spcPts val="0"/>
              </a:spcAft>
              <a:buSzPts val="1300"/>
              <a:buChar char="●"/>
            </a:pPr>
            <a:r>
              <a:rPr lang="en"/>
              <a:t>Academia: George Mason University, Oklahoma University, University of Michigan</a:t>
            </a:r>
            <a:endParaRPr/>
          </a:p>
          <a:p>
            <a:pPr indent="-311150" lvl="0" marL="457200" rtl="0" algn="l">
              <a:lnSpc>
                <a:spcPct val="115000"/>
              </a:lnSpc>
              <a:spcBef>
                <a:spcPts val="0"/>
              </a:spcBef>
              <a:spcAft>
                <a:spcPts val="0"/>
              </a:spcAft>
              <a:buSzPts val="1300"/>
              <a:buChar char="●"/>
            </a:pPr>
            <a:r>
              <a:rPr lang="en"/>
              <a:t>CSPs: AWS, Azure, and Google Cloud</a:t>
            </a:r>
            <a:endParaRPr/>
          </a:p>
          <a:p>
            <a:pPr indent="-311150" lvl="0" marL="457200" rtl="0" algn="l">
              <a:lnSpc>
                <a:spcPct val="115000"/>
              </a:lnSpc>
              <a:spcBef>
                <a:spcPts val="0"/>
              </a:spcBef>
              <a:spcAft>
                <a:spcPts val="0"/>
              </a:spcAft>
              <a:buSzPts val="1300"/>
              <a:buChar char="●"/>
            </a:pPr>
            <a:r>
              <a:rPr lang="en"/>
              <a:t>Cooperative Institutes: CIRES, CIMSS</a:t>
            </a:r>
            <a:endParaRPr/>
          </a:p>
          <a:p>
            <a:pPr indent="0" lvl="0" marL="0" rtl="0" algn="l">
              <a:lnSpc>
                <a:spcPct val="115000"/>
              </a:lnSpc>
              <a:spcBef>
                <a:spcPts val="1200"/>
              </a:spcBef>
              <a:spcAft>
                <a:spcPts val="1200"/>
              </a:spcAft>
              <a:buSzPts val="1300"/>
              <a:buNone/>
            </a:pPr>
            <a:r>
              <a:t/>
            </a:r>
            <a:endParaRPr/>
          </a:p>
        </p:txBody>
      </p:sp>
      <p:pic>
        <p:nvPicPr>
          <p:cNvPr id="189" name="Google Shape;189;p4"/>
          <p:cNvPicPr preferRelativeResize="0"/>
          <p:nvPr/>
        </p:nvPicPr>
        <p:blipFill rotWithShape="1">
          <a:blip r:embed="rId3">
            <a:alphaModFix/>
          </a:blip>
          <a:srcRect b="0" l="0" r="47911" t="0"/>
          <a:stretch/>
        </p:blipFill>
        <p:spPr>
          <a:xfrm>
            <a:off x="23325" y="3720975"/>
            <a:ext cx="682750" cy="572700"/>
          </a:xfrm>
          <a:prstGeom prst="rect">
            <a:avLst/>
          </a:prstGeom>
          <a:noFill/>
          <a:ln>
            <a:noFill/>
          </a:ln>
        </p:spPr>
      </p:pic>
      <p:pic>
        <p:nvPicPr>
          <p:cNvPr id="190" name="Google Shape;190;p4"/>
          <p:cNvPicPr preferRelativeResize="0"/>
          <p:nvPr/>
        </p:nvPicPr>
        <p:blipFill rotWithShape="1">
          <a:blip r:embed="rId4">
            <a:alphaModFix/>
          </a:blip>
          <a:srcRect b="0" l="0" r="0" t="0"/>
          <a:stretch/>
        </p:blipFill>
        <p:spPr>
          <a:xfrm>
            <a:off x="629875" y="3787563"/>
            <a:ext cx="755626" cy="439500"/>
          </a:xfrm>
          <a:prstGeom prst="rect">
            <a:avLst/>
          </a:prstGeom>
          <a:noFill/>
          <a:ln>
            <a:noFill/>
          </a:ln>
        </p:spPr>
      </p:pic>
      <p:pic>
        <p:nvPicPr>
          <p:cNvPr id="191" name="Google Shape;191;p4"/>
          <p:cNvPicPr preferRelativeResize="0"/>
          <p:nvPr/>
        </p:nvPicPr>
        <p:blipFill rotWithShape="1">
          <a:blip r:embed="rId5">
            <a:alphaModFix/>
          </a:blip>
          <a:srcRect b="0" l="0" r="0" t="0"/>
          <a:stretch/>
        </p:blipFill>
        <p:spPr>
          <a:xfrm>
            <a:off x="1309300" y="3765376"/>
            <a:ext cx="538325" cy="538325"/>
          </a:xfrm>
          <a:prstGeom prst="rect">
            <a:avLst/>
          </a:prstGeom>
          <a:noFill/>
          <a:ln>
            <a:noFill/>
          </a:ln>
        </p:spPr>
      </p:pic>
      <p:pic>
        <p:nvPicPr>
          <p:cNvPr id="192" name="Google Shape;192;p4"/>
          <p:cNvPicPr preferRelativeResize="0"/>
          <p:nvPr/>
        </p:nvPicPr>
        <p:blipFill rotWithShape="1">
          <a:blip r:embed="rId6">
            <a:alphaModFix/>
          </a:blip>
          <a:srcRect b="0" l="0" r="0" t="0"/>
          <a:stretch/>
        </p:blipFill>
        <p:spPr>
          <a:xfrm>
            <a:off x="1771975" y="3764650"/>
            <a:ext cx="575461" cy="572700"/>
          </a:xfrm>
          <a:prstGeom prst="rect">
            <a:avLst/>
          </a:prstGeom>
          <a:noFill/>
          <a:ln>
            <a:noFill/>
          </a:ln>
        </p:spPr>
      </p:pic>
      <p:pic>
        <p:nvPicPr>
          <p:cNvPr id="193" name="Google Shape;193;p4"/>
          <p:cNvPicPr preferRelativeResize="0"/>
          <p:nvPr/>
        </p:nvPicPr>
        <p:blipFill rotWithShape="1">
          <a:blip r:embed="rId7">
            <a:alphaModFix/>
          </a:blip>
          <a:srcRect b="0" l="0" r="0" t="0"/>
          <a:stretch/>
        </p:blipFill>
        <p:spPr>
          <a:xfrm>
            <a:off x="4038925" y="3644050"/>
            <a:ext cx="755625" cy="755625"/>
          </a:xfrm>
          <a:prstGeom prst="rect">
            <a:avLst/>
          </a:prstGeom>
          <a:noFill/>
          <a:ln>
            <a:noFill/>
          </a:ln>
        </p:spPr>
      </p:pic>
      <p:pic>
        <p:nvPicPr>
          <p:cNvPr id="194" name="Google Shape;194;p4"/>
          <p:cNvPicPr preferRelativeResize="0"/>
          <p:nvPr/>
        </p:nvPicPr>
        <p:blipFill rotWithShape="1">
          <a:blip r:embed="rId8">
            <a:alphaModFix/>
          </a:blip>
          <a:srcRect b="0" l="0" r="0" t="0"/>
          <a:stretch/>
        </p:blipFill>
        <p:spPr>
          <a:xfrm>
            <a:off x="6265625" y="3796925"/>
            <a:ext cx="682749" cy="444052"/>
          </a:xfrm>
          <a:prstGeom prst="rect">
            <a:avLst/>
          </a:prstGeom>
          <a:noFill/>
          <a:ln>
            <a:noFill/>
          </a:ln>
        </p:spPr>
      </p:pic>
      <p:pic>
        <p:nvPicPr>
          <p:cNvPr id="195" name="Google Shape;195;p4"/>
          <p:cNvPicPr preferRelativeResize="0"/>
          <p:nvPr/>
        </p:nvPicPr>
        <p:blipFill rotWithShape="1">
          <a:blip r:embed="rId9">
            <a:alphaModFix/>
          </a:blip>
          <a:srcRect b="0" l="0" r="0" t="0"/>
          <a:stretch/>
        </p:blipFill>
        <p:spPr>
          <a:xfrm>
            <a:off x="2336575" y="3825198"/>
            <a:ext cx="1323576" cy="483900"/>
          </a:xfrm>
          <a:prstGeom prst="rect">
            <a:avLst/>
          </a:prstGeom>
          <a:noFill/>
          <a:ln>
            <a:noFill/>
          </a:ln>
        </p:spPr>
      </p:pic>
      <p:pic>
        <p:nvPicPr>
          <p:cNvPr id="196" name="Google Shape;196;p4"/>
          <p:cNvPicPr preferRelativeResize="0"/>
          <p:nvPr/>
        </p:nvPicPr>
        <p:blipFill rotWithShape="1">
          <a:blip r:embed="rId10">
            <a:alphaModFix/>
          </a:blip>
          <a:srcRect b="0" l="0" r="0" t="0"/>
          <a:stretch/>
        </p:blipFill>
        <p:spPr>
          <a:xfrm>
            <a:off x="4781900" y="3720225"/>
            <a:ext cx="538325" cy="538325"/>
          </a:xfrm>
          <a:prstGeom prst="rect">
            <a:avLst/>
          </a:prstGeom>
          <a:noFill/>
          <a:ln>
            <a:noFill/>
          </a:ln>
        </p:spPr>
      </p:pic>
      <p:pic>
        <p:nvPicPr>
          <p:cNvPr id="197" name="Google Shape;197;p4"/>
          <p:cNvPicPr preferRelativeResize="0"/>
          <p:nvPr/>
        </p:nvPicPr>
        <p:blipFill rotWithShape="1">
          <a:blip r:embed="rId11">
            <a:alphaModFix/>
          </a:blip>
          <a:srcRect b="0" l="0" r="0" t="0"/>
          <a:stretch/>
        </p:blipFill>
        <p:spPr>
          <a:xfrm>
            <a:off x="7850325" y="3871900"/>
            <a:ext cx="682750" cy="369577"/>
          </a:xfrm>
          <a:prstGeom prst="rect">
            <a:avLst/>
          </a:prstGeom>
          <a:noFill/>
          <a:ln>
            <a:noFill/>
          </a:ln>
        </p:spPr>
      </p:pic>
      <p:pic>
        <p:nvPicPr>
          <p:cNvPr id="198" name="Google Shape;198;p4"/>
          <p:cNvPicPr preferRelativeResize="0"/>
          <p:nvPr/>
        </p:nvPicPr>
        <p:blipFill rotWithShape="1">
          <a:blip r:embed="rId12">
            <a:alphaModFix/>
          </a:blip>
          <a:srcRect b="0" l="0" r="0" t="0"/>
          <a:stretch/>
        </p:blipFill>
        <p:spPr>
          <a:xfrm>
            <a:off x="8474300" y="3778451"/>
            <a:ext cx="640799" cy="457747"/>
          </a:xfrm>
          <a:prstGeom prst="rect">
            <a:avLst/>
          </a:prstGeom>
          <a:noFill/>
          <a:ln>
            <a:noFill/>
          </a:ln>
        </p:spPr>
      </p:pic>
      <p:pic>
        <p:nvPicPr>
          <p:cNvPr id="199" name="Google Shape;199;p4"/>
          <p:cNvPicPr preferRelativeResize="0"/>
          <p:nvPr/>
        </p:nvPicPr>
        <p:blipFill rotWithShape="1">
          <a:blip r:embed="rId13">
            <a:alphaModFix/>
          </a:blip>
          <a:srcRect b="0" l="0" r="0" t="0"/>
          <a:stretch/>
        </p:blipFill>
        <p:spPr>
          <a:xfrm>
            <a:off x="5313475" y="3745563"/>
            <a:ext cx="483900" cy="483900"/>
          </a:xfrm>
          <a:prstGeom prst="rect">
            <a:avLst/>
          </a:prstGeom>
          <a:noFill/>
          <a:ln>
            <a:noFill/>
          </a:ln>
        </p:spPr>
      </p:pic>
      <p:pic>
        <p:nvPicPr>
          <p:cNvPr id="200" name="Google Shape;200;p4"/>
          <p:cNvPicPr preferRelativeResize="0"/>
          <p:nvPr/>
        </p:nvPicPr>
        <p:blipFill rotWithShape="1">
          <a:blip r:embed="rId14">
            <a:alphaModFix/>
          </a:blip>
          <a:srcRect b="0" l="0" r="0" t="0"/>
          <a:stretch/>
        </p:blipFill>
        <p:spPr>
          <a:xfrm>
            <a:off x="5797375" y="3715555"/>
            <a:ext cx="483900" cy="556495"/>
          </a:xfrm>
          <a:prstGeom prst="rect">
            <a:avLst/>
          </a:prstGeom>
          <a:noFill/>
          <a:ln>
            <a:noFill/>
          </a:ln>
        </p:spPr>
      </p:pic>
      <p:pic>
        <p:nvPicPr>
          <p:cNvPr id="201" name="Google Shape;201;p4"/>
          <p:cNvPicPr preferRelativeResize="0"/>
          <p:nvPr/>
        </p:nvPicPr>
        <p:blipFill rotWithShape="1">
          <a:blip r:embed="rId15">
            <a:alphaModFix/>
          </a:blip>
          <a:srcRect b="0" l="0" r="0" t="0"/>
          <a:stretch/>
        </p:blipFill>
        <p:spPr>
          <a:xfrm>
            <a:off x="6961225" y="3737423"/>
            <a:ext cx="483902" cy="538317"/>
          </a:xfrm>
          <a:prstGeom prst="rect">
            <a:avLst/>
          </a:prstGeom>
          <a:noFill/>
          <a:ln>
            <a:noFill/>
          </a:ln>
        </p:spPr>
      </p:pic>
      <p:pic>
        <p:nvPicPr>
          <p:cNvPr id="202" name="Google Shape;202;p4"/>
          <p:cNvPicPr preferRelativeResize="0"/>
          <p:nvPr/>
        </p:nvPicPr>
        <p:blipFill rotWithShape="1">
          <a:blip r:embed="rId16">
            <a:alphaModFix/>
          </a:blip>
          <a:srcRect b="0" l="0" r="0" t="0"/>
          <a:stretch/>
        </p:blipFill>
        <p:spPr>
          <a:xfrm>
            <a:off x="7483326" y="3841700"/>
            <a:ext cx="344754" cy="444050"/>
          </a:xfrm>
          <a:prstGeom prst="rect">
            <a:avLst/>
          </a:prstGeom>
          <a:noFill/>
          <a:ln>
            <a:noFill/>
          </a:ln>
        </p:spPr>
      </p:pic>
      <p:pic>
        <p:nvPicPr>
          <p:cNvPr id="203" name="Google Shape;203;p4"/>
          <p:cNvPicPr preferRelativeResize="0"/>
          <p:nvPr/>
        </p:nvPicPr>
        <p:blipFill rotWithShape="1">
          <a:blip r:embed="rId17">
            <a:alphaModFix/>
          </a:blip>
          <a:srcRect b="0" l="0" r="0" t="0"/>
          <a:stretch/>
        </p:blipFill>
        <p:spPr>
          <a:xfrm>
            <a:off x="3510050" y="3743325"/>
            <a:ext cx="575450" cy="575450"/>
          </a:xfrm>
          <a:prstGeom prst="rect">
            <a:avLst/>
          </a:prstGeom>
          <a:noFill/>
          <a:ln>
            <a:noFill/>
          </a:ln>
        </p:spPr>
      </p:pic>
      <p:pic>
        <p:nvPicPr>
          <p:cNvPr id="204" name="Google Shape;204;p4"/>
          <p:cNvPicPr preferRelativeResize="0"/>
          <p:nvPr/>
        </p:nvPicPr>
        <p:blipFill rotWithShape="1">
          <a:blip r:embed="rId18">
            <a:alphaModFix/>
          </a:blip>
          <a:srcRect b="0" l="20226" r="19630" t="0"/>
          <a:stretch/>
        </p:blipFill>
        <p:spPr>
          <a:xfrm>
            <a:off x="6795975" y="2981725"/>
            <a:ext cx="682749" cy="595960"/>
          </a:xfrm>
          <a:prstGeom prst="rect">
            <a:avLst/>
          </a:prstGeom>
          <a:noFill/>
          <a:ln>
            <a:noFill/>
          </a:ln>
        </p:spPr>
      </p:pic>
      <p:pic>
        <p:nvPicPr>
          <p:cNvPr id="205" name="Google Shape;205;p4"/>
          <p:cNvPicPr preferRelativeResize="0"/>
          <p:nvPr/>
        </p:nvPicPr>
        <p:blipFill rotWithShape="1">
          <a:blip r:embed="rId19">
            <a:alphaModFix/>
          </a:blip>
          <a:srcRect b="0" l="0" r="0" t="0"/>
          <a:stretch/>
        </p:blipFill>
        <p:spPr>
          <a:xfrm>
            <a:off x="5291350" y="3022576"/>
            <a:ext cx="1323574" cy="382595"/>
          </a:xfrm>
          <a:prstGeom prst="rect">
            <a:avLst/>
          </a:prstGeom>
          <a:noFill/>
          <a:ln>
            <a:noFill/>
          </a:ln>
        </p:spPr>
      </p:pic>
      <p:pic>
        <p:nvPicPr>
          <p:cNvPr id="206" name="Google Shape;206;p4"/>
          <p:cNvPicPr preferRelativeResize="0"/>
          <p:nvPr/>
        </p:nvPicPr>
        <p:blipFill rotWithShape="1">
          <a:blip r:embed="rId20">
            <a:alphaModFix/>
          </a:blip>
          <a:srcRect b="10425" l="11503" r="8940" t="12745"/>
          <a:stretch/>
        </p:blipFill>
        <p:spPr>
          <a:xfrm>
            <a:off x="7781075" y="2925625"/>
            <a:ext cx="682750" cy="659377"/>
          </a:xfrm>
          <a:prstGeom prst="rect">
            <a:avLst/>
          </a:prstGeom>
          <a:noFill/>
          <a:ln>
            <a:noFill/>
          </a:ln>
        </p:spPr>
      </p:pic>
      <p:sp>
        <p:nvSpPr>
          <p:cNvPr id="207" name="Google Shape;207;p4"/>
          <p:cNvSpPr txBox="1"/>
          <p:nvPr>
            <p:ph idx="12" type="sldNum"/>
          </p:nvPr>
        </p:nvSpPr>
        <p:spPr>
          <a:xfrm>
            <a:off x="8472458" y="4282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300"/>
              <a:buNone/>
            </a:pPr>
            <a:r>
              <a:t/>
            </a:r>
            <a:endParaRPr sz="2800">
              <a:solidFill>
                <a:schemeClr val="dk2"/>
              </a:solidFill>
            </a:endParaRPr>
          </a:p>
          <a:p>
            <a:pPr indent="0" lvl="0" marL="0" rtl="0" algn="ctr">
              <a:lnSpc>
                <a:spcPct val="100000"/>
              </a:lnSpc>
              <a:spcBef>
                <a:spcPts val="0"/>
              </a:spcBef>
              <a:spcAft>
                <a:spcPts val="0"/>
              </a:spcAft>
              <a:buSzPts val="1300"/>
              <a:buNone/>
            </a:pPr>
            <a:r>
              <a:t/>
            </a:r>
            <a:endParaRPr sz="2800">
              <a:solidFill>
                <a:schemeClr val="dk2"/>
              </a:solidFill>
            </a:endParaRPr>
          </a:p>
          <a:p>
            <a:pPr indent="0" lvl="0" marL="0" rtl="0" algn="ctr">
              <a:lnSpc>
                <a:spcPct val="100000"/>
              </a:lnSpc>
              <a:spcBef>
                <a:spcPts val="0"/>
              </a:spcBef>
              <a:spcAft>
                <a:spcPts val="0"/>
              </a:spcAft>
              <a:buSzPts val="1300"/>
              <a:buNone/>
            </a:pPr>
            <a:r>
              <a:rPr lang="en" sz="2800">
                <a:solidFill>
                  <a:schemeClr val="dk2"/>
                </a:solidFill>
              </a:rPr>
              <a:t>EPIC Progress</a:t>
            </a:r>
            <a:endParaRPr sz="2800">
              <a:solidFill>
                <a:schemeClr val="dk2"/>
              </a:solidFill>
            </a:endParaRPr>
          </a:p>
          <a:p>
            <a:pPr indent="0" lvl="0" marL="0" rtl="0" algn="l">
              <a:lnSpc>
                <a:spcPct val="115000"/>
              </a:lnSpc>
              <a:spcBef>
                <a:spcPts val="1200"/>
              </a:spcBef>
              <a:spcAft>
                <a:spcPts val="1200"/>
              </a:spcAft>
              <a:buSzPts val="1300"/>
              <a:buNone/>
            </a:pPr>
            <a:r>
              <a:t/>
            </a:r>
            <a:endParaRPr sz="2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6"/>
          <p:cNvSpPr txBox="1"/>
          <p:nvPr/>
        </p:nvSpPr>
        <p:spPr>
          <a:xfrm>
            <a:off x="0" y="1053625"/>
            <a:ext cx="4662900" cy="41097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We need </a:t>
            </a:r>
            <a:r>
              <a:rPr b="1" lang="en" sz="1700">
                <a:latin typeface="Roboto Condensed"/>
                <a:ea typeface="Roboto Condensed"/>
                <a:cs typeface="Roboto Condensed"/>
                <a:sym typeface="Roboto Condensed"/>
              </a:rPr>
              <a:t>fewer</a:t>
            </a:r>
            <a:r>
              <a:rPr b="1" i="0" lang="en" sz="1700" u="none" cap="none" strike="noStrike">
                <a:solidFill>
                  <a:srgbClr val="000000"/>
                </a:solidFill>
                <a:latin typeface="Roboto Condensed"/>
                <a:ea typeface="Roboto Condensed"/>
                <a:cs typeface="Roboto Condensed"/>
                <a:sym typeface="Roboto Condensed"/>
              </a:rPr>
              <a:t> users and more contributors.</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How do I replicate EPIC event infrastructure?</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How can we track contributors versus users across applications?</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How can we utilize repeatable processes (CI/CD) to test applications have passed all gates?</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Peer reviews need to be faster.</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More tutorials:</a:t>
            </a:r>
            <a:endParaRPr b="1" i="0" sz="1700" u="none" cap="none" strike="noStrike">
              <a:solidFill>
                <a:srgbClr val="000000"/>
              </a:solidFill>
              <a:latin typeface="Roboto Condensed"/>
              <a:ea typeface="Roboto Condensed"/>
              <a:cs typeface="Roboto Condensed"/>
              <a:sym typeface="Roboto Condensed"/>
            </a:endParaRPr>
          </a:p>
          <a:p>
            <a:pPr indent="-336550" lvl="1" marL="9144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Contributing to UFS GitHub</a:t>
            </a:r>
            <a:endParaRPr b="1" i="0" sz="1700" u="none" cap="none" strike="noStrike">
              <a:solidFill>
                <a:srgbClr val="000000"/>
              </a:solidFill>
              <a:latin typeface="Roboto Condensed"/>
              <a:ea typeface="Roboto Condensed"/>
              <a:cs typeface="Roboto Condensed"/>
              <a:sym typeface="Roboto Condensed"/>
            </a:endParaRPr>
          </a:p>
          <a:p>
            <a:pPr indent="-336550" lvl="1" marL="9144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GitHub Discussion and how to get user support</a:t>
            </a:r>
            <a:endParaRPr b="1" i="0" sz="1700" u="none" cap="none" strike="noStrike">
              <a:solidFill>
                <a:srgbClr val="000000"/>
              </a:solidFill>
              <a:latin typeface="Roboto Condensed"/>
              <a:ea typeface="Roboto Condensed"/>
              <a:cs typeface="Roboto Condensed"/>
              <a:sym typeface="Roboto Condensed"/>
            </a:endParaRPr>
          </a:p>
          <a:p>
            <a:pPr indent="-336550" lvl="1" marL="9144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Azure AZ-HOP </a:t>
            </a:r>
            <a:endParaRPr b="1" i="0" sz="1700" u="none" cap="none" strike="noStrike">
              <a:solidFill>
                <a:srgbClr val="000000"/>
              </a:solidFill>
              <a:latin typeface="Roboto Condensed"/>
              <a:ea typeface="Roboto Condensed"/>
              <a:cs typeface="Roboto Condensed"/>
              <a:sym typeface="Roboto Condensed"/>
            </a:endParaRPr>
          </a:p>
          <a:p>
            <a:pPr indent="-336550" lvl="0" marL="457200" marR="0" rtl="0" algn="l">
              <a:lnSpc>
                <a:spcPct val="100000"/>
              </a:lnSpc>
              <a:spcBef>
                <a:spcPts val="0"/>
              </a:spcBef>
              <a:spcAft>
                <a:spcPts val="0"/>
              </a:spcAft>
              <a:buClr>
                <a:srgbClr val="000000"/>
              </a:buClr>
              <a:buSzPts val="1700"/>
              <a:buFont typeface="Roboto Condensed"/>
              <a:buChar char="●"/>
            </a:pPr>
            <a:r>
              <a:rPr b="1" i="0" lang="en" sz="1700" u="none" cap="none" strike="noStrike">
                <a:solidFill>
                  <a:srgbClr val="000000"/>
                </a:solidFill>
                <a:latin typeface="Roboto Condensed"/>
                <a:ea typeface="Roboto Condensed"/>
                <a:cs typeface="Roboto Condensed"/>
                <a:sym typeface="Roboto Condensed"/>
              </a:rPr>
              <a:t>Don’t wait for a survey/meeting email: support.epic@noaa.gov </a:t>
            </a:r>
            <a:endParaRPr b="1" i="0" sz="1700" u="none" cap="none" strike="noStrike">
              <a:solidFill>
                <a:srgbClr val="000000"/>
              </a:solidFill>
              <a:latin typeface="Roboto Condensed"/>
              <a:ea typeface="Roboto Condensed"/>
              <a:cs typeface="Roboto Condensed"/>
              <a:sym typeface="Roboto Condensed"/>
            </a:endParaRPr>
          </a:p>
        </p:txBody>
      </p:sp>
      <p:sp>
        <p:nvSpPr>
          <p:cNvPr id="218" name="Google Shape;218;p6"/>
          <p:cNvSpPr txBox="1"/>
          <p:nvPr/>
        </p:nvSpPr>
        <p:spPr>
          <a:xfrm>
            <a:off x="363450" y="103625"/>
            <a:ext cx="7771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003087"/>
                </a:solidFill>
                <a:latin typeface="Times New Roman"/>
                <a:ea typeface="Times New Roman"/>
                <a:cs typeface="Times New Roman"/>
                <a:sym typeface="Times New Roman"/>
              </a:rPr>
              <a:t>We hear you, we want to hear more!</a:t>
            </a:r>
            <a:endParaRPr b="1" i="0" sz="3200" u="none" cap="none" strike="noStrike">
              <a:solidFill>
                <a:srgbClr val="003087"/>
              </a:solidFill>
              <a:latin typeface="Times New Roman"/>
              <a:ea typeface="Times New Roman"/>
              <a:cs typeface="Times New Roman"/>
              <a:sym typeface="Times New Roman"/>
            </a:endParaRPr>
          </a:p>
        </p:txBody>
      </p:sp>
      <p:sp>
        <p:nvSpPr>
          <p:cNvPr id="219" name="Google Shape;219;p6"/>
          <p:cNvSpPr txBox="1"/>
          <p:nvPr>
            <p:ph idx="12" type="sldNum"/>
          </p:nvPr>
        </p:nvSpPr>
        <p:spPr>
          <a:xfrm>
            <a:off x="-68674" y="4113075"/>
            <a:ext cx="311700" cy="335100"/>
          </a:xfrm>
          <a:prstGeom prst="rect">
            <a:avLst/>
          </a:prstGeom>
          <a:noFill/>
          <a:ln>
            <a:noFill/>
          </a:ln>
        </p:spPr>
        <p:txBody>
          <a:bodyPr anchorCtr="0" anchor="ctr" bIns="91425" lIns="91425" spcFirstLastPara="1" rIns="91425" wrap="square" tIns="91425">
            <a:normAutofit lnSpcReduction="10000"/>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20" name="Google Shape;220;p6"/>
          <p:cNvPicPr preferRelativeResize="0"/>
          <p:nvPr/>
        </p:nvPicPr>
        <p:blipFill rotWithShape="1">
          <a:blip r:embed="rId3">
            <a:alphaModFix/>
          </a:blip>
          <a:srcRect b="0" l="0" r="0" t="25539"/>
          <a:stretch/>
        </p:blipFill>
        <p:spPr>
          <a:xfrm>
            <a:off x="5179200" y="964400"/>
            <a:ext cx="4145801" cy="425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7"/>
          <p:cNvPicPr preferRelativeResize="0"/>
          <p:nvPr/>
        </p:nvPicPr>
        <p:blipFill rotWithShape="1">
          <a:blip r:embed="rId3">
            <a:alphaModFix/>
          </a:blip>
          <a:srcRect b="0" l="1427" r="1456" t="2056"/>
          <a:stretch/>
        </p:blipFill>
        <p:spPr>
          <a:xfrm>
            <a:off x="416527" y="145575"/>
            <a:ext cx="8110198" cy="4143068"/>
          </a:xfrm>
          <a:prstGeom prst="rect">
            <a:avLst/>
          </a:prstGeom>
          <a:noFill/>
          <a:ln>
            <a:noFill/>
          </a:ln>
        </p:spPr>
      </p:pic>
      <p:sp>
        <p:nvSpPr>
          <p:cNvPr id="226" name="Google Shape;226;p7"/>
          <p:cNvSpPr txBox="1"/>
          <p:nvPr/>
        </p:nvSpPr>
        <p:spPr>
          <a:xfrm>
            <a:off x="508685" y="701071"/>
            <a:ext cx="17310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003087"/>
              </a:solidFill>
              <a:latin typeface="Roboto Condensed"/>
              <a:ea typeface="Roboto Condensed"/>
              <a:cs typeface="Roboto Condensed"/>
              <a:sym typeface="Roboto Condensed"/>
            </a:endParaRPr>
          </a:p>
        </p:txBody>
      </p:sp>
      <p:sp>
        <p:nvSpPr>
          <p:cNvPr id="227" name="Google Shape;227;p7"/>
          <p:cNvSpPr txBox="1"/>
          <p:nvPr>
            <p:ph idx="12" type="sldNum"/>
          </p:nvPr>
        </p:nvSpPr>
        <p:spPr>
          <a:xfrm>
            <a:off x="0" y="3974432"/>
            <a:ext cx="299400" cy="3141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28" name="Google Shape;228;p7"/>
          <p:cNvSpPr txBox="1"/>
          <p:nvPr/>
        </p:nvSpPr>
        <p:spPr>
          <a:xfrm>
            <a:off x="1271774" y="3943911"/>
            <a:ext cx="6517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Condensed"/>
              <a:ea typeface="Roboto Condensed"/>
              <a:cs typeface="Roboto Condensed"/>
              <a:sym typeface="Roboto Condensed"/>
            </a:endParaRPr>
          </a:p>
        </p:txBody>
      </p:sp>
      <p:sp>
        <p:nvSpPr>
          <p:cNvPr id="229" name="Google Shape;229;p7"/>
          <p:cNvSpPr txBox="1"/>
          <p:nvPr/>
        </p:nvSpPr>
        <p:spPr>
          <a:xfrm>
            <a:off x="552975" y="4024816"/>
            <a:ext cx="2153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 sz="900" u="none" cap="none" strike="noStrike">
                <a:solidFill>
                  <a:srgbClr val="000000"/>
                </a:solidFill>
                <a:latin typeface="Roboto Condensed"/>
                <a:ea typeface="Roboto Condensed"/>
                <a:cs typeface="Roboto Condensed"/>
                <a:sym typeface="Roboto Condensed"/>
              </a:rPr>
              <a:t>Uccellini et al. (BAMS, 2022)</a:t>
            </a:r>
            <a:endParaRPr b="1" i="1" sz="600" u="none" cap="none" strike="noStrike">
              <a:solidFill>
                <a:srgbClr val="000000"/>
              </a:solidFill>
              <a:latin typeface="Roboto Condensed"/>
              <a:ea typeface="Roboto Condensed"/>
              <a:cs typeface="Roboto Condensed"/>
              <a:sym typeface="Roboto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idx="12" type="sldNum"/>
          </p:nvPr>
        </p:nvSpPr>
        <p:spPr>
          <a:xfrm>
            <a:off x="-228599" y="4219375"/>
            <a:ext cx="311700" cy="335100"/>
          </a:xfrm>
          <a:prstGeom prst="rect">
            <a:avLst/>
          </a:prstGeom>
          <a:noFill/>
          <a:ln>
            <a:noFill/>
          </a:ln>
        </p:spPr>
        <p:txBody>
          <a:bodyPr anchorCtr="0" anchor="ctr" bIns="91425" lIns="91425" spcFirstLastPara="1" rIns="91425" wrap="square" tIns="91425">
            <a:normAutofit lnSpcReduction="10000"/>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35" name="Google Shape;235;p8"/>
          <p:cNvPicPr preferRelativeResize="0"/>
          <p:nvPr/>
        </p:nvPicPr>
        <p:blipFill rotWithShape="1">
          <a:blip r:embed="rId3">
            <a:alphaModFix/>
          </a:blip>
          <a:srcRect b="0" l="0" r="0" t="0"/>
          <a:stretch/>
        </p:blipFill>
        <p:spPr>
          <a:xfrm>
            <a:off x="358875" y="1333075"/>
            <a:ext cx="4724400" cy="3171825"/>
          </a:xfrm>
          <a:prstGeom prst="rect">
            <a:avLst/>
          </a:prstGeom>
          <a:noFill/>
          <a:ln>
            <a:noFill/>
          </a:ln>
        </p:spPr>
      </p:pic>
      <p:sp>
        <p:nvSpPr>
          <p:cNvPr id="236" name="Google Shape;236;p8"/>
          <p:cNvSpPr txBox="1"/>
          <p:nvPr/>
        </p:nvSpPr>
        <p:spPr>
          <a:xfrm>
            <a:off x="5721775" y="1299600"/>
            <a:ext cx="3193500" cy="2555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Continued Plans: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CI/CD across more applications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Transparent Gates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Fail or Succeed Quickly</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Enhanced testing frameworks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Advanced User Support</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Configuration Management</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Cloud configuration scripts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Community Tools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Unified Workflow</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Community Events</a:t>
            </a:r>
            <a:endParaRPr b="0" i="0" sz="1400" u="none" cap="none" strike="noStrike">
              <a:solidFill>
                <a:srgbClr val="000000"/>
              </a:solidFill>
              <a:latin typeface="Roboto"/>
              <a:ea typeface="Roboto"/>
              <a:cs typeface="Roboto"/>
              <a:sym typeface="Roboto"/>
            </a:endParaRPr>
          </a:p>
        </p:txBody>
      </p:sp>
      <p:sp>
        <p:nvSpPr>
          <p:cNvPr id="237" name="Google Shape;237;p8"/>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EPIC Architectural Plans</a:t>
            </a:r>
            <a:endParaRPr>
              <a:solidFill>
                <a:srgbClr val="1155CC"/>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9"/>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rPr lang="en" sz="2800">
                <a:solidFill>
                  <a:schemeClr val="dk2"/>
                </a:solidFill>
              </a:rPr>
              <a:t>Community Infrastructure</a:t>
            </a:r>
            <a:endParaRPr sz="2800">
              <a:solidFill>
                <a:schemeClr val="dk2"/>
              </a:solidFill>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