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4"/>
    <p:sldMasterId id="214748366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y="5143500" cx="9144000"/>
  <p:notesSz cx="6858000" cy="9144000"/>
  <p:embeddedFontLst>
    <p:embeddedFont>
      <p:font typeface="Raleway"/>
      <p:regular r:id="rId52"/>
      <p:bold r:id="rId53"/>
      <p:italic r:id="rId54"/>
      <p:boldItalic r:id="rId55"/>
    </p:embeddedFont>
    <p:embeddedFont>
      <p:font typeface="Roboto"/>
      <p:regular r:id="rId56"/>
      <p:bold r:id="rId57"/>
      <p:italic r:id="rId58"/>
      <p:boldItalic r:id="rId59"/>
    </p:embeddedFont>
    <p:embeddedFont>
      <p:font typeface="Lato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Lato-italic.fntdata"/><Relationship Id="rId61" Type="http://schemas.openxmlformats.org/officeDocument/2006/relationships/font" Target="fonts/Lato-bold.fntdata"/><Relationship Id="rId20" Type="http://schemas.openxmlformats.org/officeDocument/2006/relationships/slide" Target="slides/slide14.xml"/><Relationship Id="rId63" Type="http://schemas.openxmlformats.org/officeDocument/2006/relationships/font" Target="fonts/Lato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Lato-regular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Raleway-bold.fntdata"/><Relationship Id="rId52" Type="http://schemas.openxmlformats.org/officeDocument/2006/relationships/font" Target="fonts/Raleway-regular.fntdata"/><Relationship Id="rId11" Type="http://schemas.openxmlformats.org/officeDocument/2006/relationships/slide" Target="slides/slide5.xml"/><Relationship Id="rId55" Type="http://schemas.openxmlformats.org/officeDocument/2006/relationships/font" Target="fonts/Raleway-boldItalic.fntdata"/><Relationship Id="rId10" Type="http://schemas.openxmlformats.org/officeDocument/2006/relationships/slide" Target="slides/slide4.xml"/><Relationship Id="rId54" Type="http://schemas.openxmlformats.org/officeDocument/2006/relationships/font" Target="fonts/Raleway-italic.fntdata"/><Relationship Id="rId13" Type="http://schemas.openxmlformats.org/officeDocument/2006/relationships/slide" Target="slides/slide7.xml"/><Relationship Id="rId57" Type="http://schemas.openxmlformats.org/officeDocument/2006/relationships/font" Target="fonts/Roboto-bold.fntdata"/><Relationship Id="rId12" Type="http://schemas.openxmlformats.org/officeDocument/2006/relationships/slide" Target="slides/slide6.xml"/><Relationship Id="rId56" Type="http://schemas.openxmlformats.org/officeDocument/2006/relationships/font" Target="fonts/Roboto-regular.fntdata"/><Relationship Id="rId15" Type="http://schemas.openxmlformats.org/officeDocument/2006/relationships/slide" Target="slides/slide9.xml"/><Relationship Id="rId59" Type="http://schemas.openxmlformats.org/officeDocument/2006/relationships/font" Target="fonts/Roboto-boldItalic.fntdata"/><Relationship Id="rId14" Type="http://schemas.openxmlformats.org/officeDocument/2006/relationships/slide" Target="slides/slide8.xml"/><Relationship Id="rId58" Type="http://schemas.openxmlformats.org/officeDocument/2006/relationships/font" Target="fonts/Robot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5882649f5c_0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5882649f5c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5882649f5c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5882649f5c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5882649f5c_0_7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g25882649f5c_0_7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59577327e6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59577327e6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59577327e6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g259577327e6_0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5882649f5c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5882649f5c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5882649f5c_0_6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g25882649f5c_0_6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3130548a8e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3130548a8e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3130548a8e_0_2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3130548a8e_0_2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3130548a8e_0_2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5883db7a8a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6" name="Google Shape;366;g25883db7a8a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1d410c3dd8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1d410c3dd8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5883db7a8a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g25883db7a8a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5a822cd34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0" name="Google Shape;380;g25a822cd34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59577327e6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7" name="Google Shape;387;g259577327e6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59577327e6_0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4" name="Google Shape;394;g259577327e6_0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5882649f5c_1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1" name="Google Shape;401;g25882649f5c_1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5a8615bb10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8" name="Google Shape;408;g25a8615bb10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59577327e6_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g259577327e6_0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59577327e6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3" name="Google Shape;423;g259577327e6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59577327e6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0" name="Google Shape;430;g259577327e6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5882649f5c_1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8" name="Google Shape;438;g25882649f5c_1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3130548a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3130548a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59577327e6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59577327e6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5a8615bb1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5a8615bb1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59577327e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59577327e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5a8615bb10_0_0:notes"/>
          <p:cNvSpPr/>
          <p:nvPr>
            <p:ph idx="2" type="sldImg"/>
          </p:nvPr>
        </p:nvSpPr>
        <p:spPr>
          <a:xfrm>
            <a:off x="2143125" y="685801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g25a8615bb10_0_0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5882649f5c_1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4" name="Google Shape;474;g25882649f5c_1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5882649f5c_1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1" name="Google Shape;481;g25882649f5c_1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5882649f5c_1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8" name="Google Shape;488;g25882649f5c_1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5882649f5c_1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5" name="Google Shape;495;g25882649f5c_1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5882649f5c_1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2" name="Google Shape;502;g25882649f5c_1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59577327e6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59577327e6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882649f5c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5882649f5c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3130548a8e_0_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3130548a8e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3130548a8e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3130548a8e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3130548a8e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3130548a8e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3130548a8e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3130548a8e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3130548a8e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3130548a8e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5a8615bb1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5a8615bb1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882649f5c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25882649f5c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g25882649f5c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5882649f5c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25882649f5c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g25882649f5c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5882649f5c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25882649f5c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HWRF and HMON will be </a:t>
            </a:r>
            <a:r>
              <a:rPr lang="en"/>
              <a:t>decommissioned</a:t>
            </a:r>
            <a:r>
              <a:rPr lang="en"/>
              <a:t> on or about November 30, 2023.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882649f5c_0_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5882649f5c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5882649f5c_0_5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5882649f5c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40614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5" name="Google Shape;15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8" name="Google Shape;158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9" name="Google Shape;15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2" name="Google Shape;162;p1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3" name="Google Shape;163;p1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4" name="Google Shape;1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7" name="Google Shape;16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1" name="Google Shape;17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4" name="Google Shape;17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8" name="Google Shape;178;p1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9" name="Google Shape;179;p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0" name="Google Shape;18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83" name="Google Shape;18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6" name="Google Shape;186;p2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7" name="Google Shape;18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 type="secHead">
  <p:cSld name="SECTION_HEADER">
    <p:bg>
      <p:bgPr>
        <a:solidFill>
          <a:srgbClr val="1155CC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" name="Google Shape;23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40614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40614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" name="Google Shape;37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8" name="Google Shape;38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" name="Google Shape;40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1" name="Google Shape;41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">
    <p:bg>
      <p:bgPr>
        <a:solidFill>
          <a:schemeClr val="accent3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47" name="Google Shape;47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6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" name="Google Shape;51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40614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/>
        </p:txBody>
      </p:sp>
      <p:sp>
        <p:nvSpPr>
          <p:cNvPr id="54" name="Google Shape;54;p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1pPr>
            <a:lvl2pPr indent="-2984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indent="-2984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55" name="Google Shape;55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8"/>
          <p:cNvGrpSpPr/>
          <p:nvPr/>
        </p:nvGrpSpPr>
        <p:grpSpPr>
          <a:xfrm>
            <a:off x="406475" y="147388"/>
            <a:ext cx="8629925" cy="4394776"/>
            <a:chOff x="406475" y="205948"/>
            <a:chExt cx="8629925" cy="4394776"/>
          </a:xfrm>
        </p:grpSpPr>
        <p:sp>
          <p:nvSpPr>
            <p:cNvPr id="60" name="Google Shape;60;p8"/>
            <p:cNvSpPr/>
            <p:nvPr/>
          </p:nvSpPr>
          <p:spPr>
            <a:xfrm>
              <a:off x="406475" y="1156141"/>
              <a:ext cx="8629800" cy="164100"/>
            </a:xfrm>
            <a:prstGeom prst="rect">
              <a:avLst/>
            </a:prstGeom>
            <a:solidFill>
              <a:srgbClr val="759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Regional Weather (Parent Domain)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>
              <a:off x="406475" y="969060"/>
              <a:ext cx="8629800" cy="164100"/>
            </a:xfrm>
            <a:prstGeom prst="rect">
              <a:avLst/>
            </a:prstGeom>
            <a:solidFill>
              <a:srgbClr val="F9E4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Regional Weather (Parent Domain)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406475" y="209920"/>
              <a:ext cx="8629800" cy="164100"/>
            </a:xfrm>
            <a:prstGeom prst="rect">
              <a:avLst/>
            </a:prstGeom>
            <a:solidFill>
              <a:srgbClr val="D6E9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Global Weather, Waves &amp; Global Analysis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406475" y="399019"/>
              <a:ext cx="8629800" cy="1641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Global Weather &amp; Wave Ensembles, Aerosols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406475" y="778098"/>
              <a:ext cx="8629800" cy="164100"/>
            </a:xfrm>
            <a:prstGeom prst="rect">
              <a:avLst/>
            </a:prstGeom>
            <a:solidFill>
              <a:srgbClr val="F3B1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Short-Range Regional Ensembles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406475" y="1340234"/>
              <a:ext cx="8629800" cy="164100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Global Ocean &amp; Sea-Ice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406475" y="587157"/>
              <a:ext cx="8629800" cy="164100"/>
            </a:xfrm>
            <a:prstGeom prst="rect">
              <a:avLst/>
            </a:prstGeom>
            <a:solidFill>
              <a:srgbClr val="FCE4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Global Ocean Analysis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406475" y="1525277"/>
              <a:ext cx="8629800" cy="164100"/>
            </a:xfrm>
            <a:prstGeom prst="rect">
              <a:avLst/>
            </a:prstGeom>
            <a:solidFill>
              <a:srgbClr val="FDF2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Seasonal Climate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406475" y="1724577"/>
              <a:ext cx="8629800" cy="164100"/>
            </a:xfrm>
            <a:prstGeom prst="rect">
              <a:avLst/>
            </a:prstGeom>
            <a:solidFill>
              <a:srgbClr val="FEE3C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Regional Hurricane 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406475" y="1916753"/>
              <a:ext cx="8629800" cy="164100"/>
            </a:xfrm>
            <a:prstGeom prst="rect">
              <a:avLst/>
            </a:prstGeom>
            <a:solidFill>
              <a:srgbClr val="F7CB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Regional Hurricane 2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406475" y="2111093"/>
              <a:ext cx="8629800" cy="164100"/>
            </a:xfrm>
            <a:prstGeom prst="rect">
              <a:avLst/>
            </a:prstGeom>
            <a:solidFill>
              <a:srgbClr val="C9D9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Regional High Resolution CAM 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406475" y="2303269"/>
              <a:ext cx="8629800" cy="164100"/>
            </a:xfrm>
            <a:prstGeom prst="rect">
              <a:avLst/>
            </a:prstGeom>
            <a:solidFill>
              <a:srgbClr val="A3C0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Regional High Resolution CAM 2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406475" y="2495445"/>
              <a:ext cx="8629800" cy="164100"/>
            </a:xfrm>
            <a:prstGeom prst="rect">
              <a:avLst/>
            </a:prstGeom>
            <a:solidFill>
              <a:srgbClr val="759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Regional High Resolution CAM 3 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406475" y="2687621"/>
              <a:ext cx="8629800" cy="164100"/>
            </a:xfrm>
            <a:prstGeom prst="rect">
              <a:avLst/>
            </a:prstGeom>
            <a:solidFill>
              <a:srgbClr val="5890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Regional HiRes CAM Ensemble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406475" y="2878993"/>
              <a:ext cx="8629800" cy="164100"/>
            </a:xfrm>
            <a:prstGeom prst="rect">
              <a:avLst/>
            </a:prstGeom>
            <a:solidFill>
              <a:srgbClr val="B2A7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Regional Air Quality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406475" y="3076129"/>
              <a:ext cx="8629800" cy="164100"/>
            </a:xfrm>
            <a:prstGeom prst="rect">
              <a:avLst/>
            </a:prstGeom>
            <a:solidFill>
              <a:srgbClr val="73A4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Regional Surface Weather Analysis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406475" y="3270469"/>
              <a:ext cx="8629800" cy="164100"/>
            </a:xfrm>
            <a:prstGeom prst="rect">
              <a:avLst/>
            </a:prstGeom>
            <a:solidFill>
              <a:srgbClr val="A392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Atmospheric Transport &amp; Dispersion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406475" y="3467605"/>
              <a:ext cx="8629800" cy="164100"/>
            </a:xfrm>
            <a:prstGeom prst="rect">
              <a:avLst/>
            </a:prstGeom>
            <a:solidFill>
              <a:srgbClr val="E9D0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Coastal &amp; Regional Waves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06475" y="3654821"/>
              <a:ext cx="8629800" cy="164100"/>
            </a:xfrm>
            <a:prstGeom prst="rect">
              <a:avLst/>
            </a:prstGeom>
            <a:solidFill>
              <a:srgbClr val="D2A6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Great Lakes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406475" y="3846997"/>
              <a:ext cx="8629800" cy="164100"/>
            </a:xfrm>
            <a:prstGeom prst="rect">
              <a:avLst/>
            </a:prstGeom>
            <a:solidFill>
              <a:srgbClr val="E29C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Regional Hydrology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406475" y="4034213"/>
              <a:ext cx="8629800" cy="164100"/>
            </a:xfrm>
            <a:prstGeom prst="rect">
              <a:avLst/>
            </a:prstGeom>
            <a:solidFill>
              <a:srgbClr val="F0CC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Space Weather 1 - WAM / IPE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406475" y="4226389"/>
              <a:ext cx="8629800" cy="164100"/>
            </a:xfrm>
            <a:prstGeom prst="rect">
              <a:avLst/>
            </a:prstGeom>
            <a:solidFill>
              <a:srgbClr val="DB7D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Space Weather 2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3290900" y="1733699"/>
              <a:ext cx="5745300" cy="343500"/>
            </a:xfrm>
            <a:prstGeom prst="rect">
              <a:avLst/>
            </a:prstGeom>
            <a:solidFill>
              <a:srgbClr val="F7CB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357144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Hurricane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305700" y="1722517"/>
              <a:ext cx="578400" cy="357600"/>
            </a:xfrm>
            <a:prstGeom prst="rect">
              <a:avLst/>
            </a:prstGeom>
            <a:solidFill>
              <a:srgbClr val="F7CB9D"/>
            </a:solidFill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HAFS v1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4278644" y="1722517"/>
              <a:ext cx="578400" cy="357600"/>
            </a:xfrm>
            <a:prstGeom prst="rect">
              <a:avLst/>
            </a:prstGeom>
            <a:solidFill>
              <a:srgbClr val="F7CB9D"/>
            </a:solidFill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HAFS v2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5292150" y="1722517"/>
              <a:ext cx="578400" cy="357600"/>
            </a:xfrm>
            <a:prstGeom prst="rect">
              <a:avLst/>
            </a:prstGeom>
            <a:solidFill>
              <a:srgbClr val="F7CB9D"/>
            </a:solidFill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HAFS v3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6320125" y="1722467"/>
              <a:ext cx="578400" cy="357600"/>
            </a:xfrm>
            <a:prstGeom prst="rect">
              <a:avLst/>
            </a:prstGeom>
            <a:solidFill>
              <a:srgbClr val="F7CB9D"/>
            </a:solidFill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HAFS v4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4984650" y="218748"/>
              <a:ext cx="4051500" cy="1101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                         Coupled Reanalysis &amp;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                                 </a:t>
              </a: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Seasonal Reforecast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4984650" y="218823"/>
              <a:ext cx="578400" cy="11016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GFS v17/ GDAS v17/ GEFS v13/ GODAS v3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7120800" y="218747"/>
              <a:ext cx="1915500" cy="1470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51435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Medium Range &amp; 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51435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Subseasonal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514350" marR="0" rtl="0" algn="ctr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Marine &amp;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51435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Cryosphere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514350" marR="0" rtl="0" algn="ctr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Seasonal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7131900" y="205948"/>
              <a:ext cx="578400" cy="1487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GFS v18/ GEFS v14/ SFS v1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527650" y="2111205"/>
              <a:ext cx="2508600" cy="923400"/>
            </a:xfrm>
            <a:prstGeom prst="rect">
              <a:avLst/>
            </a:prstGeom>
            <a:solidFill>
              <a:srgbClr val="5890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                   Short-Range Regional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                   &amp; 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                Regional Atmospheric Composition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7660525" y="3263404"/>
              <a:ext cx="13758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Air Dispersion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6957025" y="3276319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HySPLIT v10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4188900" y="3084143"/>
              <a:ext cx="9468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3DRTMA/URMA v1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5008625" y="3276319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HySPLIT v9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5424850" y="3660671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GLWU v3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>
              <a:off x="4569900" y="2118405"/>
              <a:ext cx="2550900" cy="733200"/>
            </a:xfrm>
            <a:prstGeom prst="rect">
              <a:avLst/>
            </a:prstGeom>
            <a:solidFill>
              <a:srgbClr val="5890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4569900" y="2115555"/>
              <a:ext cx="578400" cy="7332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RRFS v1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912125" y="3659208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GLWU v4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3300344" y="3853902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NWM v3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7660400" y="3857228"/>
              <a:ext cx="1375800" cy="1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Hydrology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7660525" y="3665783"/>
              <a:ext cx="1375800" cy="15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Lakes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7660400" y="3470530"/>
              <a:ext cx="1375800" cy="15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Coastal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3300333" y="2882168"/>
              <a:ext cx="5784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AQM v7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2255513" y="215646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GFS/GDAS v16.3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2252350" y="392161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GEFS v12.3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252350" y="585062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GODAS v2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252350" y="777963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SREF v7.1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2252350" y="1333863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RTOFS v2.3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252350" y="1529177"/>
              <a:ext cx="11730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CDAS2 v1.2 / CFS v2.3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255513" y="1726566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HWRF v13.2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2252350" y="1917328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HMON v3.2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252350" y="2112393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HiRes Window v8.1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252350" y="2305294"/>
              <a:ext cx="11472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NAM nests / Fire Wx v4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2252350" y="2498195"/>
              <a:ext cx="11187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HRRR v4.1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252350" y="2686333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HREF v3.1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252350" y="2881517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AQM v6.1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2247588" y="3653121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GLWU v2.0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252350" y="3072069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RTMA / URMA v2.10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252350" y="3272094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HySPLIT v8.0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2252350" y="3469955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NWPS v1.4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247588" y="4241112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ENLIL v1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252350" y="3850797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NWM v2.1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252350" y="4040901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WFS v1.0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406475" y="4424250"/>
              <a:ext cx="8629800" cy="164100"/>
            </a:xfrm>
            <a:prstGeom prst="rect">
              <a:avLst/>
            </a:pr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EMC Verification System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247588" y="4436624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—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6531100" y="2111205"/>
              <a:ext cx="578400" cy="9318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RRFS v2/ WoFS v1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933825" y="4432475"/>
              <a:ext cx="4893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EVS v1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5416862" y="4432475"/>
              <a:ext cx="4893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EVS v2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6905625" y="4432475"/>
              <a:ext cx="4893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EVS v3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6157900" y="3084143"/>
              <a:ext cx="9468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3DRTMA/URMA v2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6119744" y="3853902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NWM v4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660400" y="4423525"/>
              <a:ext cx="1375800" cy="15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Verification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255525" y="970676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NAM v4.2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252350" y="1162520"/>
              <a:ext cx="11187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RAP v5.1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5853100" y="4040225"/>
              <a:ext cx="3183300" cy="343500"/>
            </a:xfrm>
            <a:prstGeom prst="rect">
              <a:avLst/>
            </a:prstGeom>
            <a:solidFill>
              <a:srgbClr val="DB7D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201328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Space Weather</a:t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5853100" y="4038753"/>
              <a:ext cx="838200" cy="3576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WFS v2</a:t>
              </a:r>
              <a:endParaRPr b="1" i="0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18525" y="205950"/>
              <a:ext cx="982500" cy="4382400"/>
            </a:xfrm>
            <a:prstGeom prst="rect">
              <a:avLst/>
            </a:prstGeom>
            <a:solidFill>
              <a:srgbClr val="999999">
                <a:alpha val="243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">
  <p:cSld name="2 Column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"/>
          <p:cNvSpPr txBox="1"/>
          <p:nvPr>
            <p:ph type="title"/>
          </p:nvPr>
        </p:nvSpPr>
        <p:spPr>
          <a:xfrm>
            <a:off x="352838" y="-22622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/>
        </p:txBody>
      </p:sp>
      <p:sp>
        <p:nvSpPr>
          <p:cNvPr id="142" name="Google Shape;142;p9"/>
          <p:cNvSpPr txBox="1"/>
          <p:nvPr>
            <p:ph idx="1" type="body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9"/>
          <p:cNvSpPr txBox="1"/>
          <p:nvPr>
            <p:ph idx="2" type="body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1" name="Google Shape;151;p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2" name="Google Shape;1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61525" y="-40100"/>
            <a:ext cx="9377576" cy="52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056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7" name="Google Shape;147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8" name="Google Shape;1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ikinter@gmu.edu" TargetMode="External"/><Relationship Id="rId4" Type="http://schemas.openxmlformats.org/officeDocument/2006/relationships/hyperlink" Target="mailto:vijay.tallapragada@noaa.gov" TargetMode="External"/><Relationship Id="rId5" Type="http://schemas.openxmlformats.org/officeDocument/2006/relationships/hyperlink" Target="mailto:jeffrey.s.whitaker@noaa.gov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dtcenter.org/news/lead-story" TargetMode="External"/><Relationship Id="rId4" Type="http://schemas.openxmlformats.org/officeDocument/2006/relationships/hyperlink" Target="https://dtcenter.org/news/lead-story" TargetMode="External"/><Relationship Id="rId5" Type="http://schemas.openxmlformats.org/officeDocument/2006/relationships/hyperlink" Target="https://gmd.copernicus.org/articles/16/2235/2023/" TargetMode="External"/><Relationship Id="rId6" Type="http://schemas.openxmlformats.org/officeDocument/2006/relationships/hyperlink" Target="https://gmd.copernicus.org/articles/16/2235/2023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ufscommunity.org/wp-content/uploads/2019/11/CMCAugust2018Report_Final.pdf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sab.noaa.gov/wp-content/uploads/2022/04/PWR-Report-in-Brief_4March2022_Final.pdf" TargetMode="External"/><Relationship Id="rId4" Type="http://schemas.openxmlformats.org/officeDocument/2006/relationships/hyperlink" Target="https://sab.noaa.gov/wp-content/uploads/2022/04/PWR-Report-in-Brief_4March2022_Final.pdf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jpg"/><Relationship Id="rId4" Type="http://schemas.openxmlformats.org/officeDocument/2006/relationships/hyperlink" Target="https://vlab.noaa.gov/web/ufs-r2o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40">
                <a:latin typeface="Calibri"/>
                <a:ea typeface="Calibri"/>
                <a:cs typeface="Calibri"/>
                <a:sym typeface="Calibri"/>
              </a:rPr>
              <a:t>Overview: State of the Science of UFS</a:t>
            </a:r>
            <a:endParaRPr sz="304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Jim Kinter  </a:t>
            </a:r>
            <a:r>
              <a:rPr b="1"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ikinter@gmu.edu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Vijay Tallapragada  </a:t>
            </a:r>
            <a:r>
              <a:rPr b="1"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vijay.tallapragada@noaa.gov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Jeffrey Whitaker  </a:t>
            </a:r>
            <a:r>
              <a:rPr b="1"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jeffrey.s.whitaker@noaa.gov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Co-Leads, UFS-R2O Project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With many thanks for inputs from UFS-R2O Team Leads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 txBox="1"/>
          <p:nvPr>
            <p:ph type="title"/>
          </p:nvPr>
        </p:nvSpPr>
        <p:spPr>
          <a:xfrm>
            <a:off x="513725" y="176050"/>
            <a:ext cx="54675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Project Structure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31"/>
          <p:cNvPicPr preferRelativeResize="0"/>
          <p:nvPr/>
        </p:nvPicPr>
        <p:blipFill rotWithShape="1">
          <a:blip r:embed="rId3">
            <a:alphaModFix/>
          </a:blip>
          <a:srcRect b="0" l="0" r="0" t="9518"/>
          <a:stretch/>
        </p:blipFill>
        <p:spPr>
          <a:xfrm>
            <a:off x="885050" y="752900"/>
            <a:ext cx="7801375" cy="39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"/>
          <p:cNvSpPr txBox="1"/>
          <p:nvPr>
            <p:ph type="title"/>
          </p:nvPr>
        </p:nvSpPr>
        <p:spPr>
          <a:xfrm>
            <a:off x="513725" y="176050"/>
            <a:ext cx="86304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Hurricane Application Team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2"/>
          <p:cNvSpPr txBox="1"/>
          <p:nvPr/>
        </p:nvSpPr>
        <p:spPr>
          <a:xfrm>
            <a:off x="5530800" y="706350"/>
            <a:ext cx="3613200" cy="28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200">
                <a:solidFill>
                  <a:srgbClr val="A52B15"/>
                </a:solidFill>
              </a:rPr>
              <a:t>Hurricane Analysis and Forecast System (HAFS): </a:t>
            </a:r>
            <a:r>
              <a:rPr b="1" i="1" lang="en" sz="1200"/>
              <a:t>to create more accurate high-resolution forecast guidance for tropical cyclones across the globe.</a:t>
            </a:r>
            <a:endParaRPr b="1" sz="1500">
              <a:solidFill>
                <a:srgbClr val="A52B1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500">
              <a:solidFill>
                <a:srgbClr val="0000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300"/>
              <a:buChar char="●"/>
            </a:pPr>
            <a:r>
              <a:rPr b="1" lang="en" sz="1300">
                <a:solidFill>
                  <a:srgbClr val="0000FF"/>
                </a:solidFill>
              </a:rPr>
              <a:t>Coupled ATM/OCN with cloud resolving nests and coupled domains</a:t>
            </a:r>
            <a:endParaRPr b="1" sz="1300">
              <a:solidFill>
                <a:srgbClr val="0000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300">
              <a:solidFill>
                <a:srgbClr val="0000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300"/>
              <a:buChar char="●"/>
            </a:pPr>
            <a:r>
              <a:rPr b="1" lang="en" sz="1300">
                <a:solidFill>
                  <a:srgbClr val="0000FF"/>
                </a:solidFill>
              </a:rPr>
              <a:t>Improved physics schemes for tropical cyclones</a:t>
            </a:r>
            <a:endParaRPr b="1" sz="1300">
              <a:solidFill>
                <a:srgbClr val="0000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300">
              <a:solidFill>
                <a:srgbClr val="0000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300"/>
              <a:buChar char="●"/>
            </a:pPr>
            <a:r>
              <a:rPr b="1" lang="en" sz="1300">
                <a:solidFill>
                  <a:srgbClr val="0000FF"/>
                </a:solidFill>
              </a:rPr>
              <a:t>Advanced inner-core and satellite data assimilation</a:t>
            </a:r>
            <a:endParaRPr b="1" sz="1300">
              <a:solidFill>
                <a:srgbClr val="0000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003" y="858825"/>
            <a:ext cx="4776973" cy="37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 txBox="1"/>
          <p:nvPr/>
        </p:nvSpPr>
        <p:spPr>
          <a:xfrm>
            <a:off x="5689025" y="3235950"/>
            <a:ext cx="35670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HAFSv1 implemented into operations on </a:t>
            </a:r>
            <a:r>
              <a:rPr b="1" lang="en" sz="2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27 </a:t>
            </a:r>
            <a:r>
              <a:rPr b="1" lang="en" sz="2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June 2023</a:t>
            </a:r>
            <a:endParaRPr b="1" sz="23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/>
          <p:nvPr>
            <p:ph type="title"/>
          </p:nvPr>
        </p:nvSpPr>
        <p:spPr>
          <a:xfrm>
            <a:off x="727650" y="5599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Hurricane</a:t>
            </a: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AT Achievements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3"/>
          <p:cNvSpPr txBox="1"/>
          <p:nvPr>
            <p:ph idx="1" type="body"/>
          </p:nvPr>
        </p:nvSpPr>
        <p:spPr>
          <a:xfrm>
            <a:off x="727650" y="1215475"/>
            <a:ext cx="7688700" cy="30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Developed a coupled forecast system based on FV3-LAM (ATM) and HYCOM (OCN) with moving nests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Finalized two configurations (HAFS-A and HAFS-B) for implementation to replace operational HWRF and HMON in FY23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Both configurations have </a:t>
            </a: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demonstrated significant improvement in track forecasts, and comparable performance for intensity forecasts 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to HWRF and HMON, based on ~2,500 cycles in 3 years of retrospective forecasts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/>
          <p:nvPr>
            <p:ph type="title"/>
          </p:nvPr>
        </p:nvSpPr>
        <p:spPr>
          <a:xfrm>
            <a:off x="52975" y="176050"/>
            <a:ext cx="90912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Short-Range Weather / Convective-Allowing Models AT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4"/>
          <p:cNvSpPr txBox="1"/>
          <p:nvPr/>
        </p:nvSpPr>
        <p:spPr>
          <a:xfrm>
            <a:off x="5321650" y="892275"/>
            <a:ext cx="3613200" cy="3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Develop a Rapid-Refresh Forecast System (RRFS) based on UFS to replace existing hi-res modelling suite, and a </a:t>
            </a:r>
            <a:r>
              <a:rPr b="1" lang="en" sz="15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500" u="sng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1" lang="en" sz="1500" u="sng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imensional </a:t>
            </a:r>
            <a:r>
              <a:rPr b="1" lang="en" sz="1500" u="sng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eal </a:t>
            </a:r>
            <a:r>
              <a:rPr b="1" lang="en" sz="1500" u="sng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ime </a:t>
            </a:r>
            <a:r>
              <a:rPr b="1" lang="en" sz="1500" u="sng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esoscale </a:t>
            </a:r>
            <a:r>
              <a:rPr b="1" lang="en" sz="1500" u="sng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nalysis (3DRTMA) system  to support National Digital Forecast Database operations.</a:t>
            </a:r>
            <a:endParaRPr b="1" i="1"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00" y="636675"/>
            <a:ext cx="4803800" cy="373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4"/>
          <p:cNvSpPr txBox="1"/>
          <p:nvPr/>
        </p:nvSpPr>
        <p:spPr>
          <a:xfrm>
            <a:off x="304750" y="4371375"/>
            <a:ext cx="4740900" cy="5907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3 km ve</a:t>
            </a:r>
            <a:r>
              <a:rPr b="1" lang="en">
                <a:solidFill>
                  <a:srgbClr val="FFFFFF"/>
                </a:solidFill>
              </a:rPr>
              <a:t>rtically integrated smoke forecast from 26 June 2023 depicting impact from Canadian wildfires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07" name="Google Shape;307;p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/>
          <p:nvPr>
            <p:ph type="title"/>
          </p:nvPr>
        </p:nvSpPr>
        <p:spPr>
          <a:xfrm>
            <a:off x="727650" y="5453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SRW/CAM AT Achievements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5"/>
          <p:cNvSpPr txBox="1"/>
          <p:nvPr>
            <p:ph idx="1" type="body"/>
          </p:nvPr>
        </p:nvSpPr>
        <p:spPr>
          <a:xfrm>
            <a:off x="727650" y="1290925"/>
            <a:ext cx="7688700" cy="28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</a:pPr>
            <a:r>
              <a:rPr lang="en" sz="15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Brought together regional NWP development teams across NOAA and academia</a:t>
            </a:r>
            <a:endParaRPr sz="15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Regional </a:t>
            </a:r>
            <a:r>
              <a:rPr b="1"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convective-allowing, hourly-updating, ensemble system </a:t>
            </a: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developed based on FV3-LAM with 18-hour, 9 member forecasts (out to 60-h every 6-h)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Hybrid ensemble-variational assimilation (30 members).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Stochastic and multi-physics ensemble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15-minute 2.5-to 1.25 km analysis system to support NDFD operations using 1-h RRFS forecast as background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versions of RRFS and 3DRTMA to be implemented operationally in FY25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Calibri"/>
              <a:buChar char="•"/>
            </a:pPr>
            <a:r>
              <a:rPr b="1" lang="en" sz="1500">
                <a:solidFill>
                  <a:srgbClr val="FF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Successful real-time demonstration of a cycling ensemble-DA based RRFS in 2022/2023 NOAA testbed experiments</a:t>
            </a:r>
            <a:endParaRPr b="1" sz="1500">
              <a:solidFill>
                <a:srgbClr val="FF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/>
          <p:nvPr>
            <p:ph type="title"/>
          </p:nvPr>
        </p:nvSpPr>
        <p:spPr>
          <a:xfrm>
            <a:off x="188375" y="62750"/>
            <a:ext cx="90690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Medium-Range Weather / Subseasonal to Seasonal AT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36"/>
          <p:cNvPicPr preferRelativeResize="0"/>
          <p:nvPr/>
        </p:nvPicPr>
        <p:blipFill rotWithShape="1">
          <a:blip r:embed="rId3">
            <a:alphaModFix/>
          </a:blip>
          <a:srcRect b="10821" l="0" r="9008" t="16355"/>
          <a:stretch/>
        </p:blipFill>
        <p:spPr>
          <a:xfrm>
            <a:off x="720975" y="772200"/>
            <a:ext cx="5672598" cy="294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6"/>
          <p:cNvSpPr txBox="1"/>
          <p:nvPr/>
        </p:nvSpPr>
        <p:spPr>
          <a:xfrm>
            <a:off x="458050" y="3750625"/>
            <a:ext cx="614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Six-Way Global Coupled Unified Forecast System (UFS)</a:t>
            </a:r>
            <a:endParaRPr b="1" sz="20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6"/>
          <p:cNvSpPr txBox="1"/>
          <p:nvPr/>
        </p:nvSpPr>
        <p:spPr>
          <a:xfrm>
            <a:off x="6994075" y="1149150"/>
            <a:ext cx="2009100" cy="2539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83F04"/>
                </a:solidFill>
                <a:latin typeface="Calibri"/>
                <a:ea typeface="Calibri"/>
                <a:cs typeface="Calibri"/>
                <a:sym typeface="Calibri"/>
              </a:rPr>
              <a:t>UFS Earth System Model Components:</a:t>
            </a:r>
            <a:endParaRPr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7962" lvl="0" marL="214312" rtl="0" algn="l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1900"/>
              <a:buFont typeface="Calibri"/>
              <a:buChar char="•"/>
            </a:pPr>
            <a:r>
              <a:rPr lang="en">
                <a:solidFill>
                  <a:srgbClr val="783F04"/>
                </a:solidFill>
                <a:latin typeface="Calibri"/>
                <a:ea typeface="Calibri"/>
                <a:cs typeface="Calibri"/>
                <a:sym typeface="Calibri"/>
              </a:rPr>
              <a:t>FV3 (Atmosphere)</a:t>
            </a:r>
            <a:endParaRPr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7962" lvl="0" marL="214312" rtl="0" algn="l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1900"/>
              <a:buFont typeface="Calibri"/>
              <a:buChar char="•"/>
            </a:pPr>
            <a:r>
              <a:rPr lang="en">
                <a:solidFill>
                  <a:srgbClr val="783F04"/>
                </a:solidFill>
                <a:latin typeface="Calibri"/>
                <a:ea typeface="Calibri"/>
                <a:cs typeface="Calibri"/>
                <a:sym typeface="Calibri"/>
              </a:rPr>
              <a:t>MOM6 (Ocean)</a:t>
            </a:r>
            <a:endParaRPr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7962" lvl="0" marL="214312" rtl="0" algn="l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1900"/>
              <a:buFont typeface="Calibri"/>
              <a:buChar char="•"/>
            </a:pPr>
            <a:r>
              <a:rPr lang="en">
                <a:solidFill>
                  <a:srgbClr val="783F04"/>
                </a:solidFill>
                <a:latin typeface="Calibri"/>
                <a:ea typeface="Calibri"/>
                <a:cs typeface="Calibri"/>
                <a:sym typeface="Calibri"/>
              </a:rPr>
              <a:t>CICE6 (Sea Ice)</a:t>
            </a:r>
            <a:endParaRPr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7962" lvl="0" marL="214312" rtl="0" algn="l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1900"/>
              <a:buFont typeface="Calibri"/>
              <a:buChar char="•"/>
            </a:pPr>
            <a:r>
              <a:rPr lang="en">
                <a:solidFill>
                  <a:srgbClr val="783F04"/>
                </a:solidFill>
                <a:latin typeface="Calibri"/>
                <a:ea typeface="Calibri"/>
                <a:cs typeface="Calibri"/>
                <a:sym typeface="Calibri"/>
              </a:rPr>
              <a:t>WW3 (Waves)</a:t>
            </a:r>
            <a:endParaRPr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7962" lvl="0" marL="214312" rtl="0" algn="l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1900"/>
              <a:buFont typeface="Calibri"/>
              <a:buChar char="•"/>
            </a:pPr>
            <a:r>
              <a:rPr lang="en">
                <a:solidFill>
                  <a:srgbClr val="783F04"/>
                </a:solidFill>
                <a:latin typeface="Calibri"/>
                <a:ea typeface="Calibri"/>
                <a:cs typeface="Calibri"/>
                <a:sym typeface="Calibri"/>
              </a:rPr>
              <a:t>NOAH-MP (Land) </a:t>
            </a:r>
            <a:endParaRPr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7962" lvl="0" marL="214312" rtl="0" algn="l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1900"/>
              <a:buFont typeface="Calibri"/>
              <a:buChar char="•"/>
            </a:pPr>
            <a:r>
              <a:rPr lang="en">
                <a:solidFill>
                  <a:srgbClr val="783F04"/>
                </a:solidFill>
                <a:latin typeface="Calibri"/>
                <a:ea typeface="Calibri"/>
                <a:cs typeface="Calibri"/>
                <a:sym typeface="Calibri"/>
              </a:rPr>
              <a:t>GOCART (Aerosols)</a:t>
            </a:r>
            <a:endParaRPr b="1" i="0" sz="1100" u="none" cap="none" strike="noStrike"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6"/>
          <p:cNvSpPr txBox="1"/>
          <p:nvPr/>
        </p:nvSpPr>
        <p:spPr>
          <a:xfrm>
            <a:off x="188375" y="4328400"/>
            <a:ext cx="5913600" cy="738900"/>
          </a:xfrm>
          <a:prstGeom prst="rect">
            <a:avLst/>
          </a:prstGeom>
          <a:noFill/>
          <a:ln cap="flat" cmpd="sng" w="9525">
            <a:solidFill>
              <a:srgbClr val="252C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 fully coupled UFS serves as a foundation for future operational global forecast systems at NOAA/NWS/NCEP ranging from weather to subseasonal to seasonal scales.  Coupled DA for atmosphere, ocean, sea-ice, aerosol and land components.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"/>
          <p:cNvSpPr txBox="1"/>
          <p:nvPr>
            <p:ph type="title"/>
          </p:nvPr>
        </p:nvSpPr>
        <p:spPr>
          <a:xfrm>
            <a:off x="727650" y="56717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MRW/S2S AT Achievements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7"/>
          <p:cNvSpPr txBox="1"/>
          <p:nvPr>
            <p:ph idx="1" type="body"/>
          </p:nvPr>
        </p:nvSpPr>
        <p:spPr>
          <a:xfrm>
            <a:off x="727650" y="1356575"/>
            <a:ext cx="7688700" cy="29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re-operational testing for </a:t>
            </a: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implementation in GEFSv13 and GFSv17 in FY26</a:t>
            </a:r>
            <a:endParaRPr b="1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Next-gen DA system based on JEDI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Initially for ocean/land/aerosols, ATM in next upgrade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‘Weakly coupled’ GDAS for GFSv17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New ATM physics package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with many community innovations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Ensemble system with stochastic physics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in ATM, land and ocean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Reanalyses and reforecasts for GEFSv13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Interactive aerosols based on GOCART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Prototype data available in AWS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/>
          <p:nvPr>
            <p:ph type="title"/>
          </p:nvPr>
        </p:nvSpPr>
        <p:spPr>
          <a:xfrm>
            <a:off x="729450" y="1318650"/>
            <a:ext cx="7688700" cy="33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Char char="●"/>
            </a:pPr>
            <a:r>
              <a:rPr b="0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Accelerating non-atmospheric, JEDI-based assimilation capabilities</a:t>
            </a:r>
            <a:endParaRPr b="0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004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○"/>
            </a:pPr>
            <a:r>
              <a:rPr b="0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Initial OI-like snow assimilation</a:t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004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○"/>
            </a:pPr>
            <a:r>
              <a:rPr b="0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Coupled ocean/sea-ice</a:t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004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○"/>
            </a:pPr>
            <a:r>
              <a:rPr b="0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Initial capabilities for composition assimilation (in-kind)</a:t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b="0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Produced 40-year, prototype marine reanalysis based on JEDI-SOCA</a:t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b="0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Initial demonstration of weakly coupled assimilation prototype</a:t>
            </a:r>
            <a:r>
              <a:rPr b="0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004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○"/>
            </a:pPr>
            <a:r>
              <a:rPr b="0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GSI-atmosphere, JEDI-marine</a:t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b="0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Continued improving use of observations in operational GFS/GDAS</a:t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004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○"/>
            </a:pPr>
            <a:r>
              <a:rPr b="0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All-sky microwave</a:t>
            </a:r>
            <a:r>
              <a:rPr b="0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 include precipitating fields of view, MP-specific scattering</a:t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b="0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Significant preparatory work for future coupled reanalysis</a:t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8"/>
          <p:cNvSpPr txBox="1"/>
          <p:nvPr>
            <p:ph type="title"/>
          </p:nvPr>
        </p:nvSpPr>
        <p:spPr>
          <a:xfrm>
            <a:off x="135450" y="624525"/>
            <a:ext cx="8876700" cy="4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4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Data Assimilation, Reanalysis and Reforecast Cross-Cutting Development Team</a:t>
            </a:r>
            <a:endParaRPr sz="204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25" y="1149281"/>
            <a:ext cx="2836710" cy="210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9"/>
          <p:cNvSpPr txBox="1"/>
          <p:nvPr/>
        </p:nvSpPr>
        <p:spPr>
          <a:xfrm>
            <a:off x="1251431" y="892650"/>
            <a:ext cx="189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comparison against OSTIA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9"/>
          <p:cNvSpPr txBox="1"/>
          <p:nvPr/>
        </p:nvSpPr>
        <p:spPr>
          <a:xfrm>
            <a:off x="1130925" y="3612150"/>
            <a:ext cx="2076000" cy="646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cp0:</a:t>
            </a: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 Status as of 07-11-2023.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Ocean &amp; sea ice hybrid EnVAR with 30 offline members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39"/>
          <p:cNvCxnSpPr>
            <a:stCxn id="346" idx="0"/>
          </p:cNvCxnSpPr>
          <p:nvPr/>
        </p:nvCxnSpPr>
        <p:spPr>
          <a:xfrm rot="10800000">
            <a:off x="1690725" y="2895450"/>
            <a:ext cx="478200" cy="716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8" name="Google Shape;348;p39"/>
          <p:cNvSpPr txBox="1"/>
          <p:nvPr>
            <p:ph type="title"/>
          </p:nvPr>
        </p:nvSpPr>
        <p:spPr>
          <a:xfrm>
            <a:off x="0" y="0"/>
            <a:ext cx="91440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</a:pPr>
            <a:r>
              <a:rPr lang="en" sz="2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Weakly Coupled Data Assimilation </a:t>
            </a:r>
            <a:r>
              <a:rPr lang="en" sz="2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preliminary results: SST </a:t>
            </a:r>
            <a:endParaRPr sz="2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9"/>
          <p:cNvSpPr txBox="1"/>
          <p:nvPr/>
        </p:nvSpPr>
        <p:spPr>
          <a:xfrm>
            <a:off x="5529425" y="584850"/>
            <a:ext cx="23517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alibri"/>
                <a:ea typeface="Calibri"/>
                <a:cs typeface="Calibri"/>
                <a:sym typeface="Calibri"/>
              </a:rPr>
              <a:t>AVHRR NOAA-18, channel 3 &lt;|Obs-Bkg|&gt;  from SI/CRTM h(x)</a:t>
            </a:r>
            <a:endParaRPr b="1"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9"/>
          <p:cNvSpPr txBox="1"/>
          <p:nvPr/>
        </p:nvSpPr>
        <p:spPr>
          <a:xfrm>
            <a:off x="7915150" y="1937700"/>
            <a:ext cx="12288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88900" lvl="0" marL="203200" rtl="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More obs passed the GSI QC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203200" rtl="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Smaller O-B almost everywhere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1" name="Google Shape;351;p39"/>
          <p:cNvCxnSpPr>
            <a:stCxn id="352" idx="3"/>
            <a:endCxn id="353" idx="3"/>
          </p:cNvCxnSpPr>
          <p:nvPr/>
        </p:nvCxnSpPr>
        <p:spPr>
          <a:xfrm flipH="1">
            <a:off x="7881277" y="1739390"/>
            <a:ext cx="4500" cy="1458600"/>
          </a:xfrm>
          <a:prstGeom prst="curvedConnector3">
            <a:avLst>
              <a:gd fmla="val -2737069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52" name="Google Shape;352;p39"/>
          <p:cNvPicPr preferRelativeResize="0"/>
          <p:nvPr/>
        </p:nvPicPr>
        <p:blipFill rotWithShape="1">
          <a:blip r:embed="rId4">
            <a:alphaModFix/>
          </a:blip>
          <a:srcRect b="24828" l="0" r="5517" t="35559"/>
          <a:stretch/>
        </p:blipFill>
        <p:spPr>
          <a:xfrm>
            <a:off x="5259413" y="1056761"/>
            <a:ext cx="2626364" cy="136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9"/>
          <p:cNvPicPr preferRelativeResize="0"/>
          <p:nvPr/>
        </p:nvPicPr>
        <p:blipFill rotWithShape="1">
          <a:blip r:embed="rId5">
            <a:alphaModFix/>
          </a:blip>
          <a:srcRect b="18211" l="0" r="5517" t="35751"/>
          <a:stretch/>
        </p:blipFill>
        <p:spPr>
          <a:xfrm>
            <a:off x="5254813" y="2373850"/>
            <a:ext cx="2626364" cy="1648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9"/>
          <p:cNvSpPr txBox="1"/>
          <p:nvPr/>
        </p:nvSpPr>
        <p:spPr>
          <a:xfrm>
            <a:off x="6528991" y="3913781"/>
            <a:ext cx="338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[K]</a:t>
            </a:r>
            <a:endParaRPr b="1" sz="800"/>
          </a:p>
        </p:txBody>
      </p:sp>
      <p:sp>
        <p:nvSpPr>
          <p:cNvPr id="355" name="Google Shape;355;p39"/>
          <p:cNvSpPr txBox="1"/>
          <p:nvPr/>
        </p:nvSpPr>
        <p:spPr>
          <a:xfrm>
            <a:off x="6982594" y="1078498"/>
            <a:ext cx="4917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GFS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9"/>
          <p:cNvSpPr txBox="1"/>
          <p:nvPr/>
        </p:nvSpPr>
        <p:spPr>
          <a:xfrm>
            <a:off x="5946788" y="2403844"/>
            <a:ext cx="1527000" cy="2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WCDA (GSI+JEDI/SOCA)</a:t>
            </a:r>
            <a:endParaRPr b="1"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9"/>
          <p:cNvSpPr txBox="1"/>
          <p:nvPr/>
        </p:nvSpPr>
        <p:spPr>
          <a:xfrm>
            <a:off x="2747175" y="1419188"/>
            <a:ext cx="49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GFS</a:t>
            </a:r>
            <a:endParaRPr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9"/>
          <p:cNvSpPr txBox="1"/>
          <p:nvPr/>
        </p:nvSpPr>
        <p:spPr>
          <a:xfrm>
            <a:off x="1547025" y="1876388"/>
            <a:ext cx="1400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Atmos + SOCA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9"/>
          <p:cNvSpPr txBox="1"/>
          <p:nvPr/>
        </p:nvSpPr>
        <p:spPr>
          <a:xfrm>
            <a:off x="1146975" y="2390738"/>
            <a:ext cx="1680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GSI+JEDI/SOCA 3DVAR</a:t>
            </a:r>
            <a:endParaRPr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9"/>
          <p:cNvSpPr txBox="1"/>
          <p:nvPr/>
        </p:nvSpPr>
        <p:spPr>
          <a:xfrm>
            <a:off x="2004225" y="3247988"/>
            <a:ext cx="1857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8761D"/>
                </a:solidFill>
              </a:rPr>
              <a:t>GSI+JEDI/SOCA Hybrid EnVAR</a:t>
            </a:r>
            <a:endParaRPr sz="900">
              <a:solidFill>
                <a:srgbClr val="38761D"/>
              </a:solidFill>
            </a:endParaRPr>
          </a:p>
        </p:txBody>
      </p:sp>
      <p:sp>
        <p:nvSpPr>
          <p:cNvPr id="361" name="Google Shape;361;p39"/>
          <p:cNvSpPr/>
          <p:nvPr/>
        </p:nvSpPr>
        <p:spPr>
          <a:xfrm>
            <a:off x="3671944" y="1975350"/>
            <a:ext cx="1767000" cy="75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9"/>
          <p:cNvSpPr txBox="1"/>
          <p:nvPr/>
        </p:nvSpPr>
        <p:spPr>
          <a:xfrm>
            <a:off x="3515825" y="1212525"/>
            <a:ext cx="20136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alibri"/>
                <a:ea typeface="Calibri"/>
                <a:cs typeface="Calibri"/>
                <a:sym typeface="Calibri"/>
              </a:rPr>
              <a:t>Better estimate of the foundation temperature leads to better simulation of radiances sensitive to SST.</a:t>
            </a:r>
            <a:endParaRPr b="1"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0"/>
          <p:cNvSpPr txBox="1"/>
          <p:nvPr>
            <p:ph type="title"/>
          </p:nvPr>
        </p:nvSpPr>
        <p:spPr>
          <a:xfrm>
            <a:off x="853500" y="456725"/>
            <a:ext cx="76887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Modeling Infrastructure Development Team: 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Common Community Physics Package (CCPP)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0"/>
          <p:cNvSpPr txBox="1"/>
          <p:nvPr>
            <p:ph idx="1" type="body"/>
          </p:nvPr>
        </p:nvSpPr>
        <p:spPr>
          <a:xfrm>
            <a:off x="758625" y="1356600"/>
            <a:ext cx="76887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Designed, developed, and implemented the Common Community Physics Package (CCPP) for the UFS and community models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 transition of the CCPP to the newest UFS Hurricane Analysis and Prediction System (HAFS)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○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 the DTC lead story about this point at:</a:t>
            </a:r>
            <a:r>
              <a:rPr lang="en" sz="1400">
                <a:solidFill>
                  <a:srgbClr val="0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https://dtcenter.org/news/lead-story</a:t>
            </a:r>
            <a:endParaRPr sz="14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CCPP version 6 public release (June 2022)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○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Released standalone (with Single Column Model, SCM) and as part of UFS SRW App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○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 supported schemes in 6 supported suites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○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tutorial and documentation updates (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SciDoc, TechDoc, and User’s Guide)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○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 provided via GitHub discussions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○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 Heinzeller et al., 2023,</a:t>
            </a:r>
            <a:r>
              <a:rPr lang="en" sz="1400">
                <a:solidFill>
                  <a:srgbClr val="0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GMD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40">
                <a:latin typeface="Calibri"/>
                <a:ea typeface="Calibri"/>
                <a:cs typeface="Calibri"/>
                <a:sym typeface="Calibri"/>
              </a:rPr>
              <a:t>Outline</a:t>
            </a:r>
            <a:endParaRPr sz="274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3"/>
          <p:cNvSpPr txBox="1"/>
          <p:nvPr>
            <p:ph idx="1" type="body"/>
          </p:nvPr>
        </p:nvSpPr>
        <p:spPr>
          <a:xfrm>
            <a:off x="576925" y="1697875"/>
            <a:ext cx="8194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UFS as a community forecast system for research and operations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UFS-R2O Project: Community of UFS Developers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Three Years of Science Infusion 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Where do we stand compared to other systems?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What is still needed to realize the vision?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1"/>
          <p:cNvSpPr txBox="1"/>
          <p:nvPr>
            <p:ph type="title"/>
          </p:nvPr>
        </p:nvSpPr>
        <p:spPr>
          <a:xfrm>
            <a:off x="729450" y="50882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CCPP Advantages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1"/>
          <p:cNvSpPr txBox="1"/>
          <p:nvPr>
            <p:ph idx="1" type="body"/>
          </p:nvPr>
        </p:nvSpPr>
        <p:spPr>
          <a:xfrm>
            <a:off x="802400" y="15171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Updated physics packages in a </a:t>
            </a:r>
            <a:r>
              <a:rPr b="1"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centralized authoritative code repository </a:t>
            </a: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(CCPP-Physics) shared among research and operational communities.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 configuration of physics suites and physics packages through the CCPP Framework.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Agile test beds and workflows enabled by the CCPP.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b="1"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Hierarchical system development</a:t>
            </a: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capability enabled by the CCPP.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Testing and evaluation capability enabled by the </a:t>
            </a:r>
            <a:r>
              <a:rPr b="1"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CCPP Single Column Model </a:t>
            </a: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(SCM).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2"/>
          <p:cNvSpPr txBox="1"/>
          <p:nvPr>
            <p:ph type="title"/>
          </p:nvPr>
        </p:nvSpPr>
        <p:spPr>
          <a:xfrm>
            <a:off x="727650" y="5526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Modeling Infrastructure Development Team: ESMF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2"/>
          <p:cNvSpPr txBox="1"/>
          <p:nvPr>
            <p:ph idx="1" type="body"/>
          </p:nvPr>
        </p:nvSpPr>
        <p:spPr>
          <a:xfrm>
            <a:off x="802400" y="1546275"/>
            <a:ext cx="7688700" cy="28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ESMX</a:t>
            </a: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Earth System Model eXecutable layer: simplifies standing up and maintaining NUOPC-based systems and promotes hierarchical model component testing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Spack-based build of ESMF in UFS</a:t>
            </a: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(https://spack.io/) provides more portability and flexibility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Multi-tile Arrays and Fields (e.g., six-tile cubed sphere grid) in Read and Write operations: simplifies grid manipulations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ESMF-managed UFS threading</a:t>
            </a: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allowing different threading levels for different components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Exchange grid</a:t>
            </a: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implemented as an option for flux calculations in UFS via CMEPS / CCPP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Efficient writing of fields with moving nests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Calibri"/>
              <a:buChar char="•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Various enhancements to performance, profiling and regridding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3"/>
          <p:cNvSpPr txBox="1"/>
          <p:nvPr>
            <p:ph type="title"/>
          </p:nvPr>
        </p:nvSpPr>
        <p:spPr>
          <a:xfrm>
            <a:off x="729450" y="5526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Atmospheric </a:t>
            </a:r>
            <a:r>
              <a:rPr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Physics &amp; Dynamics Development Team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43"/>
          <p:cNvSpPr txBox="1"/>
          <p:nvPr>
            <p:ph idx="1" type="body"/>
          </p:nvPr>
        </p:nvSpPr>
        <p:spPr>
          <a:xfrm>
            <a:off x="729450" y="1635000"/>
            <a:ext cx="7688700" cy="28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Char char="•"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Unified processes across scales</a:t>
            </a:r>
            <a:endParaRPr b="1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Upgraded or improved practically every aspect of atmospheric physics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○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First implementation of a </a:t>
            </a: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scale-aware convective parameterization</a:t>
            </a:r>
            <a:endParaRPr b="1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○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Upgraded </a:t>
            </a: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two-moment microphysics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scheme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○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Enhanced </a:t>
            </a: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gravity wave physics</a:t>
            </a:r>
            <a:endParaRPr b="1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○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Improved </a:t>
            </a: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PBL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and convection 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schemes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○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Adopted advanced land model (</a:t>
            </a: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NOAH-MP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○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Incorporated convective gray-zone considerations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Enhanced tropical variability prediction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Attained world-class skill in shallow cumulus cloud prediction in RRFS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/>
          <p:nvPr>
            <p:ph type="title"/>
          </p:nvPr>
        </p:nvSpPr>
        <p:spPr>
          <a:xfrm>
            <a:off x="729450" y="5526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Atmospheric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Composition</a:t>
            </a:r>
            <a:r>
              <a:rPr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Development Team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4"/>
          <p:cNvSpPr txBox="1"/>
          <p:nvPr>
            <p:ph idx="1" type="body"/>
          </p:nvPr>
        </p:nvSpPr>
        <p:spPr>
          <a:xfrm>
            <a:off x="729450" y="16350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857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UFS-Aerosol: </a:t>
            </a: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prognostic aerosol component </a:t>
            </a: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the UFS 6-way S2S coupled system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Strong foundation for NOAA's next-generation subseasonal and seasonal forecast systems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Fully NUOPC-compliant aerosol application, </a:t>
            </a: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based on NASA's GOCART aerosol model</a:t>
            </a:r>
            <a:endParaRPr b="1"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Incorporates improved aerosol process descriptions (e.g., </a:t>
            </a: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 emissions, dust sources, wet scavenging, and aerosol precipitation flux</a:t>
            </a: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Includes </a:t>
            </a: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aerosol direct/semi-direct radiative feedback</a:t>
            </a: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satellite aerosol optical depth DA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Developed a </a:t>
            </a: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biomass burning emission climatology</a:t>
            </a: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longer forecast times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EMC aims to incorporate UFS-Aerosol in GEFSv13, and its performance is being tested in EP4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 partners: NWS, OAR, NESDIS, and others </a:t>
            </a:r>
            <a:endParaRPr sz="1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5"/>
          <p:cNvSpPr txBox="1"/>
          <p:nvPr>
            <p:ph type="title"/>
          </p:nvPr>
        </p:nvSpPr>
        <p:spPr>
          <a:xfrm>
            <a:off x="727650" y="5599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UFSR2O Project Phase 2 - Planning and Priorities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5"/>
          <p:cNvSpPr txBox="1"/>
          <p:nvPr>
            <p:ph idx="1" type="body"/>
          </p:nvPr>
        </p:nvSpPr>
        <p:spPr>
          <a:xfrm>
            <a:off x="727650" y="1276350"/>
            <a:ext cx="80556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b="1" lang="en" sz="1900">
                <a:latin typeface="Calibri"/>
                <a:ea typeface="Calibri"/>
                <a:cs typeface="Calibri"/>
                <a:sym typeface="Calibri"/>
              </a:rPr>
              <a:t>Phase 2:</a:t>
            </a: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900">
                <a:latin typeface="Calibri"/>
                <a:ea typeface="Calibri"/>
                <a:cs typeface="Calibri"/>
                <a:sym typeface="Calibri"/>
              </a:rPr>
              <a:t>July 2023 - June 2026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•"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Support multiple upcoming transitions 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HAFSv2 and beyond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RRFSv1 &amp; 3D-RTMAv1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GFSv17 and beyond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GEFSv13 and beyond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Prioritize activities supporting </a:t>
            </a:r>
            <a:r>
              <a:rPr b="1" lang="en" sz="1900">
                <a:latin typeface="Calibri"/>
                <a:ea typeface="Calibri"/>
                <a:cs typeface="Calibri"/>
                <a:sym typeface="Calibri"/>
              </a:rPr>
              <a:t>transition of externally funded projects </a:t>
            </a: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(Disaster supplementals, JTTI, NOFOs)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Ensure transition of capabilities that address </a:t>
            </a:r>
            <a:r>
              <a:rPr b="1" lang="en" sz="1900">
                <a:latin typeface="Calibri"/>
                <a:ea typeface="Calibri"/>
                <a:cs typeface="Calibri"/>
                <a:sym typeface="Calibri"/>
              </a:rPr>
              <a:t>forecasters feedback on model performance </a:t>
            </a:r>
            <a:endParaRPr b="1"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Integrate UFSR2O with </a:t>
            </a:r>
            <a:r>
              <a:rPr b="1" lang="en" sz="1900">
                <a:latin typeface="Calibri"/>
                <a:ea typeface="Calibri"/>
                <a:cs typeface="Calibri"/>
                <a:sym typeface="Calibri"/>
              </a:rPr>
              <a:t>new Seasonal Forecast Application Team</a:t>
            </a:r>
            <a:endParaRPr b="1"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6"/>
          <p:cNvSpPr txBox="1"/>
          <p:nvPr>
            <p:ph type="title"/>
          </p:nvPr>
        </p:nvSpPr>
        <p:spPr>
          <a:xfrm>
            <a:off x="727650" y="5599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UFSR2O Project Phase 2 - Planning and Priorities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46"/>
          <p:cNvSpPr txBox="1"/>
          <p:nvPr>
            <p:ph idx="1" type="body"/>
          </p:nvPr>
        </p:nvSpPr>
        <p:spPr>
          <a:xfrm>
            <a:off x="727650" y="1276350"/>
            <a:ext cx="8055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MRW/S2S Application Team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○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Produce a </a:t>
            </a:r>
            <a:r>
              <a:rPr b="1"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fully coupled extended reanalysis and reforecast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set</a:t>
            </a: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 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SRW/CAM Application Team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○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Address </a:t>
            </a:r>
            <a:r>
              <a:rPr b="1"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long-standing convective storm structure issues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and related biases in RRFS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○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Address RRFS ensemble tendency to be under-dispersive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○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Transition to </a:t>
            </a:r>
            <a:r>
              <a:rPr b="1"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JEDI DA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HAFS </a:t>
            </a: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Application Team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○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Develop </a:t>
            </a:r>
            <a:r>
              <a:rPr b="1"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multiple nest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capability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○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Transition to </a:t>
            </a:r>
            <a:r>
              <a:rPr b="1"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JEDI DA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○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Transition from HyCOM to MOM for ocean component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○"/>
            </a:pPr>
            <a:r>
              <a:rPr b="1"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Ensembles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: stochastic physics, enhanced probabilistic products, consider 7-day extension 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Integrate new science and infrastructure from the Development Teams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7"/>
          <p:cNvSpPr txBox="1"/>
          <p:nvPr>
            <p:ph type="title"/>
          </p:nvPr>
        </p:nvSpPr>
        <p:spPr>
          <a:xfrm>
            <a:off x="727650" y="56717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UFSR2O Project Phase II - Planning and Priorities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7"/>
          <p:cNvSpPr txBox="1"/>
          <p:nvPr>
            <p:ph idx="1" type="body"/>
          </p:nvPr>
        </p:nvSpPr>
        <p:spPr>
          <a:xfrm>
            <a:off x="727650" y="1276350"/>
            <a:ext cx="4905300" cy="3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•"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Physics and Dynamics Dev Team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Enhance atmospheric physics for HAFS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Address challenges with gray-zone convection, 3D turbulence, scale-adaptive physics, non-stationary gravity wave drag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Improve physics-dynamics coupling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Adopt NOAH-MP across all UFS applications; hydrology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Tuning, tuning, tuning!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•"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Atmospheric Composition Dev Team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○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Evaluate performance of aerosol predictions and impacts on meteorological predictions in ensemble prototypes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○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 aerosol DA approaches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○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Extend UFS-Aerosol to seasonal scales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○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 UFS-Aerosol cloud microphysics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○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Incorporate simplified gas phase chemistry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4000" y="2944000"/>
            <a:ext cx="3305325" cy="16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"/>
          <p:cNvSpPr txBox="1"/>
          <p:nvPr>
            <p:ph type="title"/>
          </p:nvPr>
        </p:nvSpPr>
        <p:spPr>
          <a:xfrm>
            <a:off x="727650" y="5526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UFSR2O Project Phase II - Planning and Priorities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48"/>
          <p:cNvSpPr txBox="1"/>
          <p:nvPr>
            <p:ph idx="1" type="body"/>
          </p:nvPr>
        </p:nvSpPr>
        <p:spPr>
          <a:xfrm>
            <a:off x="727650" y="1298250"/>
            <a:ext cx="7688700" cy="30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•"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A, Reanalysis and Reforecast Dev Team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Full JEDI-based capabilities for unified DA across UFS-based applications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Coupled assimilation across UFS-based applications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Embrace and integrate new technologies, e.g., AI/ML, continuous assimilation, new/novel observations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•"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Modeling Infrastructure Dev Team - CCPP 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Implement/include/organize new CCPP contributions in coordination with </a:t>
            </a: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</a:t>
            </a: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partners 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Single precision, GPU acceleration, improve interoperability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Hierarchical development: data component model and “replay” mode in Single Column Model 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•"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Modeling Infrastructure Dev Team - ESMF 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Support hierarchical model development and testing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Implement spherical vector regridding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Support developers and users of the UFS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9"/>
          <p:cNvSpPr txBox="1"/>
          <p:nvPr>
            <p:ph type="title"/>
          </p:nvPr>
        </p:nvSpPr>
        <p:spPr>
          <a:xfrm>
            <a:off x="86525" y="-46600"/>
            <a:ext cx="8928000" cy="8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Preparing for Seasonal Forecast AT: 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 simulates ENSO better with stochastic physics</a:t>
            </a:r>
            <a:r>
              <a:rPr lang="en" sz="2600">
                <a:solidFill>
                  <a:schemeClr val="dk2"/>
                </a:solidFill>
              </a:rPr>
              <a:t> 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433" name="Google Shape;433;p49"/>
          <p:cNvSpPr txBox="1"/>
          <p:nvPr>
            <p:ph idx="4294967295" type="body"/>
          </p:nvPr>
        </p:nvSpPr>
        <p:spPr>
          <a:xfrm>
            <a:off x="134250" y="982150"/>
            <a:ext cx="3459900" cy="3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UFS P8 run at 1 deg w/ &amp; w/out stochastic forcing for 50 years, the first 20 having observed CO</a:t>
            </a:r>
            <a:r>
              <a:rPr baseline="-25000" lang="en" sz="16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for 2000-2020, and the last 30 years with CO</a:t>
            </a:r>
            <a:r>
              <a:rPr baseline="-25000" lang="en" sz="16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fixed at 2020 levels.  </a:t>
            </a:r>
            <a:endParaRPr sz="16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stochastic physics includes both SPPT and SKEB active, using the EP3 values.</a:t>
            </a:r>
            <a:endParaRPr sz="16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ENSO teleconnections match observations better with stochastic physics (although ENSO SST signal too strong).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49"/>
          <p:cNvPicPr preferRelativeResize="0"/>
          <p:nvPr/>
        </p:nvPicPr>
        <p:blipFill rotWithShape="1">
          <a:blip r:embed="rId3">
            <a:alphaModFix/>
          </a:blip>
          <a:srcRect b="35645" l="0" r="0" t="0"/>
          <a:stretch/>
        </p:blipFill>
        <p:spPr>
          <a:xfrm>
            <a:off x="3657600" y="911150"/>
            <a:ext cx="5486401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0"/>
          <p:cNvSpPr txBox="1"/>
          <p:nvPr>
            <p:ph type="title"/>
          </p:nvPr>
        </p:nvSpPr>
        <p:spPr>
          <a:xfrm>
            <a:off x="692975" y="5526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Current State of the UFS: 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Where do we stand compared to other systems?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0"/>
          <p:cNvSpPr txBox="1"/>
          <p:nvPr>
            <p:ph idx="1" type="body"/>
          </p:nvPr>
        </p:nvSpPr>
        <p:spPr>
          <a:xfrm>
            <a:off x="727650" y="1371175"/>
            <a:ext cx="7688700" cy="3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1" lang="en" sz="1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UFS is unique in the world right now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○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Capabilities to do operationally relevant prediction science 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○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NB: There is a long way to go to realize the vision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UFS has </a:t>
            </a:r>
            <a:r>
              <a:rPr b="1" lang="en" sz="1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end-end forecast capabilities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(data assimilation) that are lacking in other open development modeling systems that are used in the research community, e.g. CESM and WRF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1" lang="en" sz="1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Capabilities lag behind other operational systems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(e.g., ECMWF Integrated Forecast System and MetOffice Unified Model), but none of these have the open development model we seek.</a:t>
            </a: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/>
          <p:nvPr>
            <p:ph type="title"/>
          </p:nvPr>
        </p:nvSpPr>
        <p:spPr>
          <a:xfrm>
            <a:off x="729450" y="5526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40">
                <a:latin typeface="Calibri"/>
                <a:ea typeface="Calibri"/>
                <a:cs typeface="Calibri"/>
                <a:sym typeface="Calibri"/>
              </a:rPr>
              <a:t>Inspiration</a:t>
            </a:r>
            <a:endParaRPr sz="274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4"/>
          <p:cNvSpPr txBox="1"/>
          <p:nvPr>
            <p:ph idx="1" type="body"/>
          </p:nvPr>
        </p:nvSpPr>
        <p:spPr>
          <a:xfrm>
            <a:off x="765925" y="1572975"/>
            <a:ext cx="7688700" cy="26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30"/>
              <a:buFont typeface="Calibri"/>
              <a:buChar char="●"/>
            </a:pPr>
            <a:r>
              <a:rPr lang="en" sz="162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 UCAR Modeling Advisory Committee</a:t>
            </a:r>
            <a:r>
              <a:rPr lang="en" sz="1629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2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(2018 </a:t>
            </a:r>
            <a:r>
              <a:rPr lang="en" sz="1629" u="sng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report</a:t>
            </a:r>
            <a:r>
              <a:rPr lang="en" sz="162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162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21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90"/>
              <a:buFont typeface="Calibri"/>
              <a:buChar char="○"/>
            </a:pPr>
            <a:r>
              <a:rPr lang="en" sz="149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NOAA must be “all-in” in developing and deploying a unified community model, with a unified collaborative strategy </a:t>
            </a:r>
            <a:endParaRPr sz="149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21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0"/>
              <a:buFont typeface="Calibri"/>
              <a:buChar char="○"/>
            </a:pPr>
            <a:r>
              <a:rPr lang="en" sz="149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NOAA Modeling &amp; Data Assimilation needs to be integrated and collectively managed</a:t>
            </a:r>
            <a:r>
              <a:rPr lang="en" sz="149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9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9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0"/>
              <a:buFont typeface="Calibri"/>
              <a:buChar char="●"/>
            </a:pPr>
            <a:r>
              <a:rPr lang="en" sz="162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NGGPS selection of FV3 dynamical atmospheric core</a:t>
            </a:r>
            <a:endParaRPr sz="162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0"/>
              <a:buFont typeface="Calibri"/>
              <a:buChar char="●"/>
            </a:pPr>
            <a:r>
              <a:rPr lang="en" sz="162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Establishment of Unified Forecast System (UFS)</a:t>
            </a:r>
            <a:endParaRPr sz="162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0"/>
              <a:buFont typeface="Calibri"/>
              <a:buChar char="●"/>
            </a:pPr>
            <a:r>
              <a:rPr lang="en" sz="162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 EPIC Vision and Mission:</a:t>
            </a:r>
            <a:endParaRPr sz="162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21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0"/>
              <a:buFont typeface="Calibri"/>
              <a:buChar char="○"/>
            </a:pPr>
            <a:r>
              <a:rPr lang="en" sz="149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Accelerate scientific research and modeling contributions through continuous and sustained community engagement</a:t>
            </a:r>
            <a:r>
              <a:rPr lang="en" sz="149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9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produce the most accurate and reliable operational modeling system in the world.</a:t>
            </a:r>
            <a:endParaRPr sz="149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988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5"/>
              <a:buFont typeface="Calibri"/>
              <a:buChar char="●"/>
            </a:pPr>
            <a:r>
              <a:rPr lang="en" sz="15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Status quo ante: Unmanageable/costly-to-maintain “quilt” of forecast applications</a:t>
            </a:r>
            <a:endParaRPr sz="15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21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1"/>
          <p:cNvSpPr txBox="1"/>
          <p:nvPr>
            <p:ph type="title"/>
          </p:nvPr>
        </p:nvSpPr>
        <p:spPr>
          <a:xfrm>
            <a:off x="727650" y="5963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What Is Still Needed to Realize the Vision?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1"/>
          <p:cNvSpPr txBox="1"/>
          <p:nvPr>
            <p:ph idx="1" type="body"/>
          </p:nvPr>
        </p:nvSpPr>
        <p:spPr>
          <a:xfrm>
            <a:off x="270450" y="1295825"/>
            <a:ext cx="8581200" cy="29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Computing resources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(See </a:t>
            </a:r>
            <a:r>
              <a:rPr lang="en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Priorities in Weather Research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Operational transitions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for all applications and </a:t>
            </a: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JEDI DA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Advance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UFS as </a:t>
            </a: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Earth system model 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 include new applications like seasonal, coastal, space weather, hydrology 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(See </a:t>
            </a:r>
            <a:r>
              <a:rPr lang="en" sz="160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Priorities in Weather Research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Reimagine the Production Suite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 enable more agile and flexible process for T2O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Portable systems and workflow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with supporting datasets with capability  to reproduce operational applications (EPIC).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○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Entrain wider development community working on non-NOAA systems (NSF, cloud etc.)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Community-driven, well-defined rules of engagement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(stages and gates) in R2O funnel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Well defined </a:t>
            </a: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governance and accountability</a:t>
            </a:r>
            <a:endParaRPr b="1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455" name="Google Shape;455;p5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Supplementary Slides</a:t>
            </a:r>
            <a:endParaRPr/>
          </a:p>
        </p:txBody>
      </p:sp>
      <p:sp>
        <p:nvSpPr>
          <p:cNvPr id="462" name="Google Shape;462;p5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54"/>
          <p:cNvPicPr preferRelativeResize="0"/>
          <p:nvPr/>
        </p:nvPicPr>
        <p:blipFill rotWithShape="1">
          <a:blip r:embed="rId3">
            <a:alphaModFix/>
          </a:blip>
          <a:srcRect b="13000" l="14577" r="16854" t="12925"/>
          <a:stretch/>
        </p:blipFill>
        <p:spPr>
          <a:xfrm>
            <a:off x="4646650" y="507700"/>
            <a:ext cx="4478051" cy="40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4"/>
          <p:cNvSpPr txBox="1"/>
          <p:nvPr>
            <p:ph type="title"/>
          </p:nvPr>
        </p:nvSpPr>
        <p:spPr>
          <a:xfrm>
            <a:off x="727650" y="57447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The UFS Community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54"/>
          <p:cNvSpPr txBox="1"/>
          <p:nvPr>
            <p:ph idx="1" type="body"/>
          </p:nvPr>
        </p:nvSpPr>
        <p:spPr>
          <a:xfrm>
            <a:off x="729450" y="1412450"/>
            <a:ext cx="3786000" cy="3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2500"/>
              <a:buNone/>
            </a:pPr>
            <a:r>
              <a:rPr b="1" lang="en" sz="1600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NOAA Programs that Support UFS</a:t>
            </a:r>
            <a:endParaRPr b="1" sz="1600">
              <a:solidFill>
                <a:srgbClr val="0733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1932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NWS/OSTI Modeling Programs: 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NGGPS, Weeks 3&amp;4, HFIP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21932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OAR/WPO Programs: 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EPIC, JTTI, S2S, Atmospheric Composition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21932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Disaster Supplementals FY18, FY19, FY22 and Bipartisan Infrastructure Legislation FY22</a:t>
            </a: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b="1" lang="en" sz="1600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UFS Research-to-Operations (UFS R2O) Project</a:t>
            </a:r>
            <a:endParaRPr b="1" sz="1600">
              <a:solidFill>
                <a:srgbClr val="0733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1932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Three year project (FY20-23) with 5-year vision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21932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Developing the next-generation global and regional forecast systems and transition to NOAA operations in </a:t>
            </a: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FY23 and beyond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21932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Jointly supported by NOAA NWS and OAR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21932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Community team (NOAA, NCAR, JCSDA, Academia)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21932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b="1" lang="en" sz="13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https://vlab.noaa.gov/web/ufs-r2o</a:t>
            </a:r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5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5"/>
          <p:cNvSpPr txBox="1"/>
          <p:nvPr>
            <p:ph type="title"/>
          </p:nvPr>
        </p:nvSpPr>
        <p:spPr>
          <a:xfrm>
            <a:off x="86525" y="109525"/>
            <a:ext cx="8999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UFS Progress and Priorities: MRW/S2S Application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477" name="Google Shape;477;p55"/>
          <p:cNvSpPr txBox="1"/>
          <p:nvPr>
            <p:ph idx="4294967295" type="body"/>
          </p:nvPr>
        </p:nvSpPr>
        <p:spPr>
          <a:xfrm>
            <a:off x="86525" y="658575"/>
            <a:ext cx="8675400" cy="3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important advancements: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  </a:t>
            </a: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six-way fully coupled global system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(a first for UFS).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Prototype data has been made available on AWS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Multiple publications  in peer-reviewed journals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important Priorities: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Finalize configurations for GFS v17 and GEFS v13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based on the new coupled system.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Need a fully coupled extended reanalysis (and reforecast) 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based on this coupled system for operational and research use.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Need to configure and test the coupled model performance for seasonal or longer time scales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6"/>
          <p:cNvSpPr txBox="1"/>
          <p:nvPr>
            <p:ph type="title"/>
          </p:nvPr>
        </p:nvSpPr>
        <p:spPr>
          <a:xfrm>
            <a:off x="86525" y="109525"/>
            <a:ext cx="8999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UFS Progress and Priorities: CAM/SRW Application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484" name="Google Shape;484;p56"/>
          <p:cNvSpPr txBox="1"/>
          <p:nvPr>
            <p:ph idx="4294967295" type="body"/>
          </p:nvPr>
        </p:nvSpPr>
        <p:spPr>
          <a:xfrm>
            <a:off x="0" y="658575"/>
            <a:ext cx="8762100" cy="3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important advancement: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Brought together regional NWP development teams across NOAA and Academia.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important priorities: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Addressing long standing convective storm structure and related biases in RRFS.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Ensemble: Spread / error relationships for RRFS still trend toward underdispersion even with multiphysics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Transition to JEDI DA.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/>
          <p:nvPr>
            <p:ph type="title"/>
          </p:nvPr>
        </p:nvSpPr>
        <p:spPr>
          <a:xfrm>
            <a:off x="86525" y="109525"/>
            <a:ext cx="8999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UFS Progress and Priorities: Hurricane Application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491" name="Google Shape;491;p57"/>
          <p:cNvSpPr txBox="1"/>
          <p:nvPr>
            <p:ph idx="4294967295" type="body"/>
          </p:nvPr>
        </p:nvSpPr>
        <p:spPr>
          <a:xfrm>
            <a:off x="0" y="506175"/>
            <a:ext cx="8762100" cy="3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important advancements: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Completed UFS-HAFS operational implementation on June 27, 2023 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An atmosphere-ocean-wave coupled TC forecast system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Configured two HAFS operational systems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Quasi-realtime forecasts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hree-year retrospectives 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(~2500 cycles total)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More than 20 peer-reviewed publications and 50 talks</a:t>
            </a:r>
            <a:endParaRPr b="1"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important Priorities: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Development of multiple nests;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DA: transition to JEDI;  Physics enhancements: PBL, Noah-MP, CP &amp; Microphysics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Ocean: Transition from HyCOM to MOM6; 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Ensembles: Stochastic physics, enhanced products, 7-day extension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5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8"/>
          <p:cNvSpPr txBox="1"/>
          <p:nvPr>
            <p:ph type="title"/>
          </p:nvPr>
        </p:nvSpPr>
        <p:spPr>
          <a:xfrm>
            <a:off x="86525" y="109525"/>
            <a:ext cx="8999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UFS Progress and Priorities: Physics Development Team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498" name="Google Shape;498;p58"/>
          <p:cNvSpPr txBox="1"/>
          <p:nvPr>
            <p:ph idx="4294967295" type="body"/>
          </p:nvPr>
        </p:nvSpPr>
        <p:spPr>
          <a:xfrm>
            <a:off x="0" y="506175"/>
            <a:ext cx="8762100" cy="3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important advancements: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Unification of processes across scales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Transition of an advanced two moment microphysics scheme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Introduction of advanced gravity wave physics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i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Improved PBL and convection schemes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Transition of a new advanced land model (NOAH-MP)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Transition of convective gray-zone considerations 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Overall improvement in tropical variability </a:t>
            </a:r>
            <a:endParaRPr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World-class skill achieved in the prediction of shallow cumulus clouds in RRFS. 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First planned transition of a scale-aware convective parameterization 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9"/>
          <p:cNvSpPr txBox="1"/>
          <p:nvPr>
            <p:ph type="title"/>
          </p:nvPr>
        </p:nvSpPr>
        <p:spPr>
          <a:xfrm>
            <a:off x="86525" y="109525"/>
            <a:ext cx="8999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UFS Progress and Priorities: Physics Development Team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505" name="Google Shape;505;p59"/>
          <p:cNvSpPr txBox="1"/>
          <p:nvPr>
            <p:ph idx="4294967295" type="body"/>
          </p:nvPr>
        </p:nvSpPr>
        <p:spPr>
          <a:xfrm>
            <a:off x="0" y="506175"/>
            <a:ext cx="8762100" cy="3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important Priorities: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Challenges with gray-zone convection, three dimensional and scale-adaptive physics; Aerosol-cloud-radiation interaction. 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Development, coordination and testing across scales of the new C3 convection scheme. 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Development, coordination and testing across scales of the new prognostic cloud scheme.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Improvement of the parameterization of non-stationary gravity wave drag. 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Development of 3D turbulence for the turbulence gray-zone. 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Improvement in physics-dynamics coupling.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Moving to a more advanced land surface model, NOAH-MP, across all UFS applications. 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Introduction of land hydrology for earth system modeling. 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b="1"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Importantly - a tedious but rarely recognized task - tuning, tuning, tuning, to optimize performance, integrate schemes, and reduce systematic biases!! </a:t>
            </a:r>
            <a:endParaRPr b="1" sz="1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0"/>
          <p:cNvSpPr txBox="1"/>
          <p:nvPr>
            <p:ph type="title"/>
          </p:nvPr>
        </p:nvSpPr>
        <p:spPr>
          <a:xfrm>
            <a:off x="0" y="815700"/>
            <a:ext cx="9144000" cy="3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Full JEDI-based capabilities for unified DA across UFS-based applications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Coupled assimilation across UFS-based applications</a:t>
            </a:r>
            <a:endParaRPr sz="16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Production of weakly coupled reanalysis</a:t>
            </a:r>
            <a:endParaRPr sz="16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Embracement and integration of new technologies and innovation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AI/ML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Toward more continuous assimilation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Integration of new observations, including from novel sources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512" name="Google Shape;512;p60"/>
          <p:cNvSpPr txBox="1"/>
          <p:nvPr>
            <p:ph type="title"/>
          </p:nvPr>
        </p:nvSpPr>
        <p:spPr>
          <a:xfrm>
            <a:off x="0" y="85925"/>
            <a:ext cx="8876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40">
                <a:solidFill>
                  <a:srgbClr val="285197"/>
                </a:solidFill>
              </a:rPr>
              <a:t>Data Assimilation Priorities in Phase II</a:t>
            </a:r>
            <a:endParaRPr sz="2440">
              <a:solidFill>
                <a:srgbClr val="285197"/>
              </a:solidFill>
            </a:endParaRPr>
          </a:p>
        </p:txBody>
      </p:sp>
      <p:sp>
        <p:nvSpPr>
          <p:cNvPr id="513" name="Google Shape;513;p6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50" y="602750"/>
            <a:ext cx="6286749" cy="416062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5"/>
          <p:cNvSpPr txBox="1"/>
          <p:nvPr>
            <p:ph type="title"/>
          </p:nvPr>
        </p:nvSpPr>
        <p:spPr>
          <a:xfrm>
            <a:off x="210450" y="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Current State of NCEP Production Suite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5"/>
          <p:cNvSpPr txBox="1"/>
          <p:nvPr/>
        </p:nvSpPr>
        <p:spPr>
          <a:xfrm>
            <a:off x="6571950" y="763806"/>
            <a:ext cx="23010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/>
              <a:t>NCEP operates more than 38 distinct modeling systems to meet the stakeholder requirements</a:t>
            </a:r>
            <a:endParaRPr b="1" sz="13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/>
              <a:t>Quilt of Models developed to meet the service needs over a long period of time</a:t>
            </a:r>
            <a:endParaRPr b="1" sz="13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/>
              <a:t>Simplification of NCEP Production Suite is critical to reduce redundancy and improve efficiency</a:t>
            </a:r>
            <a:endParaRPr b="1" sz="1300"/>
          </a:p>
        </p:txBody>
      </p:sp>
      <p:sp>
        <p:nvSpPr>
          <p:cNvPr id="218" name="Google Shape;21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61"/>
          <p:cNvSpPr txBox="1"/>
          <p:nvPr>
            <p:ph type="title"/>
          </p:nvPr>
        </p:nvSpPr>
        <p:spPr>
          <a:xfrm>
            <a:off x="0" y="85925"/>
            <a:ext cx="8876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40">
                <a:solidFill>
                  <a:srgbClr val="285197"/>
                </a:solidFill>
              </a:rPr>
              <a:t>Status of the weakly coupled reanalysis</a:t>
            </a:r>
            <a:endParaRPr sz="2440">
              <a:solidFill>
                <a:srgbClr val="285197"/>
              </a:solidFill>
            </a:endParaRPr>
          </a:p>
        </p:txBody>
      </p:sp>
      <p:pic>
        <p:nvPicPr>
          <p:cNvPr id="520" name="Google Shape;52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925" y="935025"/>
            <a:ext cx="5735920" cy="1997649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61"/>
          <p:cNvSpPr txBox="1"/>
          <p:nvPr>
            <p:ph type="title"/>
          </p:nvPr>
        </p:nvSpPr>
        <p:spPr>
          <a:xfrm>
            <a:off x="0" y="3136725"/>
            <a:ext cx="9144000" cy="14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Joint NOAA-NASA project to upload reanalysis ready observations to AWS S3.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Data for 1994-2020 uploaded. Will enable backwards extension to 1979 in the next fiscal year. 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Next 12 month will conduct scout runs with fully coupled UFS to test fidelity of the observational archive. 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522" name="Google Shape;522;p61"/>
          <p:cNvSpPr txBox="1"/>
          <p:nvPr/>
        </p:nvSpPr>
        <p:spPr>
          <a:xfrm>
            <a:off x="2190400" y="665450"/>
            <a:ext cx="473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NOAA-NASA joint observational archive for reanalysis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3" name="Google Shape;523;p6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2"/>
          <p:cNvSpPr txBox="1"/>
          <p:nvPr>
            <p:ph type="title"/>
          </p:nvPr>
        </p:nvSpPr>
        <p:spPr>
          <a:xfrm>
            <a:off x="178200" y="0"/>
            <a:ext cx="8843100" cy="4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The most important </a:t>
            </a:r>
            <a:r>
              <a:rPr b="1"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atmospheric composition</a:t>
            </a:r>
            <a:r>
              <a:rPr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advancements over the past 3 years of the UFS R2O project</a:t>
            </a:r>
            <a:endParaRPr sz="152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62"/>
          <p:cNvSpPr txBox="1"/>
          <p:nvPr/>
        </p:nvSpPr>
        <p:spPr>
          <a:xfrm>
            <a:off x="178200" y="361200"/>
            <a:ext cx="89136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3 years of support from the UFS R2O Program, a team of NOAA and partner scientists developed UFS-Aerosol, the prognostic aerosol component of the UFS 6-way S2S coupled system.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is a fully NUOPC-compliant aerosol application within the UFS weather model repository based on the latest version of NASA’s GOCART aerosol model.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 based on elements of NOAA’s current global aerosol forecast model (GEFSv12-Aerosol), UFS-Aerosol incorporates many advances, including: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 descriptions of aerosol processes, like fire emissions, dust sources, convective wet scavenging of aerosols, and large-scale aerosol precipitation flux;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direct/semi-direct radiative feedback; and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 aerosol optical depth data assimilation.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UFS-Aerosol team also developed a biomass burning emission climatology for use at longer forecast times.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has been targeted by EMC for incorporation in GEFSv13. Testing and evaluation of UFS-Aerosol performance in EP4 mini-ensembles is currently underway.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UFS-Aerosol team extends a robust long-term collaboration between 3 Line Offices (NWS, OAR, and NESDIS) and their partners to develop atmospheric composition in NOAA forecasts.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provides a solid foundation for NOAA’s next-generation operational sub-seasonal and seasonal forecast systems that allows more sophisticated treatments to be incorporated in future.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62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3"/>
          <p:cNvSpPr txBox="1"/>
          <p:nvPr>
            <p:ph type="title"/>
          </p:nvPr>
        </p:nvSpPr>
        <p:spPr>
          <a:xfrm>
            <a:off x="154925" y="0"/>
            <a:ext cx="886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How the current </a:t>
            </a:r>
            <a:r>
              <a:rPr b="1"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atmospheric composition </a:t>
            </a:r>
            <a:r>
              <a:rPr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capabilities of the UFS compare to similar systems at other operational centers</a:t>
            </a:r>
            <a:endParaRPr sz="152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63"/>
          <p:cNvSpPr txBox="1"/>
          <p:nvPr>
            <p:ph idx="1" type="body"/>
          </p:nvPr>
        </p:nvSpPr>
        <p:spPr>
          <a:xfrm>
            <a:off x="154925" y="572700"/>
            <a:ext cx="8828100" cy="16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produces realistic aerosol spatial distributions and temporal variability, and its skill at aerosol prediction is comparable to forecasts made by other centers.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other operational center currently incorporates prognostic aerosol-radiation feedback in their S2S forecasts.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radiative feedback has a relatively neutral impact on meteorological skill.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63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38" name="Google Shape;538;p63"/>
          <p:cNvGrpSpPr/>
          <p:nvPr/>
        </p:nvGrpSpPr>
        <p:grpSpPr>
          <a:xfrm>
            <a:off x="625963" y="1859750"/>
            <a:ext cx="7892074" cy="2941680"/>
            <a:chOff x="2481175" y="2193562"/>
            <a:chExt cx="6327326" cy="2358438"/>
          </a:xfrm>
        </p:grpSpPr>
        <p:pic>
          <p:nvPicPr>
            <p:cNvPr id="539" name="Google Shape;539;p6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1175" y="2493925"/>
              <a:ext cx="6327326" cy="2058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0" name="Google Shape;540;p63"/>
            <p:cNvSpPr txBox="1"/>
            <p:nvPr/>
          </p:nvSpPr>
          <p:spPr>
            <a:xfrm>
              <a:off x="2983588" y="2193562"/>
              <a:ext cx="5665200" cy="30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P8 Weeks 1-4 UFS-Aerosol </a:t>
              </a:r>
              <a:r>
                <a:rPr lang="en" sz="1300">
                  <a:latin typeface="Calibri"/>
                  <a:ea typeface="Calibri"/>
                  <a:cs typeface="Calibri"/>
                  <a:sym typeface="Calibri"/>
                </a:rPr>
                <a:t>vs. </a:t>
              </a:r>
              <a:r>
                <a:rPr lang="en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AERONET Total AOD</a:t>
              </a:r>
              <a:endPara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1" name="Google Shape;541;p63"/>
          <p:cNvSpPr txBox="1"/>
          <p:nvPr/>
        </p:nvSpPr>
        <p:spPr>
          <a:xfrm>
            <a:off x="999306" y="4744193"/>
            <a:ext cx="2935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 by Jian He, Zach Moon, and Barry Baker</a:t>
            </a:r>
            <a:endParaRPr b="0" i="1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4"/>
          <p:cNvSpPr txBox="1"/>
          <p:nvPr>
            <p:ph type="title"/>
          </p:nvPr>
        </p:nvSpPr>
        <p:spPr>
          <a:xfrm>
            <a:off x="154925" y="0"/>
            <a:ext cx="886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How the current </a:t>
            </a:r>
            <a:r>
              <a:rPr b="1"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atmospheric composition </a:t>
            </a:r>
            <a:r>
              <a:rPr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capabilities of the UFS compare to similar systems at other operational centers</a:t>
            </a:r>
            <a:endParaRPr sz="152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64"/>
          <p:cNvSpPr txBox="1"/>
          <p:nvPr>
            <p:ph idx="1" type="body"/>
          </p:nvPr>
        </p:nvSpPr>
        <p:spPr>
          <a:xfrm>
            <a:off x="154925" y="572700"/>
            <a:ext cx="8828100" cy="16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produces realistic aerosol spatial distributions and temporal variability, and its skill at aerosol prediction is comparable to forecasts made by other centers.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other operational center currently incorporates prognostic aerosol-radiation feedback in their S2S forecasts.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radiative feedback has a relatively neutral impact on meteorological skill.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8" name="Google Shape;548;p64"/>
          <p:cNvGrpSpPr/>
          <p:nvPr/>
        </p:nvGrpSpPr>
        <p:grpSpPr>
          <a:xfrm>
            <a:off x="697887" y="1928018"/>
            <a:ext cx="7748225" cy="2832555"/>
            <a:chOff x="160271" y="3181875"/>
            <a:chExt cx="5174452" cy="1891649"/>
          </a:xfrm>
        </p:grpSpPr>
        <p:grpSp>
          <p:nvGrpSpPr>
            <p:cNvPr id="549" name="Google Shape;549;p64"/>
            <p:cNvGrpSpPr/>
            <p:nvPr/>
          </p:nvGrpSpPr>
          <p:grpSpPr>
            <a:xfrm>
              <a:off x="160271" y="3428764"/>
              <a:ext cx="5174452" cy="1644761"/>
              <a:chOff x="703815" y="1894742"/>
              <a:chExt cx="7891494" cy="2508404"/>
            </a:xfrm>
          </p:grpSpPr>
          <p:pic>
            <p:nvPicPr>
              <p:cNvPr id="550" name="Google Shape;550;p6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9206"/>
              <a:stretch/>
            </p:blipFill>
            <p:spPr>
              <a:xfrm>
                <a:off x="703815" y="1894742"/>
                <a:ext cx="7891494" cy="25084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1" name="Google Shape;551;p64"/>
              <p:cNvSpPr/>
              <p:nvPr/>
            </p:nvSpPr>
            <p:spPr>
              <a:xfrm>
                <a:off x="7995683" y="2167713"/>
                <a:ext cx="156000" cy="171600"/>
              </a:xfrm>
              <a:prstGeom prst="rect">
                <a:avLst/>
              </a:prstGeom>
              <a:solidFill>
                <a:srgbClr val="FFFFFF"/>
              </a:solidFill>
              <a:ln cap="flat" cmpd="sng" w="254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52" name="Google Shape;552;p6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15545" y="3474469"/>
              <a:ext cx="1201554" cy="724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64"/>
            <p:cNvSpPr txBox="1"/>
            <p:nvPr/>
          </p:nvSpPr>
          <p:spPr>
            <a:xfrm>
              <a:off x="689250" y="3181875"/>
              <a:ext cx="4462500" cy="2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P8 Weeks 1-4 UFS-Aerosols Total AOD vs MERRA-2 Total AOD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4" name="Google Shape;554;p64"/>
          <p:cNvSpPr txBox="1"/>
          <p:nvPr/>
        </p:nvSpPr>
        <p:spPr>
          <a:xfrm>
            <a:off x="916317" y="4760587"/>
            <a:ext cx="342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 by Colin Harkins, Jian He, Zach Moon, and Barry Baker</a:t>
            </a:r>
            <a:endParaRPr b="0" i="1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64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5"/>
          <p:cNvSpPr txBox="1"/>
          <p:nvPr>
            <p:ph type="title"/>
          </p:nvPr>
        </p:nvSpPr>
        <p:spPr>
          <a:xfrm>
            <a:off x="154925" y="0"/>
            <a:ext cx="886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How the current </a:t>
            </a:r>
            <a:r>
              <a:rPr b="1"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atmospheric composition </a:t>
            </a:r>
            <a:r>
              <a:rPr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capabilities of the UFS compare to similar systems at other operational centers</a:t>
            </a:r>
            <a:endParaRPr sz="152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65"/>
          <p:cNvSpPr txBox="1"/>
          <p:nvPr>
            <p:ph idx="1" type="body"/>
          </p:nvPr>
        </p:nvSpPr>
        <p:spPr>
          <a:xfrm>
            <a:off x="154925" y="572700"/>
            <a:ext cx="8828100" cy="16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produces realistic aerosol spatial distributions and temporal variability, and its skill at aerosol prediction is comparable to forecasts made by other centers.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other operational center currently incorporates prognostic aerosol-radiation feedback in their S2S forecasts.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radiative feedback has a relatively neutral impact on meteorological skill.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65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63" name="Google Shape;563;p65"/>
          <p:cNvGrpSpPr/>
          <p:nvPr/>
        </p:nvGrpSpPr>
        <p:grpSpPr>
          <a:xfrm>
            <a:off x="78744" y="2033082"/>
            <a:ext cx="8986512" cy="2916080"/>
            <a:chOff x="172188" y="2156925"/>
            <a:chExt cx="8718844" cy="2829223"/>
          </a:xfrm>
        </p:grpSpPr>
        <p:grpSp>
          <p:nvGrpSpPr>
            <p:cNvPr id="564" name="Google Shape;564;p65"/>
            <p:cNvGrpSpPr/>
            <p:nvPr/>
          </p:nvGrpSpPr>
          <p:grpSpPr>
            <a:xfrm>
              <a:off x="172188" y="2156925"/>
              <a:ext cx="8675875" cy="2451823"/>
              <a:chOff x="189902" y="1166330"/>
              <a:chExt cx="8831306" cy="2495748"/>
            </a:xfrm>
          </p:grpSpPr>
          <p:sp>
            <p:nvSpPr>
              <p:cNvPr id="565" name="Google Shape;565;p65"/>
              <p:cNvSpPr txBox="1"/>
              <p:nvPr/>
            </p:nvSpPr>
            <p:spPr>
              <a:xfrm>
                <a:off x="789394" y="1166330"/>
                <a:ext cx="7632300" cy="380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Calibri"/>
                    <a:ea typeface="Calibri"/>
                    <a:cs typeface="Calibri"/>
                    <a:sym typeface="Calibri"/>
                  </a:rPr>
                  <a:t>P8 </a:t>
                </a:r>
                <a:r>
                  <a:rPr i="0" lang="en" sz="13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Weeks 3&amp;4 July</a:t>
                </a:r>
                <a:r>
                  <a:rPr lang="en" sz="1300">
                    <a:latin typeface="Calibri"/>
                    <a:ea typeface="Calibri"/>
                    <a:cs typeface="Calibri"/>
                    <a:sym typeface="Calibri"/>
                  </a:rPr>
                  <a:t> simulations </a:t>
                </a:r>
                <a:r>
                  <a:rPr i="0" lang="en" sz="13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max 2-m T bias vs CPC observat</a:t>
                </a:r>
                <a:r>
                  <a:rPr lang="en" sz="1300">
                    <a:latin typeface="Calibri"/>
                    <a:ea typeface="Calibri"/>
                    <a:cs typeface="Calibri"/>
                    <a:sym typeface="Calibri"/>
                  </a:rPr>
                  <a:t>ions</a:t>
                </a:r>
                <a:endParaRPr i="0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66" name="Google Shape;566;p65"/>
              <p:cNvPicPr preferRelativeResize="0"/>
              <p:nvPr/>
            </p:nvPicPr>
            <p:blipFill rotWithShape="1">
              <a:blip r:embed="rId3">
                <a:alphaModFix/>
              </a:blip>
              <a:srcRect b="35480" l="0" r="0" t="42546"/>
              <a:stretch/>
            </p:blipFill>
            <p:spPr>
              <a:xfrm>
                <a:off x="189902" y="1721641"/>
                <a:ext cx="8831306" cy="194043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7" name="Google Shape;567;p65"/>
              <p:cNvSpPr/>
              <p:nvPr/>
            </p:nvSpPr>
            <p:spPr>
              <a:xfrm>
                <a:off x="8083825" y="2582125"/>
                <a:ext cx="318000" cy="1923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65"/>
              <p:cNvSpPr/>
              <p:nvPr/>
            </p:nvSpPr>
            <p:spPr>
              <a:xfrm>
                <a:off x="7806587" y="2196549"/>
                <a:ext cx="355200" cy="139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65"/>
              <p:cNvSpPr/>
              <p:nvPr/>
            </p:nvSpPr>
            <p:spPr>
              <a:xfrm>
                <a:off x="6978445" y="2582073"/>
                <a:ext cx="318000" cy="175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65"/>
              <p:cNvSpPr/>
              <p:nvPr/>
            </p:nvSpPr>
            <p:spPr>
              <a:xfrm>
                <a:off x="8562431" y="2201195"/>
                <a:ext cx="318000" cy="175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65"/>
              <p:cNvSpPr/>
              <p:nvPr/>
            </p:nvSpPr>
            <p:spPr>
              <a:xfrm>
                <a:off x="6978449" y="1948825"/>
                <a:ext cx="844500" cy="175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65"/>
              <p:cNvSpPr/>
              <p:nvPr/>
            </p:nvSpPr>
            <p:spPr>
              <a:xfrm>
                <a:off x="7778290" y="2034061"/>
                <a:ext cx="444600" cy="139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65"/>
              <p:cNvSpPr/>
              <p:nvPr/>
            </p:nvSpPr>
            <p:spPr>
              <a:xfrm>
                <a:off x="8727053" y="2406575"/>
                <a:ext cx="153300" cy="175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65"/>
              <p:cNvSpPr/>
              <p:nvPr/>
            </p:nvSpPr>
            <p:spPr>
              <a:xfrm>
                <a:off x="6479644" y="2124375"/>
                <a:ext cx="198300" cy="139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65"/>
              <p:cNvSpPr/>
              <p:nvPr/>
            </p:nvSpPr>
            <p:spPr>
              <a:xfrm>
                <a:off x="6360025" y="2178600"/>
                <a:ext cx="198300" cy="2433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5"/>
              <p:cNvSpPr/>
              <p:nvPr/>
            </p:nvSpPr>
            <p:spPr>
              <a:xfrm>
                <a:off x="6360025" y="2442100"/>
                <a:ext cx="153300" cy="2193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65"/>
              <p:cNvSpPr/>
              <p:nvPr/>
            </p:nvSpPr>
            <p:spPr>
              <a:xfrm>
                <a:off x="6901525" y="2124375"/>
                <a:ext cx="219600" cy="2433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65"/>
              <p:cNvSpPr/>
              <p:nvPr/>
            </p:nvSpPr>
            <p:spPr>
              <a:xfrm>
                <a:off x="7825198" y="1879375"/>
                <a:ext cx="414600" cy="175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5"/>
              <p:cNvSpPr/>
              <p:nvPr/>
            </p:nvSpPr>
            <p:spPr>
              <a:xfrm>
                <a:off x="8241900" y="1897375"/>
                <a:ext cx="198300" cy="2433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65"/>
              <p:cNvSpPr/>
              <p:nvPr/>
            </p:nvSpPr>
            <p:spPr>
              <a:xfrm>
                <a:off x="8604327" y="2054875"/>
                <a:ext cx="276000" cy="139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65"/>
              <p:cNvSpPr/>
              <p:nvPr/>
            </p:nvSpPr>
            <p:spPr>
              <a:xfrm>
                <a:off x="8691876" y="2611925"/>
                <a:ext cx="198300" cy="139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5"/>
              <p:cNvSpPr/>
              <p:nvPr/>
            </p:nvSpPr>
            <p:spPr>
              <a:xfrm>
                <a:off x="6864953" y="2422263"/>
                <a:ext cx="153300" cy="175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65"/>
              <p:cNvSpPr/>
              <p:nvPr/>
            </p:nvSpPr>
            <p:spPr>
              <a:xfrm>
                <a:off x="6625525" y="2250700"/>
                <a:ext cx="276000" cy="139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65"/>
              <p:cNvSpPr/>
              <p:nvPr/>
            </p:nvSpPr>
            <p:spPr>
              <a:xfrm>
                <a:off x="8066050" y="2477825"/>
                <a:ext cx="198300" cy="94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5"/>
              <p:cNvSpPr/>
              <p:nvPr/>
            </p:nvSpPr>
            <p:spPr>
              <a:xfrm>
                <a:off x="8055400" y="2376725"/>
                <a:ext cx="219600" cy="94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65"/>
              <p:cNvSpPr/>
              <p:nvPr/>
            </p:nvSpPr>
            <p:spPr>
              <a:xfrm>
                <a:off x="8264350" y="2470925"/>
                <a:ext cx="153300" cy="94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65"/>
              <p:cNvSpPr/>
              <p:nvPr/>
            </p:nvSpPr>
            <p:spPr>
              <a:xfrm>
                <a:off x="7055200" y="2462763"/>
                <a:ext cx="198300" cy="94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65"/>
              <p:cNvSpPr/>
              <p:nvPr/>
            </p:nvSpPr>
            <p:spPr>
              <a:xfrm>
                <a:off x="8528750" y="2355900"/>
                <a:ext cx="198300" cy="94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65"/>
              <p:cNvSpPr/>
              <p:nvPr/>
            </p:nvSpPr>
            <p:spPr>
              <a:xfrm>
                <a:off x="6713088" y="2146875"/>
                <a:ext cx="153300" cy="94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65"/>
              <p:cNvSpPr/>
              <p:nvPr/>
            </p:nvSpPr>
            <p:spPr>
              <a:xfrm>
                <a:off x="6748227" y="1948825"/>
                <a:ext cx="198300" cy="139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65"/>
              <p:cNvSpPr/>
              <p:nvPr/>
            </p:nvSpPr>
            <p:spPr>
              <a:xfrm>
                <a:off x="8417650" y="1908550"/>
                <a:ext cx="153300" cy="139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65"/>
              <p:cNvSpPr/>
              <p:nvPr/>
            </p:nvSpPr>
            <p:spPr>
              <a:xfrm>
                <a:off x="6356498" y="1948825"/>
                <a:ext cx="359700" cy="139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65"/>
              <p:cNvSpPr/>
              <p:nvPr/>
            </p:nvSpPr>
            <p:spPr>
              <a:xfrm>
                <a:off x="7301550" y="2712450"/>
                <a:ext cx="119700" cy="94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65"/>
              <p:cNvSpPr/>
              <p:nvPr/>
            </p:nvSpPr>
            <p:spPr>
              <a:xfrm>
                <a:off x="8083825" y="2784225"/>
                <a:ext cx="119700" cy="94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5" name="Google Shape;595;p65"/>
            <p:cNvSpPr/>
            <p:nvPr/>
          </p:nvSpPr>
          <p:spPr>
            <a:xfrm>
              <a:off x="6288474" y="4462947"/>
              <a:ext cx="2349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Boxes = Prognostic aerosols </a:t>
              </a:r>
              <a:r>
                <a:rPr b="1" i="1" lang="en" sz="1100" u="none" cap="none" strike="noStrike">
                  <a:solidFill>
                    <a:srgbClr val="00FF00"/>
                  </a:solidFill>
                  <a:latin typeface="Calibri"/>
                  <a:ea typeface="Calibri"/>
                  <a:cs typeface="Calibri"/>
                  <a:sym typeface="Calibri"/>
                </a:rPr>
                <a:t>improve</a:t>
              </a:r>
              <a:r>
                <a:rPr i="1" lang="en" sz="1100">
                  <a:latin typeface="Calibri"/>
                  <a:ea typeface="Calibri"/>
                  <a:cs typeface="Calibri"/>
                  <a:sym typeface="Calibri"/>
                </a:rPr>
                <a:t> or </a:t>
              </a:r>
              <a:r>
                <a:rPr b="1" i="1" lang="en" sz="11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degrade</a:t>
              </a:r>
              <a:r>
                <a:rPr b="0" i="1" lang="en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skill </a:t>
              </a:r>
              <a:r>
                <a:rPr i="1" lang="en" sz="1100">
                  <a:latin typeface="Calibri"/>
                  <a:ea typeface="Calibri"/>
                  <a:cs typeface="Calibri"/>
                  <a:sym typeface="Calibri"/>
                </a:rPr>
                <a:t>compared to </a:t>
              </a:r>
              <a:r>
                <a:rPr b="0" i="1" lang="en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climatology</a:t>
              </a:r>
              <a:endParaRPr b="0" i="1" sz="1100" u="none" cap="none" strike="noStrik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65"/>
            <p:cNvSpPr/>
            <p:nvPr/>
          </p:nvSpPr>
          <p:spPr>
            <a:xfrm>
              <a:off x="273663" y="2420558"/>
              <a:ext cx="2815500" cy="41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4A86E8"/>
                  </a:solidFill>
                  <a:latin typeface="Calibri"/>
                  <a:ea typeface="Calibri"/>
                  <a:cs typeface="Calibri"/>
                  <a:sym typeface="Calibri"/>
                </a:rPr>
                <a:t>Climatological aerosols</a:t>
              </a:r>
              <a:endParaRPr b="1" i="0" sz="1200" u="none" cap="none" strike="noStrik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65"/>
            <p:cNvSpPr/>
            <p:nvPr/>
          </p:nvSpPr>
          <p:spPr>
            <a:xfrm>
              <a:off x="3067981" y="2407820"/>
              <a:ext cx="28155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4A86E8"/>
                  </a:solidFill>
                  <a:latin typeface="Calibri"/>
                  <a:ea typeface="Calibri"/>
                  <a:cs typeface="Calibri"/>
                  <a:sym typeface="Calibri"/>
                </a:rPr>
                <a:t>Prognostic aerosols</a:t>
              </a:r>
              <a:endParaRPr b="1" i="0" sz="1200" u="none" cap="none" strike="noStrik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65"/>
            <p:cNvSpPr/>
            <p:nvPr/>
          </p:nvSpPr>
          <p:spPr>
            <a:xfrm>
              <a:off x="5883532" y="2420558"/>
              <a:ext cx="3007500" cy="41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4A86E8"/>
                  </a:solidFill>
                  <a:latin typeface="Calibri"/>
                  <a:ea typeface="Calibri"/>
                  <a:cs typeface="Calibri"/>
                  <a:sym typeface="Calibri"/>
                </a:rPr>
                <a:t>Prog - Clim Difference </a:t>
              </a:r>
              <a:endParaRPr b="1" i="0" sz="1200" u="none" cap="none" strike="noStrik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65"/>
            <p:cNvSpPr txBox="1"/>
            <p:nvPr/>
          </p:nvSpPr>
          <p:spPr>
            <a:xfrm>
              <a:off x="633399" y="4574990"/>
              <a:ext cx="3422400" cy="3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1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Analysis by Lydia Stefanova</a:t>
              </a:r>
              <a:endParaRPr b="0" i="1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6"/>
          <p:cNvSpPr txBox="1"/>
          <p:nvPr/>
        </p:nvSpPr>
        <p:spPr>
          <a:xfrm>
            <a:off x="171300" y="524700"/>
            <a:ext cx="8972700" cy="17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Near term: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Complete transition-to-operations into GEFSv13, with the goal of incorporating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with radiation feedback into all ensemble members for the full S2S forecast period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Complete testing in EP4A and in any future mini-ensemble experiments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For each such experiment, evaluate performance of aerosol predictions and evaluate impacts on GEFS meteorological predictions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Longer term: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 Aerosol and Atmospheric Composition advancements proposed for GEFSv14 and SFSv2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66"/>
          <p:cNvSpPr txBox="1"/>
          <p:nvPr>
            <p:ph type="title"/>
          </p:nvPr>
        </p:nvSpPr>
        <p:spPr>
          <a:xfrm>
            <a:off x="171300" y="0"/>
            <a:ext cx="880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The most important </a:t>
            </a:r>
            <a:r>
              <a:rPr b="1"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atmospheric composition </a:t>
            </a:r>
            <a:r>
              <a:rPr lang="en" sz="152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priorities for the coming years that we need to address in order to fully realize the vision</a:t>
            </a:r>
            <a:endParaRPr sz="152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6" name="Google Shape;60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575" y="2357100"/>
            <a:ext cx="4706426" cy="2353226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6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8" name="Google Shape;608;p66"/>
          <p:cNvSpPr txBox="1"/>
          <p:nvPr/>
        </p:nvSpPr>
        <p:spPr>
          <a:xfrm>
            <a:off x="171300" y="2115913"/>
            <a:ext cx="42270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 predictive approaches for biomass burning emissions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Investigate stochastic perturbations to aerosols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aerosol DA approaches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 UFS-Aerosol to seasonal scales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 UFS-Aerosol cloud microphysics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30-year UFS-Aerosol reforecast and create a UFS aerosol climatology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Incorporate simplified gas phase chemistry in UFS global S2S and seasonal forecasts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275" y="1167725"/>
            <a:ext cx="8107025" cy="354852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6"/>
          <p:cNvSpPr/>
          <p:nvPr/>
        </p:nvSpPr>
        <p:spPr>
          <a:xfrm>
            <a:off x="624838" y="2116575"/>
            <a:ext cx="7963900" cy="864700"/>
          </a:xfrm>
          <a:prstGeom prst="flowChartProcess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6"/>
          <p:cNvSpPr txBox="1"/>
          <p:nvPr>
            <p:ph idx="4294967295" type="title"/>
          </p:nvPr>
        </p:nvSpPr>
        <p:spPr>
          <a:xfrm>
            <a:off x="603119" y="477238"/>
            <a:ext cx="8524500" cy="8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The Goal: Transition to UFS Applications and 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Simplify NCEP Production Suite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idx="4294967295" type="title"/>
          </p:nvPr>
        </p:nvSpPr>
        <p:spPr>
          <a:xfrm>
            <a:off x="369862" y="73500"/>
            <a:ext cx="87066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Unified Forecast System (UFS) as a Community-based Coupled Earth System Model for Research and Operations</a:t>
            </a:r>
            <a:endParaRPr sz="2600"/>
          </a:p>
        </p:txBody>
      </p:sp>
      <p:pic>
        <p:nvPicPr>
          <p:cNvPr descr="https://documents.lucidchart.com/documents/baa5e095-80ca-4b8f-8ee1-913bc06a0767/pages/0_0?a=2622&amp;x=49&amp;y=-41&amp;w=1781&amp;h=1161&amp;store=1&amp;accept=image%2F*&amp;auth=LCA%2019b65ad1043ea660a8db768b4f03aa296f760dc4-ts%3D1577988362" id="235" name="Google Shape;235;p27"/>
          <p:cNvPicPr preferRelativeResize="0"/>
          <p:nvPr/>
        </p:nvPicPr>
        <p:blipFill rotWithShape="1">
          <a:blip r:embed="rId3">
            <a:alphaModFix/>
          </a:blip>
          <a:srcRect b="5487" l="5473" r="5518" t="6150"/>
          <a:stretch/>
        </p:blipFill>
        <p:spPr>
          <a:xfrm>
            <a:off x="3228374" y="802495"/>
            <a:ext cx="5848069" cy="378791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/>
        </p:nvSpPr>
        <p:spPr>
          <a:xfrm>
            <a:off x="422849" y="1062774"/>
            <a:ext cx="2805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Components of UFS are configured to develop distinct operational  applications while </a:t>
            </a:r>
            <a:r>
              <a:rPr b="1" lang="en" sz="1900">
                <a:solidFill>
                  <a:schemeClr val="dk1"/>
                </a:solidFill>
              </a:rPr>
              <a:t>supporting </a:t>
            </a: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dependencies between the applications and products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519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8"/>
          <p:cNvSpPr txBox="1"/>
          <p:nvPr/>
        </p:nvSpPr>
        <p:spPr>
          <a:xfrm>
            <a:off x="152400" y="4708800"/>
            <a:ext cx="6036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EMC Migration Plan to UFS-based Modeling Suites</a:t>
            </a:r>
            <a:endParaRPr b="1"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8"/>
          <p:cNvSpPr txBox="1"/>
          <p:nvPr/>
        </p:nvSpPr>
        <p:spPr>
          <a:xfrm rot="-5400000">
            <a:off x="-1535375" y="1547850"/>
            <a:ext cx="309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16 separate applications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 rot="-5400000">
            <a:off x="7558100" y="1547850"/>
            <a:ext cx="309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 UFS-based applications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6" name="Google Shape;246;p28"/>
          <p:cNvCxnSpPr>
            <a:endCxn id="244" idx="3"/>
          </p:cNvCxnSpPr>
          <p:nvPr/>
        </p:nvCxnSpPr>
        <p:spPr>
          <a:xfrm rot="10800000">
            <a:off x="10225" y="202350"/>
            <a:ext cx="10500" cy="60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7" name="Google Shape;247;p28"/>
          <p:cNvCxnSpPr>
            <a:endCxn id="244" idx="1"/>
          </p:cNvCxnSpPr>
          <p:nvPr/>
        </p:nvCxnSpPr>
        <p:spPr>
          <a:xfrm>
            <a:off x="6325" y="2767950"/>
            <a:ext cx="3900" cy="52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8" name="Google Shape;248;p28"/>
          <p:cNvCxnSpPr/>
          <p:nvPr/>
        </p:nvCxnSpPr>
        <p:spPr>
          <a:xfrm rot="10800000">
            <a:off x="9119850" y="192025"/>
            <a:ext cx="10500" cy="60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9" name="Google Shape;249;p28"/>
          <p:cNvCxnSpPr/>
          <p:nvPr/>
        </p:nvCxnSpPr>
        <p:spPr>
          <a:xfrm>
            <a:off x="9116075" y="2757625"/>
            <a:ext cx="3900" cy="52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0" name="Google Shape;250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/>
          <p:nvPr>
            <p:ph type="title"/>
          </p:nvPr>
        </p:nvSpPr>
        <p:spPr>
          <a:xfrm>
            <a:off x="727650" y="5380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UFS-R2O Project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9"/>
          <p:cNvSpPr txBox="1"/>
          <p:nvPr/>
        </p:nvSpPr>
        <p:spPr>
          <a:xfrm>
            <a:off x="523125" y="1467175"/>
            <a:ext cx="4350900" cy="3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635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Launched in 2020, t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</a:t>
            </a:r>
            <a:r>
              <a:rPr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UFS-R2O project 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a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broad collaboration within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UFS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intended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accele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rate innovations into NOAA operational modeling for weather and climate prediction. It 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focuses on the transfer of innovations into operations b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ased on priorities drawn from both forecasters and scientific developments.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9"/>
          <p:cNvSpPr/>
          <p:nvPr/>
        </p:nvSpPr>
        <p:spPr>
          <a:xfrm>
            <a:off x="5228550" y="682825"/>
            <a:ext cx="3415300" cy="2972950"/>
          </a:xfrm>
          <a:prstGeom prst="flowChartManualOperation">
            <a:avLst/>
          </a:prstGeom>
          <a:solidFill>
            <a:srgbClr val="FFF2CC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9"/>
          <p:cNvSpPr/>
          <p:nvPr/>
        </p:nvSpPr>
        <p:spPr>
          <a:xfrm>
            <a:off x="5359400" y="3983250"/>
            <a:ext cx="2611200" cy="426600"/>
          </a:xfrm>
          <a:prstGeom prst="rect">
            <a:avLst/>
          </a:prstGeom>
          <a:solidFill>
            <a:srgbClr val="EEECE1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Operational forecast systems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9"/>
          <p:cNvSpPr/>
          <p:nvPr/>
        </p:nvSpPr>
        <p:spPr>
          <a:xfrm flipH="1">
            <a:off x="4675100" y="682775"/>
            <a:ext cx="1714800" cy="2973000"/>
          </a:xfrm>
          <a:prstGeom prst="parallelogram">
            <a:avLst>
              <a:gd fmla="val 41072" name="adj"/>
            </a:avLst>
          </a:prstGeom>
          <a:solidFill>
            <a:srgbClr val="EAD1DC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EPIC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9"/>
          <p:cNvSpPr/>
          <p:nvPr/>
        </p:nvSpPr>
        <p:spPr>
          <a:xfrm>
            <a:off x="5359350" y="3655775"/>
            <a:ext cx="2611200" cy="368100"/>
          </a:xfrm>
          <a:prstGeom prst="rect">
            <a:avLst/>
          </a:prstGeom>
          <a:solidFill>
            <a:srgbClr val="EEECE1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Transition to Operations (EMC)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p29"/>
          <p:cNvCxnSpPr/>
          <p:nvPr/>
        </p:nvCxnSpPr>
        <p:spPr>
          <a:xfrm flipH="1">
            <a:off x="8841575" y="682825"/>
            <a:ext cx="9900" cy="30831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62" name="Google Shape;262;p29"/>
          <p:cNvSpPr txBox="1"/>
          <p:nvPr/>
        </p:nvSpPr>
        <p:spPr>
          <a:xfrm>
            <a:off x="8136300" y="3715625"/>
            <a:ext cx="1007700" cy="273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9"/>
          <p:cNvSpPr txBox="1"/>
          <p:nvPr/>
        </p:nvSpPr>
        <p:spPr>
          <a:xfrm>
            <a:off x="8113350" y="1199600"/>
            <a:ext cx="1007700" cy="39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Basic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9"/>
          <p:cNvSpPr/>
          <p:nvPr/>
        </p:nvSpPr>
        <p:spPr>
          <a:xfrm>
            <a:off x="5781500" y="1007700"/>
            <a:ext cx="2189100" cy="2648100"/>
          </a:xfrm>
          <a:prstGeom prst="triangle">
            <a:avLst>
              <a:gd fmla="val 50000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25" lIns="91425" spcFirstLastPara="1" rIns="914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UFS-R2O Project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9"/>
          <p:cNvSpPr txBox="1"/>
          <p:nvPr/>
        </p:nvSpPr>
        <p:spPr>
          <a:xfrm>
            <a:off x="5120539" y="2295225"/>
            <a:ext cx="1510500" cy="637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high readiness-level projects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9"/>
          <p:cNvSpPr txBox="1"/>
          <p:nvPr/>
        </p:nvSpPr>
        <p:spPr>
          <a:xfrm>
            <a:off x="5069625" y="916575"/>
            <a:ext cx="1492500" cy="65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lower readiness-level projects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9"/>
          <p:cNvSpPr txBox="1"/>
          <p:nvPr/>
        </p:nvSpPr>
        <p:spPr>
          <a:xfrm>
            <a:off x="7234691" y="1118601"/>
            <a:ext cx="10800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/>
          <p:nvPr/>
        </p:nvSpPr>
        <p:spPr>
          <a:xfrm>
            <a:off x="333575" y="1419856"/>
            <a:ext cx="8667300" cy="3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0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Motivated by forecast priorities collected from stakeholders/testbeds</a:t>
            </a:r>
            <a:endParaRPr sz="16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Reduce coupled model biases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Improve representation of </a:t>
            </a:r>
            <a:r>
              <a:rPr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key modes of variability 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e.g.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MJO)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Optimally combine Earth system observations and model forecasts using an </a:t>
            </a:r>
            <a:r>
              <a:rPr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advanced data assimilation system to initialize coupled ensembles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(land-ocean-sea ice-atmosphere-aerosols).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Develop a </a:t>
            </a:r>
            <a:r>
              <a:rPr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convection-allowing ensemble forecast capability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for short-range prediction of severe weather and hurricanes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Improve</a:t>
            </a:r>
            <a:r>
              <a:rPr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initialization at all scales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(convective to global), through </a:t>
            </a:r>
            <a:r>
              <a:rPr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improved use of observations and advances in data assimilation algorithms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Improve </a:t>
            </a:r>
            <a:r>
              <a:rPr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quantification of model uncertainty in ensembles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, especially near model component interfaces.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0"/>
          <p:cNvSpPr txBox="1"/>
          <p:nvPr>
            <p:ph type="title"/>
          </p:nvPr>
        </p:nvSpPr>
        <p:spPr>
          <a:xfrm>
            <a:off x="727650" y="58177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Scientific Priorities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