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3"/>
  </p:sldMasterIdLst>
  <p:notesMasterIdLst>
    <p:notesMasterId r:id="rId25"/>
  </p:notesMasterIdLst>
  <p:sldIdLst>
    <p:sldId id="256" r:id="rId4"/>
    <p:sldId id="257" r:id="rId5"/>
    <p:sldId id="258" r:id="rId6"/>
    <p:sldId id="274" r:id="rId7"/>
    <p:sldId id="275" r:id="rId8"/>
    <p:sldId id="259" r:id="rId9"/>
    <p:sldId id="270" r:id="rId10"/>
    <p:sldId id="261" r:id="rId11"/>
    <p:sldId id="271" r:id="rId12"/>
    <p:sldId id="276" r:id="rId13"/>
    <p:sldId id="277" r:id="rId14"/>
    <p:sldId id="278" r:id="rId15"/>
    <p:sldId id="260" r:id="rId16"/>
    <p:sldId id="262" r:id="rId17"/>
    <p:sldId id="264" r:id="rId18"/>
    <p:sldId id="265" r:id="rId19"/>
    <p:sldId id="266" r:id="rId20"/>
    <p:sldId id="268" r:id="rId21"/>
    <p:sldId id="267" r:id="rId22"/>
    <p:sldId id="269" r:id="rId23"/>
    <p:sldId id="273" r:id="rId24"/>
  </p:sldIdLst>
  <p:sldSz cx="9144000" cy="5143500" type="screen16x9"/>
  <p:notesSz cx="6858000" cy="9144000"/>
  <p:embeddedFontLst>
    <p:embeddedFont>
      <p:font typeface="Roboto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266" y="5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72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34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4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36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40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1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72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9f8d9c4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259f8d9c4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5262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9f8d9c4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259f8d9c4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43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9f8d9c4f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259f8d9c4f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9f8d9c4f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259f8d9c4f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26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25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23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24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52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0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0" y="1272088"/>
            <a:ext cx="8520600" cy="6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5200"/>
              <a:buFont typeface="Roboto"/>
              <a:buNone/>
              <a:defRPr sz="52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18953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 sz="2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t="49150" b="5"/>
          <a:stretch/>
        </p:blipFill>
        <p:spPr>
          <a:xfrm>
            <a:off x="0" y="3"/>
            <a:ext cx="9144001" cy="8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0162" y="2276000"/>
            <a:ext cx="4843677" cy="2724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17850" y="1327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2"/>
          </p:nvPr>
        </p:nvSpPr>
        <p:spPr>
          <a:xfrm>
            <a:off x="714950" y="4752775"/>
            <a:ext cx="7813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Roboto"/>
              <a:buNone/>
              <a:defRPr b="1">
                <a:solidFill>
                  <a:srgbClr val="3D85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02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" name="Google Shape;3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06715" y="1072190"/>
            <a:ext cx="2865731" cy="284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800"/>
              <a:buFont typeface="Roboto"/>
              <a:buNone/>
              <a:defRPr sz="28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4">
            <a:alphaModFix/>
          </a:blip>
          <a:srcRect t="49150" b="5"/>
          <a:stretch/>
        </p:blipFill>
        <p:spPr>
          <a:xfrm>
            <a:off x="0" y="3"/>
            <a:ext cx="9144001" cy="8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8441" y="4838001"/>
            <a:ext cx="260625" cy="2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76991" y="4838001"/>
            <a:ext cx="260625" cy="2606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epic.noaa.gov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hyperlink" Target="epic.noaa.gov/contact-epi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ctrTitle"/>
          </p:nvPr>
        </p:nvSpPr>
        <p:spPr>
          <a:xfrm>
            <a:off x="311700" y="1272088"/>
            <a:ext cx="8520600" cy="6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EPIC Support for the UFS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CDF93B-BF59-8959-0177-5EEF36F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18713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Upcoming RRFS-Smoke Release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DCA7CF-E2AD-7DE6-F167-9C9B0059243F}"/>
              </a:ext>
            </a:extLst>
          </p:cNvPr>
          <p:cNvSpPr txBox="1"/>
          <p:nvPr/>
        </p:nvSpPr>
        <p:spPr>
          <a:xfrm>
            <a:off x="793751" y="2938800"/>
            <a:ext cx="168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HRRR-Smoke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78C052-5FB9-1EDB-5B27-8AC2E55A6FA9}"/>
              </a:ext>
            </a:extLst>
          </p:cNvPr>
          <p:cNvSpPr txBox="1"/>
          <p:nvPr/>
        </p:nvSpPr>
        <p:spPr>
          <a:xfrm>
            <a:off x="4572000" y="2908269"/>
            <a:ext cx="223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RRFS-Smoke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01F33D-112D-AE6F-E751-9C3AC08B54DB}"/>
              </a:ext>
            </a:extLst>
          </p:cNvPr>
          <p:cNvSpPr txBox="1"/>
          <p:nvPr/>
        </p:nvSpPr>
        <p:spPr>
          <a:xfrm>
            <a:off x="7162800" y="2915888"/>
            <a:ext cx="118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SRW</a:t>
            </a:r>
            <a:endParaRPr lang="en-US" b="1"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4ABAD6F-587D-B618-15C9-5346C7FB2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9" t="7230" r="6963" b="7153"/>
          <a:stretch/>
        </p:blipFill>
        <p:spPr>
          <a:xfrm>
            <a:off x="3225555" y="2597761"/>
            <a:ext cx="1072310" cy="1067184"/>
          </a:xfrm>
          <a:prstGeom prst="rect">
            <a:avLst/>
          </a:prstGeom>
        </p:spPr>
      </p:pic>
      <p:pic>
        <p:nvPicPr>
          <p:cNvPr id="26" name="Picture 2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05840CBE-BBDF-E803-3071-75541B9B0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1" y="2789529"/>
            <a:ext cx="664741" cy="66474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10159D2-1E23-DA75-86E8-D2FC636C459E}"/>
              </a:ext>
            </a:extLst>
          </p:cNvPr>
          <p:cNvCxnSpPr>
            <a:cxnSpLocks/>
            <a:stCxn id="33" idx="1"/>
            <a:endCxn id="18" idx="1"/>
          </p:cNvCxnSpPr>
          <p:nvPr/>
        </p:nvCxnSpPr>
        <p:spPr>
          <a:xfrm>
            <a:off x="2699863" y="3119437"/>
            <a:ext cx="525692" cy="11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id="{6A5C1442-C2EB-93E0-8B30-79F2BC06ECE0}"/>
              </a:ext>
            </a:extLst>
          </p:cNvPr>
          <p:cNvSpPr/>
          <p:nvPr/>
        </p:nvSpPr>
        <p:spPr>
          <a:xfrm>
            <a:off x="2392680" y="2266949"/>
            <a:ext cx="307183" cy="17049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E81D16-F8BD-6BB8-E29E-378175D4446B}"/>
              </a:ext>
            </a:extLst>
          </p:cNvPr>
          <p:cNvCxnSpPr>
            <a:cxnSpLocks/>
            <a:stCxn id="18" idx="3"/>
            <a:endCxn id="12" idx="1"/>
          </p:cNvCxnSpPr>
          <p:nvPr/>
        </p:nvCxnSpPr>
        <p:spPr>
          <a:xfrm>
            <a:off x="4297865" y="3131353"/>
            <a:ext cx="274135" cy="7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449A767-2B04-E8C6-CD19-E9756AFFAB8D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6804660" y="3139102"/>
            <a:ext cx="358140" cy="7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C2BCA79-7E94-7039-6D65-EDA27BAB3EEA}"/>
              </a:ext>
            </a:extLst>
          </p:cNvPr>
          <p:cNvSpPr txBox="1"/>
          <p:nvPr/>
        </p:nvSpPr>
        <p:spPr>
          <a:xfrm>
            <a:off x="63245" y="4191120"/>
            <a:ext cx="203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Current Ops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3A21D5-519E-33EA-CDE2-D2F73958D268}"/>
              </a:ext>
            </a:extLst>
          </p:cNvPr>
          <p:cNvSpPr txBox="1"/>
          <p:nvPr/>
        </p:nvSpPr>
        <p:spPr>
          <a:xfrm>
            <a:off x="4521200" y="4012277"/>
            <a:ext cx="2279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Experimental Release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085E97-30C3-1F1C-9E2A-70B76C076DFD}"/>
              </a:ext>
            </a:extLst>
          </p:cNvPr>
          <p:cNvSpPr txBox="1"/>
          <p:nvPr/>
        </p:nvSpPr>
        <p:spPr>
          <a:xfrm>
            <a:off x="7032626" y="3993911"/>
            <a:ext cx="2279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Research Repository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24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CDF93B-BF59-8959-0177-5EEF36F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18713"/>
            <a:ext cx="8520600" cy="841800"/>
          </a:xfrm>
        </p:spPr>
        <p:txBody>
          <a:bodyPr>
            <a:normAutofit fontScale="90000"/>
          </a:bodyPr>
          <a:lstStyle/>
          <a:p>
            <a:r>
              <a:rPr lang="en-US" dirty="0"/>
              <a:t>Upcoming RRFS-Smoke Community Release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9EEB3-0090-539D-873E-5E15ACE37D14}"/>
              </a:ext>
            </a:extLst>
          </p:cNvPr>
          <p:cNvSpPr txBox="1"/>
          <p:nvPr/>
        </p:nvSpPr>
        <p:spPr>
          <a:xfrm>
            <a:off x="766762" y="1794510"/>
            <a:ext cx="761047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A9988"/>
                </a:solidFill>
              </a:rPr>
              <a:t>EPIC’s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a workflow for the RRFS-Smoke application</a:t>
            </a:r>
          </a:p>
          <a:p>
            <a:pPr marL="571500" indent="-288925">
              <a:buFont typeface="Arial" panose="020B0604020202020204" pitchFamily="34" charset="0"/>
              <a:buChar char="•"/>
            </a:pPr>
            <a:r>
              <a:rPr lang="en-US" dirty="0"/>
              <a:t>Merge the workflow into the UFS SRW</a:t>
            </a:r>
          </a:p>
          <a:p>
            <a:pPr marL="571500" indent="-288925">
              <a:buFont typeface="Arial" panose="020B0604020202020204" pitchFamily="34" charset="0"/>
              <a:buChar char="•"/>
            </a:pPr>
            <a:r>
              <a:rPr lang="en-US" dirty="0"/>
              <a:t>Port to a minimum of Gaea and the cloud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Enhance SRW initial and boundary condition generation to include Smoke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 regression testing against the FIREX-AQ field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 new branch and/or repository for community development and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 scientific documentation, training, and demos</a:t>
            </a:r>
          </a:p>
        </p:txBody>
      </p:sp>
    </p:spTree>
    <p:extLst>
      <p:ext uri="{BB962C8B-B14F-4D97-AF65-F5344CB8AC3E}">
        <p14:creationId xmlns:p14="http://schemas.microsoft.com/office/powerpoint/2010/main" val="3268350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2C58B-87DA-8D58-61AD-ECFC7956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46606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Releases in a Nutshell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B6F9B-7D29-21DC-68BF-E1DF0BB2DD46}"/>
              </a:ext>
            </a:extLst>
          </p:cNvPr>
          <p:cNvSpPr txBox="1"/>
          <p:nvPr/>
        </p:nvSpPr>
        <p:spPr>
          <a:xfrm>
            <a:off x="624840" y="2094146"/>
            <a:ext cx="82103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Releases enable the community’s ability to use and develop various weather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EPIC supports the release pipeline in many ways, including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Documentation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Demonstrations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Workflow development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Testing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Maintain the R2O2R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appreciate your feedback!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a survey to share your thoughts on releases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49249BAD-A4D1-6B04-3942-E012DD7EA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87" y="2718147"/>
            <a:ext cx="2165437" cy="21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99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CDF93B-BF59-8959-0177-5EEF36F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18688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Library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0894B3-4DA9-6FD0-BF3F-C8B342CBB18B}"/>
              </a:ext>
            </a:extLst>
          </p:cNvPr>
          <p:cNvSpPr txBox="1"/>
          <p:nvPr/>
        </p:nvSpPr>
        <p:spPr>
          <a:xfrm>
            <a:off x="307975" y="1619250"/>
            <a:ext cx="7610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Weather applications use many scientific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developed by NOAA, many by external parties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NOAA-EMC and JCSDA developed separate library deployment systems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HPC-stack and spack-stack, respectively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EPIC manages installs of both on multiple systems and provides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Helping lead effort to transition to the to the newer, more rigorous spack-stack system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F48B5FC-BBCF-0976-580B-E37BF76CC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3333749"/>
            <a:ext cx="3543307" cy="571501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B964AB0-D0A9-F466-DA19-90AADB726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" t="1" r="79583" b="24752"/>
          <a:stretch/>
        </p:blipFill>
        <p:spPr>
          <a:xfrm>
            <a:off x="8070850" y="1824416"/>
            <a:ext cx="1006474" cy="956884"/>
          </a:xfrm>
          <a:prstGeom prst="rect">
            <a:avLst/>
          </a:prstGeom>
        </p:spPr>
      </p:pic>
      <p:pic>
        <p:nvPicPr>
          <p:cNvPr id="12" name="Picture 11" descr="A picture containing text, monitor, clock, screen&#10;&#10;Description automatically generated">
            <a:extLst>
              <a:ext uri="{FF2B5EF4-FFF2-40B4-BE49-F238E27FC236}">
                <a16:creationId xmlns:a16="http://schemas.microsoft.com/office/drawing/2014/main" id="{71156AED-357E-6759-BCA2-61A25C450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396442"/>
            <a:ext cx="1253344" cy="507516"/>
          </a:xfrm>
          <a:prstGeom prst="rect">
            <a:avLst/>
          </a:prstGeom>
        </p:spPr>
      </p:pic>
      <p:pic>
        <p:nvPicPr>
          <p:cNvPr id="14" name="Picture 1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BA40D2E1-A732-BC45-C22C-F01F676F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900" y="2993857"/>
            <a:ext cx="1676400" cy="1676400"/>
          </a:xfrm>
          <a:prstGeom prst="rect">
            <a:avLst/>
          </a:prstGeom>
        </p:spPr>
      </p:pic>
      <p:pic>
        <p:nvPicPr>
          <p:cNvPr id="16" name="Picture 15" descr="Text">
            <a:extLst>
              <a:ext uri="{FF2B5EF4-FFF2-40B4-BE49-F238E27FC236}">
                <a16:creationId xmlns:a16="http://schemas.microsoft.com/office/drawing/2014/main" id="{0EBF2355-22B9-AE76-1C21-88537C8767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952"/>
          <a:stretch/>
        </p:blipFill>
        <p:spPr>
          <a:xfrm>
            <a:off x="3415475" y="4142102"/>
            <a:ext cx="3740425" cy="614753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5F1BB1E-AC49-06FB-D174-BDD599B69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00" y="3966791"/>
            <a:ext cx="2476500" cy="965374"/>
          </a:xfrm>
          <a:prstGeom prst="rect">
            <a:avLst/>
          </a:prstGeom>
        </p:spPr>
      </p:pic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7AE30FA2-47E9-33C1-90F9-547AB1565F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8272" y="1224674"/>
            <a:ext cx="1442153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39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CDF93B-BF59-8959-0177-5EEF36F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18688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User Support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0894B3-4DA9-6FD0-BF3F-C8B342CBB18B}"/>
              </a:ext>
            </a:extLst>
          </p:cNvPr>
          <p:cNvSpPr txBox="1"/>
          <p:nvPr/>
        </p:nvSpPr>
        <p:spPr>
          <a:xfrm>
            <a:off x="225425" y="1619250"/>
            <a:ext cx="4530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demos and trainings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dirty="0"/>
              <a:t>Building/running UFS models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dirty="0"/>
              <a:t>Making use of development tools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dirty="0"/>
              <a:t>Using the cloud to run and develop code</a:t>
            </a:r>
          </a:p>
        </p:txBody>
      </p:sp>
      <p:pic>
        <p:nvPicPr>
          <p:cNvPr id="4" name="Picture 3" descr="Text">
            <a:extLst>
              <a:ext uri="{FF2B5EF4-FFF2-40B4-BE49-F238E27FC236}">
                <a16:creationId xmlns:a16="http://schemas.microsoft.com/office/drawing/2014/main" id="{363085F3-F3E8-E682-1BE8-D17355D82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0" y="3157003"/>
            <a:ext cx="3008133" cy="1691573"/>
          </a:xfrm>
          <a:prstGeom prst="rect">
            <a:avLst/>
          </a:prstGeom>
        </p:spPr>
      </p:pic>
      <p:pic>
        <p:nvPicPr>
          <p:cNvPr id="7" name="Picture 6" descr="Graphical user interface, text, website">
            <a:extLst>
              <a:ext uri="{FF2B5EF4-FFF2-40B4-BE49-F238E27FC236}">
                <a16:creationId xmlns:a16="http://schemas.microsoft.com/office/drawing/2014/main" id="{A67D78FF-14C1-EE5C-AA86-4C5CD5ECC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2947563"/>
            <a:ext cx="3194756" cy="1797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1058D2-A4E1-D5CD-15C3-5886E68EF4CB}"/>
              </a:ext>
            </a:extLst>
          </p:cNvPr>
          <p:cNvSpPr txBox="1"/>
          <p:nvPr/>
        </p:nvSpPr>
        <p:spPr>
          <a:xfrm>
            <a:off x="1066800" y="4848576"/>
            <a:ext cx="2343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Natalie Perlin, AGU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43F52A-677C-00CA-73A3-40BCA12F9F98}"/>
              </a:ext>
            </a:extLst>
          </p:cNvPr>
          <p:cNvSpPr txBox="1"/>
          <p:nvPr/>
        </p:nvSpPr>
        <p:spPr>
          <a:xfrm>
            <a:off x="6591300" y="4848575"/>
            <a:ext cx="2343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David Huber, UIFCW</a:t>
            </a:r>
          </a:p>
        </p:txBody>
      </p:sp>
      <p:pic>
        <p:nvPicPr>
          <p:cNvPr id="15" name="Picture 14" descr="Graphical user interface, website">
            <a:extLst>
              <a:ext uri="{FF2B5EF4-FFF2-40B4-BE49-F238E27FC236}">
                <a16:creationId xmlns:a16="http://schemas.microsoft.com/office/drawing/2014/main" id="{73763623-A2C3-77AB-782B-CFD28DEDB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016" y="1333075"/>
            <a:ext cx="2870200" cy="16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10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CDF93B-BF59-8959-0177-5EEF36F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18688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User Support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0894B3-4DA9-6FD0-BF3F-C8B342CBB18B}"/>
              </a:ext>
            </a:extLst>
          </p:cNvPr>
          <p:cNvSpPr txBox="1"/>
          <p:nvPr/>
        </p:nvSpPr>
        <p:spPr>
          <a:xfrm>
            <a:off x="307975" y="1619250"/>
            <a:ext cx="4549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demos and trainings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Answer user questions on UFS forums and issues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How to acquire data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Building and running applications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Questions about the model, components, etc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FAQ</a:t>
            </a:r>
          </a:p>
        </p:txBody>
      </p:sp>
      <p:pic>
        <p:nvPicPr>
          <p:cNvPr id="5" name="Picture 4" descr="Graphical user interface, text, chat or text message">
            <a:extLst>
              <a:ext uri="{FF2B5EF4-FFF2-40B4-BE49-F238E27FC236}">
                <a16:creationId xmlns:a16="http://schemas.microsoft.com/office/drawing/2014/main" id="{71899991-AEE3-ED17-749C-52F712B9A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203" y="1536700"/>
            <a:ext cx="3302194" cy="28638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1517864-7B73-C58E-B07B-D6826222FAC0}"/>
              </a:ext>
            </a:extLst>
          </p:cNvPr>
          <p:cNvSpPr/>
          <p:nvPr/>
        </p:nvSpPr>
        <p:spPr>
          <a:xfrm>
            <a:off x="4940202" y="1536700"/>
            <a:ext cx="3632201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1FA924-530E-DEAA-5104-323EDEC8A887}"/>
              </a:ext>
            </a:extLst>
          </p:cNvPr>
          <p:cNvSpPr/>
          <p:nvPr/>
        </p:nvSpPr>
        <p:spPr>
          <a:xfrm>
            <a:off x="4838602" y="1835150"/>
            <a:ext cx="3651348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33F2D7-D41A-FC29-099E-9263AC84D117}"/>
              </a:ext>
            </a:extLst>
          </p:cNvPr>
          <p:cNvSpPr/>
          <p:nvPr/>
        </p:nvSpPr>
        <p:spPr>
          <a:xfrm>
            <a:off x="4857652" y="3587750"/>
            <a:ext cx="3651348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7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CDF93B-BF59-8959-0177-5EEF36F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18688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User Support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0894B3-4DA9-6FD0-BF3F-C8B342CBB18B}"/>
              </a:ext>
            </a:extLst>
          </p:cNvPr>
          <p:cNvSpPr txBox="1"/>
          <p:nvPr/>
        </p:nvSpPr>
        <p:spPr>
          <a:xfrm>
            <a:off x="307975" y="1619250"/>
            <a:ext cx="4549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demos and trainings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Answer user questions on UFS forums and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Video tutorials (epic.noaa.gov/tutorials)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Released quarterly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Useful topics for new and existing users/developers</a:t>
            </a: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4131E2-353A-9477-B116-3BECCBB43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052" y="2273300"/>
            <a:ext cx="4971948" cy="24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48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CDF93B-BF59-8959-0177-5EEF36F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18688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Documentation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0894B3-4DA9-6FD0-BF3F-C8B342CBB18B}"/>
              </a:ext>
            </a:extLst>
          </p:cNvPr>
          <p:cNvSpPr txBox="1"/>
          <p:nvPr/>
        </p:nvSpPr>
        <p:spPr>
          <a:xfrm>
            <a:off x="4105275" y="1682750"/>
            <a:ext cx="4549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update modifies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Guides, walkthroughs, requirements are living documents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Building, running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Contributing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Reviewing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User feedback also leads to documentation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EPIC tech writers collaborate with developers to keep these documents alive and well!</a:t>
            </a:r>
          </a:p>
        </p:txBody>
      </p:sp>
    </p:spTree>
    <p:extLst>
      <p:ext uri="{BB962C8B-B14F-4D97-AF65-F5344CB8AC3E}">
        <p14:creationId xmlns:p14="http://schemas.microsoft.com/office/powerpoint/2010/main" val="1630453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117850" y="1327475"/>
            <a:ext cx="85206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658"/>
              <a:buFont typeface="Arial"/>
              <a:buNone/>
            </a:pPr>
            <a:r>
              <a:rPr lang="en" sz="2577" dirty="0"/>
              <a:t>UFS Code Change Integration Process</a:t>
            </a:r>
            <a:endParaRPr sz="202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/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BDABD0-8CEC-1D19-4883-7E6595604FC3}"/>
              </a:ext>
            </a:extLst>
          </p:cNvPr>
          <p:cNvSpPr txBox="1">
            <a:spLocks/>
          </p:cNvSpPr>
          <p:nvPr/>
        </p:nvSpPr>
        <p:spPr>
          <a:xfrm>
            <a:off x="172000" y="649168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Configuration Management</a:t>
            </a:r>
          </a:p>
        </p:txBody>
      </p:sp>
      <p:pic>
        <p:nvPicPr>
          <p:cNvPr id="5" name="Google Shape;74;p13">
            <a:extLst>
              <a:ext uri="{FF2B5EF4-FFF2-40B4-BE49-F238E27FC236}">
                <a16:creationId xmlns:a16="http://schemas.microsoft.com/office/drawing/2014/main" id="{52A84CB0-58DF-7A45-669E-BC20F85590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738" y="1866433"/>
            <a:ext cx="8350523" cy="2951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417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117850" y="1327475"/>
            <a:ext cx="85206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658"/>
              <a:buFont typeface="Arial"/>
              <a:buNone/>
            </a:pPr>
            <a:r>
              <a:rPr lang="en" sz="2577"/>
              <a:t>UFS Code Change Integration Process</a:t>
            </a:r>
            <a:endParaRPr sz="202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10664"/>
            <a:ext cx="4346890" cy="289733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/>
          <p:nvPr/>
        </p:nvSpPr>
        <p:spPr>
          <a:xfrm>
            <a:off x="4378150" y="1893190"/>
            <a:ext cx="48927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Ensure code integration and porting to supported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Platforms of UFS WM and Apps consistent with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subcomponents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Review and track the PRs daily, identify issues and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Conflicts, work with developers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Ensure the testing framework reflects the latest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development and code changes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 the testing framework to efficiently run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baseline regression and workflow End-to-End (WE2E) tests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Standardize DevOps implementation and optimize code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Management strategy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 and test pipelines and data management tools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Develop/maintain Docker images and AMIs </a:t>
            </a: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BDABD0-8CEC-1D19-4883-7E6595604FC3}"/>
              </a:ext>
            </a:extLst>
          </p:cNvPr>
          <p:cNvSpPr txBox="1">
            <a:spLocks/>
          </p:cNvSpPr>
          <p:nvPr/>
        </p:nvSpPr>
        <p:spPr>
          <a:xfrm>
            <a:off x="172000" y="649168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Configuration Management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2C58B-87DA-8D58-61AD-ECFC7956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52346"/>
            <a:ext cx="8520600" cy="841800"/>
          </a:xfrm>
        </p:spPr>
        <p:txBody>
          <a:bodyPr>
            <a:normAutofit fontScale="90000"/>
          </a:bodyPr>
          <a:lstStyle/>
          <a:p>
            <a:r>
              <a:rPr lang="en-US" dirty="0"/>
              <a:t>Ways we support the modeling community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FA875-6251-7A59-E6C2-E20DA64947A6}"/>
              </a:ext>
            </a:extLst>
          </p:cNvPr>
          <p:cNvSpPr txBox="1"/>
          <p:nvPr/>
        </p:nvSpPr>
        <p:spPr>
          <a:xfrm>
            <a:off x="663934" y="1979875"/>
            <a:ext cx="7987085" cy="181588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releases and the R2O2R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Library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Port models to new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 user support and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 development best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Regression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Configuration management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Documentation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Workflow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GSI to JEDI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Workflow unification</a:t>
            </a:r>
          </a:p>
        </p:txBody>
      </p:sp>
    </p:spTree>
    <p:extLst>
      <p:ext uri="{BB962C8B-B14F-4D97-AF65-F5344CB8AC3E}">
        <p14:creationId xmlns:p14="http://schemas.microsoft.com/office/powerpoint/2010/main" val="312611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117850" y="1327475"/>
            <a:ext cx="85206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658"/>
              <a:buFont typeface="Arial"/>
              <a:buNone/>
            </a:pPr>
            <a:r>
              <a:rPr lang="en" sz="2577"/>
              <a:t>Jenkins Pipelines to support UFS-WM, SRW, and Land DA</a:t>
            </a:r>
            <a:endParaRPr sz="202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 idx="2"/>
          </p:nvPr>
        </p:nvSpPr>
        <p:spPr>
          <a:xfrm>
            <a:off x="714950" y="4752775"/>
            <a:ext cx="7813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22222"/>
              <a:buNone/>
            </a:pPr>
            <a:r>
              <a:rPr lang="en"/>
              <a:t>EARTH PREDICTION INNOVATION CENTER (EPIC)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22222"/>
              <a:buNone/>
            </a:pPr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825" y="1835275"/>
            <a:ext cx="4461174" cy="29809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117850" y="1740800"/>
            <a:ext cx="46185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Regression and workflow end-to-end tests across NOAA RDHPCS and Cloud Platforms</a:t>
            </a: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Implemented through Docker and Singularity container approaches</a:t>
            </a: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Cloud data service through NOAA Open Data Dissemination (NODD) to support UFS baseline tests and case studies</a:t>
            </a:r>
            <a:endParaRPr/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625" y="3278600"/>
            <a:ext cx="4276198" cy="14947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0339D-7F96-D457-D614-9E197EFC2D68}"/>
              </a:ext>
            </a:extLst>
          </p:cNvPr>
          <p:cNvSpPr txBox="1">
            <a:spLocks/>
          </p:cNvSpPr>
          <p:nvPr/>
        </p:nvSpPr>
        <p:spPr>
          <a:xfrm>
            <a:off x="311700" y="758388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Configuration Management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92" name="Google Shape;92;p15"/>
          <p:cNvSpPr txBox="1"/>
          <p:nvPr/>
        </p:nvSpPr>
        <p:spPr>
          <a:xfrm>
            <a:off x="4605078" y="1832240"/>
            <a:ext cx="414173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Social Media</a:t>
            </a:r>
          </a:p>
          <a:p>
            <a:pPr marL="746125" marR="0" lvl="0" indent="-288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Twitter (@noaaepic)</a:t>
            </a:r>
          </a:p>
          <a:p>
            <a:pPr marL="746125" marR="0" lvl="0" indent="-288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Facebook (facebook.com/NOAAEPIC)</a:t>
            </a:r>
          </a:p>
          <a:p>
            <a:pPr marL="746125" marR="0" lvl="0" indent="-288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Instagram (@noaaepic)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Conferences</a:t>
            </a:r>
          </a:p>
          <a:p>
            <a:pPr marL="746125" marR="0" lvl="0" indent="-288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UIFCW</a:t>
            </a:r>
          </a:p>
          <a:p>
            <a:pPr marL="746125" marR="0" lvl="0" indent="-288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AGU</a:t>
            </a:r>
          </a:p>
          <a:p>
            <a:pPr marL="746125" marR="0" lvl="0" indent="-288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AMS</a:t>
            </a:r>
          </a:p>
          <a:p>
            <a:pPr marL="460375" marR="0" lvl="0" indent="-288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Website</a:t>
            </a:r>
          </a:p>
          <a:p>
            <a:pPr marL="739775" marR="0" lvl="0" indent="-288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>
                <a:hlinkClick r:id="rId3" action="ppaction://hlinkfile"/>
              </a:rPr>
              <a:t>epic.noaa.gov</a:t>
            </a:r>
            <a:endParaRPr lang="en-US" dirty="0"/>
          </a:p>
          <a:p>
            <a:pPr marL="739775" marR="0" lvl="0" indent="-288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>
                <a:hlinkClick r:id="rId4" action="ppaction://hlinkfile"/>
              </a:rPr>
              <a:t>epic.noaa.gov/contact-epic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0339D-7F96-D457-D614-9E197EFC2D68}"/>
              </a:ext>
            </a:extLst>
          </p:cNvPr>
          <p:cNvSpPr txBox="1">
            <a:spLocks/>
          </p:cNvSpPr>
          <p:nvPr/>
        </p:nvSpPr>
        <p:spPr>
          <a:xfrm>
            <a:off x="311700" y="758388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Community Outreach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B365E646-F25B-F559-7B64-4C6D45EA91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18" b="26914"/>
          <a:stretch/>
        </p:blipFill>
        <p:spPr>
          <a:xfrm>
            <a:off x="266491" y="1380931"/>
            <a:ext cx="3139440" cy="1089007"/>
          </a:xfrm>
          <a:prstGeom prst="rect">
            <a:avLst/>
          </a:prstGeom>
        </p:spPr>
      </p:pic>
      <p:pic>
        <p:nvPicPr>
          <p:cNvPr id="10" name="Picture 9" descr="Graphical user interface">
            <a:extLst>
              <a:ext uri="{FF2B5EF4-FFF2-40B4-BE49-F238E27FC236}">
                <a16:creationId xmlns:a16="http://schemas.microsoft.com/office/drawing/2014/main" id="{85AB3786-CB23-8F92-B339-96C64FD2E6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883"/>
          <a:stretch/>
        </p:blipFill>
        <p:spPr>
          <a:xfrm>
            <a:off x="311700" y="2622116"/>
            <a:ext cx="1977432" cy="744007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F2BCEF63-14BC-0ADB-FAB0-E89DD52AC3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784" b="8445"/>
          <a:stretch/>
        </p:blipFill>
        <p:spPr>
          <a:xfrm>
            <a:off x="554778" y="3518301"/>
            <a:ext cx="1806378" cy="915913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6B9EC335-3759-C33E-EC67-93D0C4D2D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0308" y="3063326"/>
            <a:ext cx="1641692" cy="1641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2BA8FD-055E-C52B-E6E8-B3B21D8AA227}"/>
              </a:ext>
            </a:extLst>
          </p:cNvPr>
          <p:cNvSpPr txBox="1"/>
          <p:nvPr/>
        </p:nvSpPr>
        <p:spPr>
          <a:xfrm>
            <a:off x="2930308" y="4581785"/>
            <a:ext cx="164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Please take the Release Survey!</a:t>
            </a:r>
          </a:p>
        </p:txBody>
      </p:sp>
    </p:spTree>
    <p:extLst>
      <p:ext uri="{BB962C8B-B14F-4D97-AF65-F5344CB8AC3E}">
        <p14:creationId xmlns:p14="http://schemas.microsoft.com/office/powerpoint/2010/main" val="345527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2C58B-87DA-8D58-61AD-ECFC7956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52346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Weather Model Releases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B6F9B-7D29-21DC-68BF-E1DF0BB2DD46}"/>
              </a:ext>
            </a:extLst>
          </p:cNvPr>
          <p:cNvSpPr txBox="1"/>
          <p:nvPr/>
        </p:nvSpPr>
        <p:spPr>
          <a:xfrm>
            <a:off x="5001287" y="2094146"/>
            <a:ext cx="3833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Bring research to operations and operations to research (R2O2R)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researchers and operations to coordinate their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Transitioning operational applications into the Unified Forecast Model</a:t>
            </a:r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BBD3F9ED-5AE4-5784-4BA3-180EABFB7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17" y="2124624"/>
            <a:ext cx="3108708" cy="2296812"/>
          </a:xfrm>
          <a:prstGeom prst="rect">
            <a:avLst/>
          </a:prstGeom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F9078CF-CCC4-0F53-C189-42EDE388F968}"/>
              </a:ext>
            </a:extLst>
          </p:cNvPr>
          <p:cNvCxnSpPr/>
          <p:nvPr/>
        </p:nvCxnSpPr>
        <p:spPr>
          <a:xfrm rot="10800000">
            <a:off x="190960" y="2989244"/>
            <a:ext cx="1255923" cy="1145755"/>
          </a:xfrm>
          <a:prstGeom prst="bentConnector3">
            <a:avLst>
              <a:gd name="adj1" fmla="val 997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111A68C8-EA73-A62B-978E-B1709BD1FF12}"/>
              </a:ext>
            </a:extLst>
          </p:cNvPr>
          <p:cNvCxnSpPr/>
          <p:nvPr/>
        </p:nvCxnSpPr>
        <p:spPr>
          <a:xfrm flipV="1">
            <a:off x="190960" y="1957388"/>
            <a:ext cx="1276843" cy="1031856"/>
          </a:xfrm>
          <a:prstGeom prst="bentConnector3">
            <a:avLst>
              <a:gd name="adj1" fmla="val 31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140B2A-BF26-A29F-D471-05F19E26E47F}"/>
              </a:ext>
            </a:extLst>
          </p:cNvPr>
          <p:cNvCxnSpPr/>
          <p:nvPr/>
        </p:nvCxnSpPr>
        <p:spPr>
          <a:xfrm>
            <a:off x="1462088" y="1957388"/>
            <a:ext cx="0" cy="20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00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2C58B-87DA-8D58-61AD-ECFC7956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52346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Motivation for Releases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B6F9B-7D29-21DC-68BF-E1DF0BB2DD46}"/>
              </a:ext>
            </a:extLst>
          </p:cNvPr>
          <p:cNvSpPr txBox="1"/>
          <p:nvPr/>
        </p:nvSpPr>
        <p:spPr>
          <a:xfrm>
            <a:off x="4213860" y="2094146"/>
            <a:ext cx="46212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Transparency about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Facilitate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 contributions back to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operational-ready models for private companies as well as system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academia, provide additional scientific documentation for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Developers also benefit from releases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Documentation updates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Enhanced portability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Updated/improved testing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Hardening of code</a:t>
            </a:r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BBD3F9ED-5AE4-5784-4BA3-180EABFB7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17" y="2124624"/>
            <a:ext cx="3108708" cy="2296812"/>
          </a:xfrm>
          <a:prstGeom prst="rect">
            <a:avLst/>
          </a:prstGeom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F9078CF-CCC4-0F53-C189-42EDE388F968}"/>
              </a:ext>
            </a:extLst>
          </p:cNvPr>
          <p:cNvCxnSpPr/>
          <p:nvPr/>
        </p:nvCxnSpPr>
        <p:spPr>
          <a:xfrm rot="10800000">
            <a:off x="190960" y="2989244"/>
            <a:ext cx="1255923" cy="1145755"/>
          </a:xfrm>
          <a:prstGeom prst="bentConnector3">
            <a:avLst>
              <a:gd name="adj1" fmla="val 997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111A68C8-EA73-A62B-978E-B1709BD1FF12}"/>
              </a:ext>
            </a:extLst>
          </p:cNvPr>
          <p:cNvCxnSpPr/>
          <p:nvPr/>
        </p:nvCxnSpPr>
        <p:spPr>
          <a:xfrm flipV="1">
            <a:off x="190960" y="1957388"/>
            <a:ext cx="1276843" cy="1031856"/>
          </a:xfrm>
          <a:prstGeom prst="bentConnector3">
            <a:avLst>
              <a:gd name="adj1" fmla="val 31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140B2A-BF26-A29F-D471-05F19E26E47F}"/>
              </a:ext>
            </a:extLst>
          </p:cNvPr>
          <p:cNvCxnSpPr/>
          <p:nvPr/>
        </p:nvCxnSpPr>
        <p:spPr>
          <a:xfrm>
            <a:off x="1462088" y="1957388"/>
            <a:ext cx="0" cy="20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573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2C58B-87DA-8D58-61AD-ECFC7956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88466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CCT Release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B6F9B-7D29-21DC-68BF-E1DF0BB2DD46}"/>
              </a:ext>
            </a:extLst>
          </p:cNvPr>
          <p:cNvSpPr txBox="1"/>
          <p:nvPr/>
        </p:nvSpPr>
        <p:spPr>
          <a:xfrm>
            <a:off x="388620" y="1461686"/>
            <a:ext cx="49072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repositories using continuous integration and delivery (CI/CD)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Minimize work required to testing, documentation, and training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dirty="0"/>
              <a:t>Perform releases incrementally to capture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dirty="0"/>
              <a:t>New libraries, workflows, etc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dirty="0"/>
              <a:t>Significant scientific, testing, or programmatic milestones</a:t>
            </a:r>
          </a:p>
          <a:p>
            <a:pPr marL="860425" lvl="1" indent="-285750">
              <a:buFont typeface="Arial" panose="020B0604020202020204" pitchFamily="34" charset="0"/>
              <a:buChar char="•"/>
            </a:pPr>
            <a:r>
              <a:rPr lang="en-US" dirty="0"/>
              <a:t>Operational implementations</a:t>
            </a:r>
          </a:p>
          <a:p>
            <a:pPr marL="860425" lvl="1" indent="-285750">
              <a:buFont typeface="Arial" panose="020B0604020202020204" pitchFamily="34" charset="0"/>
              <a:buChar char="•"/>
            </a:pPr>
            <a:r>
              <a:rPr lang="en-US" dirty="0"/>
              <a:t>Coinciding with large scale experiments</a:t>
            </a:r>
          </a:p>
          <a:p>
            <a:pPr marL="288925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Google Shape;82;p14">
            <a:extLst>
              <a:ext uri="{FF2B5EF4-FFF2-40B4-BE49-F238E27FC236}">
                <a16:creationId xmlns:a16="http://schemas.microsoft.com/office/drawing/2014/main" id="{36BFB202-1864-C53C-ECC5-65D72ABD0D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3830" y="1530266"/>
            <a:ext cx="3775390" cy="2589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0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CDF93B-BF59-8959-0177-5EEF36F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58693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Upcoming RRFS and SRW Releases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DCA7CF-E2AD-7DE6-F167-9C9B0059243F}"/>
              </a:ext>
            </a:extLst>
          </p:cNvPr>
          <p:cNvSpPr txBox="1"/>
          <p:nvPr/>
        </p:nvSpPr>
        <p:spPr>
          <a:xfrm>
            <a:off x="876058" y="2753380"/>
            <a:ext cx="122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HRRR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78C052-5FB9-1EDB-5B27-8AC2E55A6FA9}"/>
              </a:ext>
            </a:extLst>
          </p:cNvPr>
          <p:cNvSpPr txBox="1"/>
          <p:nvPr/>
        </p:nvSpPr>
        <p:spPr>
          <a:xfrm>
            <a:off x="4833620" y="3204179"/>
            <a:ext cx="121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RRFS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01F33D-112D-AE6F-E751-9C3AC08B54DB}"/>
              </a:ext>
            </a:extLst>
          </p:cNvPr>
          <p:cNvSpPr txBox="1"/>
          <p:nvPr/>
        </p:nvSpPr>
        <p:spPr>
          <a:xfrm>
            <a:off x="7340601" y="3213068"/>
            <a:ext cx="100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SRW</a:t>
            </a:r>
            <a:endParaRPr lang="en-US" b="1"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4ABAD6F-587D-B618-15C9-5346C7FB2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9" t="7230" r="6963" b="7153"/>
          <a:stretch/>
        </p:blipFill>
        <p:spPr>
          <a:xfrm>
            <a:off x="2783595" y="2894941"/>
            <a:ext cx="1072310" cy="1067184"/>
          </a:xfrm>
          <a:prstGeom prst="rect">
            <a:avLst/>
          </a:prstGeom>
        </p:spPr>
      </p:pic>
      <p:pic>
        <p:nvPicPr>
          <p:cNvPr id="26" name="Picture 2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05840CBE-BBDF-E803-3071-75541B9B0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5" y="3066126"/>
            <a:ext cx="664741" cy="6647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FE7A85D-14D4-1EEE-8E8B-F3492DA6EB7C}"/>
              </a:ext>
            </a:extLst>
          </p:cNvPr>
          <p:cNvSpPr txBox="1"/>
          <p:nvPr/>
        </p:nvSpPr>
        <p:spPr>
          <a:xfrm>
            <a:off x="876058" y="3069230"/>
            <a:ext cx="122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HREF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CE5645-C8F1-F7CD-F3DE-8BD430663E35}"/>
              </a:ext>
            </a:extLst>
          </p:cNvPr>
          <p:cNvSpPr txBox="1"/>
          <p:nvPr/>
        </p:nvSpPr>
        <p:spPr>
          <a:xfrm>
            <a:off x="876058" y="3402605"/>
            <a:ext cx="122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NAM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RAP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10159D2-1E23-DA75-86E8-D2FC636C459E}"/>
              </a:ext>
            </a:extLst>
          </p:cNvPr>
          <p:cNvCxnSpPr>
            <a:cxnSpLocks/>
            <a:stCxn id="33" idx="1"/>
            <a:endCxn id="18" idx="1"/>
          </p:cNvCxnSpPr>
          <p:nvPr/>
        </p:nvCxnSpPr>
        <p:spPr>
          <a:xfrm>
            <a:off x="2097883" y="3416617"/>
            <a:ext cx="685712" cy="11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id="{6A5C1442-C2EB-93E0-8B30-79F2BC06ECE0}"/>
              </a:ext>
            </a:extLst>
          </p:cNvPr>
          <p:cNvSpPr/>
          <p:nvPr/>
        </p:nvSpPr>
        <p:spPr>
          <a:xfrm>
            <a:off x="1790700" y="2564129"/>
            <a:ext cx="307183" cy="17049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E81D16-F8BD-6BB8-E29E-378175D4446B}"/>
              </a:ext>
            </a:extLst>
          </p:cNvPr>
          <p:cNvCxnSpPr>
            <a:cxnSpLocks/>
            <a:stCxn id="18" idx="3"/>
            <a:endCxn id="12" idx="1"/>
          </p:cNvCxnSpPr>
          <p:nvPr/>
        </p:nvCxnSpPr>
        <p:spPr>
          <a:xfrm>
            <a:off x="3855905" y="3428533"/>
            <a:ext cx="977715" cy="6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449A767-2B04-E8C6-CD19-E9756AFFAB8D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6047399" y="3435012"/>
            <a:ext cx="1293202" cy="8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C2BCA79-7E94-7039-6D65-EDA27BAB3EEA}"/>
              </a:ext>
            </a:extLst>
          </p:cNvPr>
          <p:cNvSpPr txBox="1"/>
          <p:nvPr/>
        </p:nvSpPr>
        <p:spPr>
          <a:xfrm>
            <a:off x="63245" y="4236840"/>
            <a:ext cx="203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Current Ops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3A21D5-519E-33EA-CDE2-D2F73958D268}"/>
              </a:ext>
            </a:extLst>
          </p:cNvPr>
          <p:cNvSpPr txBox="1"/>
          <p:nvPr/>
        </p:nvSpPr>
        <p:spPr>
          <a:xfrm>
            <a:off x="4368800" y="3951317"/>
            <a:ext cx="2279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Next Gen Ops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Q4 2023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085E97-30C3-1F1C-9E2A-70B76C076DFD}"/>
              </a:ext>
            </a:extLst>
          </p:cNvPr>
          <p:cNvSpPr txBox="1"/>
          <p:nvPr/>
        </p:nvSpPr>
        <p:spPr>
          <a:xfrm>
            <a:off x="7124786" y="3865356"/>
            <a:ext cx="1707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Research Branches</a:t>
            </a:r>
          </a:p>
        </p:txBody>
      </p:sp>
      <p:pic>
        <p:nvPicPr>
          <p:cNvPr id="63" name="Picture 62" descr="Map">
            <a:extLst>
              <a:ext uri="{FF2B5EF4-FFF2-40B4-BE49-F238E27FC236}">
                <a16:creationId xmlns:a16="http://schemas.microsoft.com/office/drawing/2014/main" id="{4E33116D-8CB0-4635-7BF2-5AA06F841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566" y="1390117"/>
            <a:ext cx="2253885" cy="17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6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CDF93B-BF59-8959-0177-5EEF36F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18713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Upcoming SRW Release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B554F-D98B-36C5-4FFA-67CF7232616D}"/>
              </a:ext>
            </a:extLst>
          </p:cNvPr>
          <p:cNvSpPr txBox="1"/>
          <p:nvPr/>
        </p:nvSpPr>
        <p:spPr>
          <a:xfrm>
            <a:off x="766762" y="1794510"/>
            <a:ext cx="761047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A9988"/>
                </a:solidFill>
              </a:rPr>
              <a:t>EPIC’s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Coordinate the incorporation of the RRFS capabilities into the UFS Short Range Weather (SRW) App</a:t>
            </a: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Configuration management, testing, community engagement,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Incorporate as many RRFS features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Deploy a set of common libraries (via spack-stack) across platforms for all subcomponents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dirty="0"/>
              <a:t>UFS, GSI, Unified Post Processor (UPP), UFS Utilities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dirty="0"/>
              <a:t>Upgrade spack/spack-stack capabilities to handle new libraries/</a:t>
            </a:r>
            <a:r>
              <a:rPr lang="en-US" dirty="0" err="1"/>
              <a:t>evironments</a:t>
            </a:r>
            <a:endParaRPr lang="en-US" dirty="0"/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dirty="0"/>
              <a:t>Migrate each of these components to the spack-stack unified environment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dirty="0"/>
              <a:t>‘Fix’ the GSI so it will run with newer compilers and migrate it to spack-stack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en-US" dirty="0"/>
              <a:t>Provide demos, training, documentation updates, and end user support</a:t>
            </a:r>
          </a:p>
        </p:txBody>
      </p:sp>
    </p:spTree>
    <p:extLst>
      <p:ext uri="{BB962C8B-B14F-4D97-AF65-F5344CB8AC3E}">
        <p14:creationId xmlns:p14="http://schemas.microsoft.com/office/powerpoint/2010/main" val="773088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CDF93B-BF59-8959-0177-5EEF36F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12973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Upcoming HAFS Community Release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DCA7CF-E2AD-7DE6-F167-9C9B0059243F}"/>
              </a:ext>
            </a:extLst>
          </p:cNvPr>
          <p:cNvSpPr txBox="1"/>
          <p:nvPr/>
        </p:nvSpPr>
        <p:spPr>
          <a:xfrm>
            <a:off x="876058" y="2763540"/>
            <a:ext cx="122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HWRF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78C052-5FB9-1EDB-5B27-8AC2E55A6FA9}"/>
              </a:ext>
            </a:extLst>
          </p:cNvPr>
          <p:cNvSpPr txBox="1"/>
          <p:nvPr/>
        </p:nvSpPr>
        <p:spPr>
          <a:xfrm>
            <a:off x="4768850" y="2725389"/>
            <a:ext cx="140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HAFS-A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HAFS-B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01F33D-112D-AE6F-E751-9C3AC08B54DB}"/>
              </a:ext>
            </a:extLst>
          </p:cNvPr>
          <p:cNvSpPr txBox="1"/>
          <p:nvPr/>
        </p:nvSpPr>
        <p:spPr>
          <a:xfrm>
            <a:off x="7162800" y="2915888"/>
            <a:ext cx="118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HAFS</a:t>
            </a:r>
            <a:endParaRPr lang="en-US" b="1"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4ABAD6F-587D-B618-15C9-5346C7FB2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9" t="7230" r="6963" b="7153"/>
          <a:stretch/>
        </p:blipFill>
        <p:spPr>
          <a:xfrm>
            <a:off x="2783595" y="2597761"/>
            <a:ext cx="1072310" cy="1067184"/>
          </a:xfrm>
          <a:prstGeom prst="rect">
            <a:avLst/>
          </a:prstGeom>
        </p:spPr>
      </p:pic>
      <p:pic>
        <p:nvPicPr>
          <p:cNvPr id="26" name="Picture 2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05840CBE-BBDF-E803-3071-75541B9B0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1" y="2789529"/>
            <a:ext cx="664741" cy="66474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10159D2-1E23-DA75-86E8-D2FC636C459E}"/>
              </a:ext>
            </a:extLst>
          </p:cNvPr>
          <p:cNvCxnSpPr>
            <a:cxnSpLocks/>
            <a:stCxn id="33" idx="1"/>
            <a:endCxn id="18" idx="1"/>
          </p:cNvCxnSpPr>
          <p:nvPr/>
        </p:nvCxnSpPr>
        <p:spPr>
          <a:xfrm>
            <a:off x="2097883" y="3119437"/>
            <a:ext cx="685712" cy="11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id="{6A5C1442-C2EB-93E0-8B30-79F2BC06ECE0}"/>
              </a:ext>
            </a:extLst>
          </p:cNvPr>
          <p:cNvSpPr/>
          <p:nvPr/>
        </p:nvSpPr>
        <p:spPr>
          <a:xfrm>
            <a:off x="1790700" y="2266949"/>
            <a:ext cx="307183" cy="17049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93ABCE-5802-1D8E-616C-3732B5877D81}"/>
              </a:ext>
            </a:extLst>
          </p:cNvPr>
          <p:cNvSpPr txBox="1"/>
          <p:nvPr/>
        </p:nvSpPr>
        <p:spPr>
          <a:xfrm>
            <a:off x="876057" y="3117720"/>
            <a:ext cx="122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HMON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E81D16-F8BD-6BB8-E29E-378175D4446B}"/>
              </a:ext>
            </a:extLst>
          </p:cNvPr>
          <p:cNvCxnSpPr>
            <a:cxnSpLocks/>
            <a:stCxn id="18" idx="3"/>
            <a:endCxn id="12" idx="1"/>
          </p:cNvCxnSpPr>
          <p:nvPr/>
        </p:nvCxnSpPr>
        <p:spPr>
          <a:xfrm>
            <a:off x="3855905" y="3131353"/>
            <a:ext cx="912945" cy="9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449A767-2B04-E8C6-CD19-E9756AFFAB8D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6172200" y="3140888"/>
            <a:ext cx="990600" cy="5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C2BCA79-7E94-7039-6D65-EDA27BAB3EEA}"/>
              </a:ext>
            </a:extLst>
          </p:cNvPr>
          <p:cNvSpPr txBox="1"/>
          <p:nvPr/>
        </p:nvSpPr>
        <p:spPr>
          <a:xfrm>
            <a:off x="63245" y="4191120"/>
            <a:ext cx="203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Current Ops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3A21D5-519E-33EA-CDE2-D2F73958D268}"/>
              </a:ext>
            </a:extLst>
          </p:cNvPr>
          <p:cNvSpPr txBox="1"/>
          <p:nvPr/>
        </p:nvSpPr>
        <p:spPr>
          <a:xfrm>
            <a:off x="4368800" y="4012277"/>
            <a:ext cx="2279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Version 1.0 Operational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2022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085E97-30C3-1F1C-9E2A-70B76C076DFD}"/>
              </a:ext>
            </a:extLst>
          </p:cNvPr>
          <p:cNvSpPr txBox="1"/>
          <p:nvPr/>
        </p:nvSpPr>
        <p:spPr>
          <a:xfrm>
            <a:off x="7032626" y="3993911"/>
            <a:ext cx="2279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Research Repository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7A988914-F141-F863-03D4-C8F095A02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6794" r="8264" b="16388"/>
          <a:stretch/>
        </p:blipFill>
        <p:spPr bwMode="auto">
          <a:xfrm>
            <a:off x="4251690" y="1336445"/>
            <a:ext cx="2513867" cy="14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13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CDF93B-BF59-8959-0177-5EEF36F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18713"/>
            <a:ext cx="8520600" cy="841800"/>
          </a:xfrm>
        </p:spPr>
        <p:txBody>
          <a:bodyPr>
            <a:normAutofit/>
          </a:bodyPr>
          <a:lstStyle/>
          <a:p>
            <a:r>
              <a:rPr lang="en-US" dirty="0"/>
              <a:t>Upcoming HAFS Community Release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9EEB3-0090-539D-873E-5E15ACE37D14}"/>
              </a:ext>
            </a:extLst>
          </p:cNvPr>
          <p:cNvSpPr txBox="1"/>
          <p:nvPr/>
        </p:nvSpPr>
        <p:spPr>
          <a:xfrm>
            <a:off x="766762" y="1794510"/>
            <a:ext cx="7610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A9988"/>
                </a:solidFill>
              </a:rPr>
              <a:t>EPIC’s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over user support forums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Regression testing with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 new branch for community development and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the research branch synchronized with new operational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Maintain/update scientific documentation, training, and demos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Host developers’ meetings</a:t>
            </a:r>
          </a:p>
        </p:txBody>
      </p:sp>
    </p:spTree>
    <p:extLst>
      <p:ext uri="{BB962C8B-B14F-4D97-AF65-F5344CB8AC3E}">
        <p14:creationId xmlns:p14="http://schemas.microsoft.com/office/powerpoint/2010/main" val="268298493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ZGU1M2FjMS1iZjVmLTRhYWUtOWNmMS0wNzUwOWUyM2E0YjAiIG9yaWdpbj0idXNlclNlbGVjdGVkIiAvPjxVc2VyTmFtZT5VU1xDOTgzMDA3MjE8L1VzZXJOYW1lPjxEYXRlVGltZT43LzEwLzIwMjMgNjoxMzo1MiBQTTwvRGF0ZVRpbWU+PExhYmVsU3RyaW5nPlRoaXMgYXJ0aWZhY3QgaGFzIG5vIGNsYXNzaWZpY2F0aW9uLjwvTGFiZWxTdHJpbmc+PC9pdGVtPjwvbGFiZWxIaXN0b3J5Pg==</Value>
</WrappedLabelHistory>
</file>

<file path=customXml/item2.xml><?xml version="1.0" encoding="utf-8"?>
<sisl xmlns:xsi="http://www.w3.org/2001/XMLSchema-instance" xmlns:xsd="http://www.w3.org/2001/XMLSchema" xmlns="http://www.boldonjames.com/2008/01/sie/internal/label" sislVersion="0" policy="cde53ac1-bf5f-4aae-9cf1-07509e23a4b0" origin="userSelected"/>
</file>

<file path=customXml/itemProps1.xml><?xml version="1.0" encoding="utf-8"?>
<ds:datastoreItem xmlns:ds="http://schemas.openxmlformats.org/officeDocument/2006/customXml" ds:itemID="{586446A3-53D0-4D1E-828B-3B6D14B7D5F7}">
  <ds:schemaRefs>
    <ds:schemaRef ds:uri="http://www.w3.org/2001/XMLSchema"/>
    <ds:schemaRef ds:uri="http://www.boldonjames.com/2016/02/Classifier/internal/wrappedLabelHistory"/>
  </ds:schemaRefs>
</ds:datastoreItem>
</file>

<file path=customXml/itemProps2.xml><?xml version="1.0" encoding="utf-8"?>
<ds:datastoreItem xmlns:ds="http://schemas.openxmlformats.org/officeDocument/2006/customXml" ds:itemID="{975A1C75-169B-42F2-ABA3-52A0EA0EEB54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14025</TotalTime>
  <Words>906</Words>
  <Application>Microsoft Office PowerPoint</Application>
  <PresentationFormat>On-screen Show (16:9)</PresentationFormat>
  <Paragraphs>180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Roboto</vt:lpstr>
      <vt:lpstr>Simple Light</vt:lpstr>
      <vt:lpstr>EPIC Support for the UFS</vt:lpstr>
      <vt:lpstr>Ways we support the modeling community</vt:lpstr>
      <vt:lpstr>Weather Model Releases</vt:lpstr>
      <vt:lpstr>Motivation for Releases</vt:lpstr>
      <vt:lpstr>CCT Release Vision</vt:lpstr>
      <vt:lpstr>Upcoming RRFS and SRW Releases</vt:lpstr>
      <vt:lpstr>Upcoming SRW Release</vt:lpstr>
      <vt:lpstr>Upcoming HAFS Community Release</vt:lpstr>
      <vt:lpstr>Upcoming HAFS Community Release</vt:lpstr>
      <vt:lpstr>Upcoming RRFS-Smoke Release</vt:lpstr>
      <vt:lpstr>Upcoming RRFS-Smoke Community Release</vt:lpstr>
      <vt:lpstr>Releases in a Nutshell</vt:lpstr>
      <vt:lpstr>Library Management</vt:lpstr>
      <vt:lpstr>User Support</vt:lpstr>
      <vt:lpstr>User Support</vt:lpstr>
      <vt:lpstr>User Support</vt:lpstr>
      <vt:lpstr>Documentation</vt:lpstr>
      <vt:lpstr>UFS Code Change Integration Process </vt:lpstr>
      <vt:lpstr>UFS Code Change Integration Process </vt:lpstr>
      <vt:lpstr>Jenkins Pipelines to support UFS-WM, SRW, and Land DA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Support for the UFS</dc:title>
  <cp:lastModifiedBy>Huber, David B     RTX</cp:lastModifiedBy>
  <cp:revision>4</cp:revision>
  <dcterms:modified xsi:type="dcterms:W3CDTF">2023-07-20T14:24:36Z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bed9d44e-d57d-4f56-9cfd-4690a131b7d9</vt:lpwstr>
  </property>
  <property fmtid="{D5CDD505-2E9C-101B-9397-08002B2CF9AE}" pid="3" name="bjDocumentSecurityLabel">
    <vt:lpwstr>This artifact has no classification.</vt:lpwstr>
  </property>
  <property fmtid="{D5CDD505-2E9C-101B-9397-08002B2CF9AE}" pid="4" name="bjClsUserRVM">
    <vt:lpwstr>[]</vt:lpwstr>
  </property>
  <property fmtid="{D5CDD505-2E9C-101B-9397-08002B2CF9AE}" pid="5" name="bjSaver">
    <vt:lpwstr>ZNs9htkgKFlwlQQPWGmZWbMBbyTinByN</vt:lpwstr>
  </property>
  <property fmtid="{D5CDD505-2E9C-101B-9397-08002B2CF9AE}" pid="6" name="bjLabelHistoryID">
    <vt:lpwstr>{586446A3-53D0-4D1E-828B-3B6D14B7D5F7}</vt:lpwstr>
  </property>
</Properties>
</file>