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Roboto"/>
      <p:regular r:id="rId15"/>
      <p:bold r:id="rId16"/>
      <p:italic r:id="rId17"/>
      <p:boldItalic r:id="rId18"/>
    </p:embeddedFont>
    <p:embeddedFont>
      <p:font typeface="Roboto Medium"/>
      <p:regular r:id="rId19"/>
      <p:bold r:id="rId20"/>
      <p:italic r:id="rId21"/>
      <p:boldItalic r:id="rId22"/>
    </p:embeddedFont>
    <p:embeddedFont>
      <p:font typeface="Roboto Condensed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Medium-bold.fntdata"/><Relationship Id="rId22" Type="http://schemas.openxmlformats.org/officeDocument/2006/relationships/font" Target="fonts/RobotoMedium-boldItalic.fntdata"/><Relationship Id="rId21" Type="http://schemas.openxmlformats.org/officeDocument/2006/relationships/font" Target="fonts/RobotoMedium-italic.fntdata"/><Relationship Id="rId24" Type="http://schemas.openxmlformats.org/officeDocument/2006/relationships/font" Target="fonts/RobotoCondensed-bold.fntdata"/><Relationship Id="rId23" Type="http://schemas.openxmlformats.org/officeDocument/2006/relationships/font" Target="fonts/RobotoCondense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Condensed-boldItalic.fntdata"/><Relationship Id="rId25" Type="http://schemas.openxmlformats.org/officeDocument/2006/relationships/font" Target="fonts/RobotoCondense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Roboto-regular.fntdata"/><Relationship Id="rId14" Type="http://schemas.openxmlformats.org/officeDocument/2006/relationships/slide" Target="slides/slide9.xml"/><Relationship Id="rId17" Type="http://schemas.openxmlformats.org/officeDocument/2006/relationships/font" Target="fonts/Roboto-italic.fntdata"/><Relationship Id="rId16" Type="http://schemas.openxmlformats.org/officeDocument/2006/relationships/font" Target="fonts/Roboto-bold.fntdata"/><Relationship Id="rId19" Type="http://schemas.openxmlformats.org/officeDocument/2006/relationships/font" Target="fonts/RobotoMedium-regular.fntdata"/><Relationship Id="rId18" Type="http://schemas.openxmlformats.org/officeDocument/2006/relationships/font" Target="fonts/Roboto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5599cf024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5599cf024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5ae85ac1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5ae85ac1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SRW in the fall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Hurricane - unclear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e4c52aa495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e4c52aa49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Highlights in Year 2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4cf89811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e4cf89811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4cf89811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4cf89811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e4cf89811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e4cf89811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e4cf89811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e4cf89811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55b55ee154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55b55ee154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THANK YOU!</a:t>
            </a:r>
            <a:endParaRPr b="1" u="sng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5a65a2f7c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5a65a2f7c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b="1" i="0" sz="24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indent="-36195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 type="twoObj">
  <p:cSld name="TWO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2" type="body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91350" spcFirstLastPara="1" rIns="91350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3.jpg"/><Relationship Id="rId5" Type="http://schemas.openxmlformats.org/officeDocument/2006/relationships/image" Target="../media/image15.png"/><Relationship Id="rId6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hyperlink" Target="https://github.com/NOAA-EPIC/packer-srwcluster" TargetMode="External"/><Relationship Id="rId5" Type="http://schemas.openxmlformats.org/officeDocument/2006/relationships/hyperlink" Target="https://github.com/JCSDA/spack-stack" TargetMode="External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hyperlink" Target="https://wpo.noaa.gov/" TargetMode="External"/><Relationship Id="rId7" Type="http://schemas.openxmlformats.org/officeDocument/2006/relationships/image" Target="../media/image1.png"/><Relationship Id="rId8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b="51850" l="0" r="0" t="-518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/>
          <p:nvPr/>
        </p:nvSpPr>
        <p:spPr>
          <a:xfrm>
            <a:off x="50" y="0"/>
            <a:ext cx="9144000" cy="270600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4">
            <a:alphaModFix/>
          </a:blip>
          <a:srcRect b="24017" l="0" r="0" t="0"/>
          <a:stretch/>
        </p:blipFill>
        <p:spPr>
          <a:xfrm>
            <a:off x="304175" y="335150"/>
            <a:ext cx="1601401" cy="155964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2535150" y="129350"/>
            <a:ext cx="591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UIFCW 2023: Opening Remarks</a:t>
            </a:r>
            <a:endParaRPr b="1" sz="36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68" name="Google Shape;68;p15"/>
          <p:cNvCxnSpPr/>
          <p:nvPr/>
        </p:nvCxnSpPr>
        <p:spPr>
          <a:xfrm>
            <a:off x="2258925" y="271525"/>
            <a:ext cx="7800" cy="2055900"/>
          </a:xfrm>
          <a:prstGeom prst="straightConnector1">
            <a:avLst/>
          </a:prstGeom>
          <a:noFill/>
          <a:ln cap="flat" cmpd="sng" w="28575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" name="Google Shape;69;p15"/>
          <p:cNvSpPr txBox="1"/>
          <p:nvPr/>
        </p:nvSpPr>
        <p:spPr>
          <a:xfrm>
            <a:off x="2535150" y="1084750"/>
            <a:ext cx="6157500" cy="9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Dr. </a:t>
            </a:r>
            <a:r>
              <a:rPr lang="en" sz="18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Dorothy Koch </a:t>
            </a:r>
            <a:endParaRPr sz="18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NOAA OAR Weather Program Office Director </a:t>
            </a:r>
            <a:endParaRPr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NOAA Modeling Team Chair</a:t>
            </a:r>
            <a:endParaRPr i="1" sz="12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361100" y="2077038"/>
            <a:ext cx="160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July 24, 2023</a:t>
            </a:r>
            <a:endParaRPr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7950" cy="51432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6"/>
          <p:cNvCxnSpPr/>
          <p:nvPr/>
        </p:nvCxnSpPr>
        <p:spPr>
          <a:xfrm>
            <a:off x="620450" y="845213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" name="Google Shape;77;p16"/>
          <p:cNvSpPr txBox="1"/>
          <p:nvPr/>
        </p:nvSpPr>
        <p:spPr>
          <a:xfrm>
            <a:off x="386375" y="845225"/>
            <a:ext cx="61371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UFS implementations </a:t>
            </a:r>
            <a:endParaRPr b="1" sz="1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HAFS v1 in operations!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FY23 Weather Program Office (WPO) Innovation Funding Opportunity ($7M)</a:t>
            </a:r>
            <a:endParaRPr sz="15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Award announcement coming later this summer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More than 90% of projects directly involve the UFS!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EPIC: UFS public releases</a:t>
            </a:r>
            <a:endParaRPr b="1" sz="1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UFS Land Data Assimilation System v1.0 and v1.1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UFS Short-Range Weather (SRW) App v2.0 and v2.1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Upcoming: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SRW3.0 (fall), UFS Hurricane App (TBD)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EPIC: Community Engagement</a:t>
            </a:r>
            <a:endParaRPr b="1" sz="1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WPO Innovation for Next Generation Scientists Dissertation (WINGS) Fellowship 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2nd Unified Innovation in Forecasting Capabilities Workshop 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Quarterly UFS App Training and CodeFests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NOAA-Microsoft CRADA</a:t>
            </a:r>
            <a:endParaRPr sz="15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530400" y="340200"/>
            <a:ext cx="4419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Highlights</a:t>
            </a:r>
            <a:endParaRPr b="1" sz="23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51575" y="4804550"/>
            <a:ext cx="33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sz="1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5325" y="3716525"/>
            <a:ext cx="2696301" cy="130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1250" y="133600"/>
            <a:ext cx="2770373" cy="155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6">
            <a:alphaModFix/>
          </a:blip>
          <a:srcRect b="0" l="30787" r="17441" t="18672"/>
          <a:stretch/>
        </p:blipFill>
        <p:spPr>
          <a:xfrm>
            <a:off x="6923278" y="1770425"/>
            <a:ext cx="1566310" cy="186758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6573550" y="3233875"/>
            <a:ext cx="2397000" cy="3954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Alekya Srinivasan</a:t>
            </a:r>
            <a:endParaRPr b="1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First (EPIC) UFS Student Ambassador 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7950" cy="51432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7"/>
          <p:cNvCxnSpPr/>
          <p:nvPr/>
        </p:nvCxnSpPr>
        <p:spPr>
          <a:xfrm>
            <a:off x="647150" y="741713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" name="Google Shape;90;p17"/>
          <p:cNvSpPr txBox="1"/>
          <p:nvPr/>
        </p:nvSpPr>
        <p:spPr>
          <a:xfrm>
            <a:off x="530400" y="202925"/>
            <a:ext cx="5540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Program Highlights </a:t>
            </a:r>
            <a:endParaRPr b="1" sz="23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51575" y="4804550"/>
            <a:ext cx="33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sz="1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530400" y="804775"/>
            <a:ext cx="5497800" cy="39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EPIC </a:t>
            </a:r>
            <a:r>
              <a:rPr b="1"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UFS Infrastructure Development (EPIC.NOAA.gov)</a:t>
            </a:r>
            <a:endParaRPr sz="15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Continuous Integration Continuous Delivery (CI/CD) on Tier-1 platforms and three CSPs for the UFS Weather Model and the UFS SRW App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Hierarchical Testing Framework (HTF) for efficient model development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Open-source </a:t>
            </a:r>
            <a:r>
              <a:rPr lang="en" sz="1500" u="sng">
                <a:solidFill>
                  <a:schemeClr val="hlink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4"/>
              </a:rPr>
              <a:t>Cloud Infrastructure as Code</a:t>
            </a: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: create and run UFS Apps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Unified software stack for UFS and JEDI (</a:t>
            </a:r>
            <a:r>
              <a:rPr lang="en" sz="1500" u="sng">
                <a:solidFill>
                  <a:schemeClr val="hlink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5"/>
              </a:rPr>
              <a:t>Spack-stack</a:t>
            </a: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collaboration</a:t>
            </a: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between EMC JCSDA and EPIC)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New UFS Modeling activities: Supplemental Projects (DRSA)</a:t>
            </a:r>
            <a:endParaRPr b="1" sz="1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Hurricanes: HAFS v2 (HFIP team, e.g. Gopol)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Precipitation improvement: UFS and GFDL models (Huang)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0075" y="-22425"/>
            <a:ext cx="2910976" cy="26920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17"/>
          <p:cNvCxnSpPr/>
          <p:nvPr/>
        </p:nvCxnSpPr>
        <p:spPr>
          <a:xfrm>
            <a:off x="4128655" y="30315885"/>
            <a:ext cx="33417300" cy="0"/>
          </a:xfrm>
          <a:prstGeom prst="straightConnector1">
            <a:avLst/>
          </a:prstGeom>
          <a:noFill/>
          <a:ln cap="flat" cmpd="sng" w="28575">
            <a:solidFill>
              <a:srgbClr val="3399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5" name="Google Shape;95;p17"/>
          <p:cNvGrpSpPr/>
          <p:nvPr/>
        </p:nvGrpSpPr>
        <p:grpSpPr>
          <a:xfrm>
            <a:off x="6266179" y="2499300"/>
            <a:ext cx="2877892" cy="2577432"/>
            <a:chOff x="3295902" y="1842918"/>
            <a:chExt cx="2856469" cy="2285362"/>
          </a:xfrm>
        </p:grpSpPr>
        <p:sp>
          <p:nvSpPr>
            <p:cNvPr id="96" name="Google Shape;96;p17"/>
            <p:cNvSpPr/>
            <p:nvPr/>
          </p:nvSpPr>
          <p:spPr>
            <a:xfrm>
              <a:off x="3363621" y="3476854"/>
              <a:ext cx="2418130" cy="600726"/>
            </a:xfrm>
            <a:custGeom>
              <a:rect b="b" l="l" r="r" t="t"/>
              <a:pathLst>
                <a:path extrusionOk="0" h="29469" w="118623">
                  <a:moveTo>
                    <a:pt x="108" y="29182"/>
                  </a:moveTo>
                  <a:cubicBezTo>
                    <a:pt x="84" y="29087"/>
                    <a:pt x="1" y="28968"/>
                    <a:pt x="25" y="28897"/>
                  </a:cubicBezTo>
                  <a:cubicBezTo>
                    <a:pt x="120" y="28599"/>
                    <a:pt x="215" y="28301"/>
                    <a:pt x="358" y="28039"/>
                  </a:cubicBezTo>
                  <a:cubicBezTo>
                    <a:pt x="5716" y="18717"/>
                    <a:pt x="11062" y="9406"/>
                    <a:pt x="16467" y="0"/>
                  </a:cubicBezTo>
                  <a:cubicBezTo>
                    <a:pt x="30790" y="405"/>
                    <a:pt x="45042" y="215"/>
                    <a:pt x="59306" y="250"/>
                  </a:cubicBezTo>
                  <a:cubicBezTo>
                    <a:pt x="73486" y="286"/>
                    <a:pt x="87655" y="250"/>
                    <a:pt x="101930" y="250"/>
                  </a:cubicBezTo>
                  <a:cubicBezTo>
                    <a:pt x="102787" y="810"/>
                    <a:pt x="103133" y="1822"/>
                    <a:pt x="103633" y="2703"/>
                  </a:cubicBezTo>
                  <a:cubicBezTo>
                    <a:pt x="106681" y="8096"/>
                    <a:pt x="109681" y="13538"/>
                    <a:pt x="112753" y="18931"/>
                  </a:cubicBezTo>
                  <a:cubicBezTo>
                    <a:pt x="114432" y="21896"/>
                    <a:pt x="116218" y="24813"/>
                    <a:pt x="117944" y="27766"/>
                  </a:cubicBezTo>
                  <a:cubicBezTo>
                    <a:pt x="118194" y="28194"/>
                    <a:pt x="118623" y="28575"/>
                    <a:pt x="118432" y="29147"/>
                  </a:cubicBezTo>
                  <a:cubicBezTo>
                    <a:pt x="118373" y="29230"/>
                    <a:pt x="118301" y="29361"/>
                    <a:pt x="118242" y="29361"/>
                  </a:cubicBezTo>
                  <a:cubicBezTo>
                    <a:pt x="79034" y="29409"/>
                    <a:pt x="39815" y="29444"/>
                    <a:pt x="608" y="29468"/>
                  </a:cubicBezTo>
                  <a:cubicBezTo>
                    <a:pt x="441" y="29468"/>
                    <a:pt x="275" y="29290"/>
                    <a:pt x="108" y="29182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Unit Tests</a:t>
              </a:r>
              <a:endParaRPr b="0" i="0" sz="18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3727699" y="2927595"/>
              <a:ext cx="1682476" cy="514314"/>
            </a:xfrm>
            <a:custGeom>
              <a:rect b="b" l="l" r="r" t="t"/>
              <a:pathLst>
                <a:path extrusionOk="0" h="25230" w="82535">
                  <a:moveTo>
                    <a:pt x="143" y="25146"/>
                  </a:moveTo>
                  <a:cubicBezTo>
                    <a:pt x="72" y="24908"/>
                    <a:pt x="0" y="24789"/>
                    <a:pt x="24" y="24706"/>
                  </a:cubicBezTo>
                  <a:cubicBezTo>
                    <a:pt x="155" y="24325"/>
                    <a:pt x="274" y="23932"/>
                    <a:pt x="464" y="23575"/>
                  </a:cubicBezTo>
                  <a:cubicBezTo>
                    <a:pt x="4632" y="15729"/>
                    <a:pt x="8811" y="7882"/>
                    <a:pt x="13014" y="0"/>
                  </a:cubicBezTo>
                  <a:cubicBezTo>
                    <a:pt x="32004" y="596"/>
                    <a:pt x="50923" y="191"/>
                    <a:pt x="69854" y="405"/>
                  </a:cubicBezTo>
                  <a:cubicBezTo>
                    <a:pt x="70247" y="1012"/>
                    <a:pt x="70628" y="1501"/>
                    <a:pt x="70914" y="2036"/>
                  </a:cubicBezTo>
                  <a:cubicBezTo>
                    <a:pt x="74736" y="9263"/>
                    <a:pt x="78546" y="16491"/>
                    <a:pt x="82356" y="23718"/>
                  </a:cubicBezTo>
                  <a:cubicBezTo>
                    <a:pt x="82439" y="23896"/>
                    <a:pt x="82475" y="24111"/>
                    <a:pt x="82534" y="24289"/>
                  </a:cubicBezTo>
                  <a:cubicBezTo>
                    <a:pt x="82391" y="24956"/>
                    <a:pt x="81856" y="25004"/>
                    <a:pt x="81344" y="25004"/>
                  </a:cubicBezTo>
                  <a:cubicBezTo>
                    <a:pt x="79689" y="24992"/>
                    <a:pt x="78034" y="24920"/>
                    <a:pt x="76379" y="24920"/>
                  </a:cubicBezTo>
                  <a:cubicBezTo>
                    <a:pt x="54555" y="24980"/>
                    <a:pt x="32718" y="25039"/>
                    <a:pt x="10882" y="25111"/>
                  </a:cubicBezTo>
                  <a:cubicBezTo>
                    <a:pt x="7775" y="25111"/>
                    <a:pt x="4667" y="25194"/>
                    <a:pt x="1572" y="25230"/>
                  </a:cubicBezTo>
                  <a:cubicBezTo>
                    <a:pt x="1072" y="25230"/>
                    <a:pt x="583" y="25170"/>
                    <a:pt x="143" y="25146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600" u="none" cap="none" strike="noStrik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Component Tests</a:t>
              </a:r>
              <a:endParaRPr b="0" i="0" sz="16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5483447" y="2799678"/>
              <a:ext cx="610673" cy="1223773"/>
            </a:xfrm>
            <a:custGeom>
              <a:rect b="b" l="l" r="r" t="t"/>
              <a:pathLst>
                <a:path extrusionOk="0" h="60033" w="29957">
                  <a:moveTo>
                    <a:pt x="15479" y="1"/>
                  </a:moveTo>
                  <a:cubicBezTo>
                    <a:pt x="20730" y="3847"/>
                    <a:pt x="25004" y="8371"/>
                    <a:pt x="29957" y="12312"/>
                  </a:cubicBezTo>
                  <a:cubicBezTo>
                    <a:pt x="29755" y="12907"/>
                    <a:pt x="29600" y="13491"/>
                    <a:pt x="29362" y="14038"/>
                  </a:cubicBezTo>
                  <a:cubicBezTo>
                    <a:pt x="28302" y="16527"/>
                    <a:pt x="27516" y="19098"/>
                    <a:pt x="26945" y="21730"/>
                  </a:cubicBezTo>
                  <a:cubicBezTo>
                    <a:pt x="25980" y="26278"/>
                    <a:pt x="24718" y="30755"/>
                    <a:pt x="23266" y="35172"/>
                  </a:cubicBezTo>
                  <a:cubicBezTo>
                    <a:pt x="20896" y="42351"/>
                    <a:pt x="18979" y="49650"/>
                    <a:pt x="17158" y="56972"/>
                  </a:cubicBezTo>
                  <a:cubicBezTo>
                    <a:pt x="16908" y="57960"/>
                    <a:pt x="16848" y="59032"/>
                    <a:pt x="16074" y="60032"/>
                  </a:cubicBezTo>
                  <a:cubicBezTo>
                    <a:pt x="15670" y="59508"/>
                    <a:pt x="15241" y="59080"/>
                    <a:pt x="14955" y="58579"/>
                  </a:cubicBezTo>
                  <a:cubicBezTo>
                    <a:pt x="12241" y="53817"/>
                    <a:pt x="9550" y="49043"/>
                    <a:pt x="6871" y="44256"/>
                  </a:cubicBezTo>
                  <a:cubicBezTo>
                    <a:pt x="4894" y="40744"/>
                    <a:pt x="3001" y="37172"/>
                    <a:pt x="977" y="33695"/>
                  </a:cubicBezTo>
                  <a:cubicBezTo>
                    <a:pt x="179" y="32314"/>
                    <a:pt x="1" y="31052"/>
                    <a:pt x="703" y="29600"/>
                  </a:cubicBezTo>
                  <a:cubicBezTo>
                    <a:pt x="2096" y="26718"/>
                    <a:pt x="3430" y="23801"/>
                    <a:pt x="4799" y="20908"/>
                  </a:cubicBezTo>
                  <a:cubicBezTo>
                    <a:pt x="6025" y="18289"/>
                    <a:pt x="7252" y="15658"/>
                    <a:pt x="8502" y="13050"/>
                  </a:cubicBezTo>
                  <a:cubicBezTo>
                    <a:pt x="9574" y="10812"/>
                    <a:pt x="10645" y="8585"/>
                    <a:pt x="11776" y="6371"/>
                  </a:cubicBezTo>
                  <a:cubicBezTo>
                    <a:pt x="12669" y="4620"/>
                    <a:pt x="13634" y="2918"/>
                    <a:pt x="14586" y="1203"/>
                  </a:cubicBezTo>
                  <a:cubicBezTo>
                    <a:pt x="14777" y="846"/>
                    <a:pt x="15062" y="549"/>
                    <a:pt x="15479" y="1"/>
                  </a:cubicBezTo>
                  <a:close/>
                </a:path>
              </a:pathLst>
            </a:custGeom>
            <a:solidFill>
              <a:srgbClr val="9ED1F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4011908" y="2520074"/>
              <a:ext cx="1106029" cy="375247"/>
            </a:xfrm>
            <a:custGeom>
              <a:rect b="b" l="l" r="r" t="t"/>
              <a:pathLst>
                <a:path extrusionOk="0" h="18408" w="54257">
                  <a:moveTo>
                    <a:pt x="10442" y="1"/>
                  </a:moveTo>
                  <a:lnTo>
                    <a:pt x="44113" y="1"/>
                  </a:lnTo>
                  <a:cubicBezTo>
                    <a:pt x="45506" y="1715"/>
                    <a:pt x="53043" y="14419"/>
                    <a:pt x="54150" y="16932"/>
                  </a:cubicBezTo>
                  <a:cubicBezTo>
                    <a:pt x="54257" y="17182"/>
                    <a:pt x="54162" y="17515"/>
                    <a:pt x="54162" y="17801"/>
                  </a:cubicBezTo>
                  <a:cubicBezTo>
                    <a:pt x="54031" y="17860"/>
                    <a:pt x="53936" y="17908"/>
                    <a:pt x="53840" y="17932"/>
                  </a:cubicBezTo>
                  <a:cubicBezTo>
                    <a:pt x="53745" y="17967"/>
                    <a:pt x="53650" y="18015"/>
                    <a:pt x="53543" y="18027"/>
                  </a:cubicBezTo>
                  <a:cubicBezTo>
                    <a:pt x="53340" y="18051"/>
                    <a:pt x="53138" y="18063"/>
                    <a:pt x="52924" y="18075"/>
                  </a:cubicBezTo>
                  <a:cubicBezTo>
                    <a:pt x="52721" y="18086"/>
                    <a:pt x="52519" y="18098"/>
                    <a:pt x="52304" y="18098"/>
                  </a:cubicBezTo>
                  <a:cubicBezTo>
                    <a:pt x="51376" y="18098"/>
                    <a:pt x="50447" y="18098"/>
                    <a:pt x="49518" y="18098"/>
                  </a:cubicBezTo>
                  <a:cubicBezTo>
                    <a:pt x="37624" y="18122"/>
                    <a:pt x="25730" y="18134"/>
                    <a:pt x="13835" y="18182"/>
                  </a:cubicBezTo>
                  <a:cubicBezTo>
                    <a:pt x="9394" y="18206"/>
                    <a:pt x="4953" y="18336"/>
                    <a:pt x="560" y="18408"/>
                  </a:cubicBezTo>
                  <a:cubicBezTo>
                    <a:pt x="0" y="17694"/>
                    <a:pt x="512" y="17193"/>
                    <a:pt x="798" y="16693"/>
                  </a:cubicBezTo>
                  <a:cubicBezTo>
                    <a:pt x="3298" y="12300"/>
                    <a:pt x="5822" y="7907"/>
                    <a:pt x="8358" y="3513"/>
                  </a:cubicBezTo>
                  <a:cubicBezTo>
                    <a:pt x="9025" y="2358"/>
                    <a:pt x="9728" y="1203"/>
                    <a:pt x="10442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Integration Tests</a:t>
              </a:r>
              <a:endParaRPr b="0" i="0" sz="12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5198504" y="2491677"/>
              <a:ext cx="559466" cy="895860"/>
            </a:xfrm>
            <a:custGeom>
              <a:rect b="b" l="l" r="r" t="t"/>
              <a:pathLst>
                <a:path extrusionOk="0" h="43947" w="27445">
                  <a:moveTo>
                    <a:pt x="12633" y="43947"/>
                  </a:moveTo>
                  <a:cubicBezTo>
                    <a:pt x="12300" y="43601"/>
                    <a:pt x="11955" y="43363"/>
                    <a:pt x="11764" y="43042"/>
                  </a:cubicBezTo>
                  <a:cubicBezTo>
                    <a:pt x="10883" y="41518"/>
                    <a:pt x="10014" y="39994"/>
                    <a:pt x="9204" y="38434"/>
                  </a:cubicBezTo>
                  <a:cubicBezTo>
                    <a:pt x="6383" y="33017"/>
                    <a:pt x="3585" y="27588"/>
                    <a:pt x="787" y="22170"/>
                  </a:cubicBezTo>
                  <a:cubicBezTo>
                    <a:pt x="501" y="21623"/>
                    <a:pt x="263" y="21051"/>
                    <a:pt x="1" y="20480"/>
                  </a:cubicBezTo>
                  <a:cubicBezTo>
                    <a:pt x="2930" y="13455"/>
                    <a:pt x="6930" y="7026"/>
                    <a:pt x="10109" y="1"/>
                  </a:cubicBezTo>
                  <a:cubicBezTo>
                    <a:pt x="10693" y="251"/>
                    <a:pt x="11193" y="370"/>
                    <a:pt x="11562" y="644"/>
                  </a:cubicBezTo>
                  <a:cubicBezTo>
                    <a:pt x="13360" y="2049"/>
                    <a:pt x="15122" y="3489"/>
                    <a:pt x="16896" y="4918"/>
                  </a:cubicBezTo>
                  <a:cubicBezTo>
                    <a:pt x="20027" y="7466"/>
                    <a:pt x="23159" y="10002"/>
                    <a:pt x="26290" y="12562"/>
                  </a:cubicBezTo>
                  <a:cubicBezTo>
                    <a:pt x="26671" y="12883"/>
                    <a:pt x="27004" y="13276"/>
                    <a:pt x="27445" y="13717"/>
                  </a:cubicBezTo>
                  <a:cubicBezTo>
                    <a:pt x="26659" y="15348"/>
                    <a:pt x="25992" y="16943"/>
                    <a:pt x="25087" y="18456"/>
                  </a:cubicBezTo>
                  <a:cubicBezTo>
                    <a:pt x="23337" y="21384"/>
                    <a:pt x="21754" y="24397"/>
                    <a:pt x="20444" y="27564"/>
                  </a:cubicBezTo>
                  <a:cubicBezTo>
                    <a:pt x="19468" y="29957"/>
                    <a:pt x="18301" y="32267"/>
                    <a:pt x="17182" y="34600"/>
                  </a:cubicBezTo>
                  <a:cubicBezTo>
                    <a:pt x="15705" y="37672"/>
                    <a:pt x="14193" y="40732"/>
                    <a:pt x="12633" y="43947"/>
                  </a:cubicBezTo>
                  <a:close/>
                </a:path>
              </a:pathLst>
            </a:custGeom>
            <a:solidFill>
              <a:srgbClr val="FDD77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4258731" y="1939523"/>
              <a:ext cx="625493" cy="540039"/>
            </a:xfrm>
            <a:custGeom>
              <a:rect b="b" l="l" r="r" t="t"/>
              <a:pathLst>
                <a:path extrusionOk="0" h="26492" w="30684">
                  <a:moveTo>
                    <a:pt x="30683" y="26492"/>
                  </a:moveTo>
                  <a:cubicBezTo>
                    <a:pt x="20408" y="26492"/>
                    <a:pt x="10490" y="26492"/>
                    <a:pt x="561" y="26480"/>
                  </a:cubicBezTo>
                  <a:cubicBezTo>
                    <a:pt x="394" y="26480"/>
                    <a:pt x="227" y="26313"/>
                    <a:pt x="1" y="26194"/>
                  </a:cubicBezTo>
                  <a:cubicBezTo>
                    <a:pt x="49" y="25920"/>
                    <a:pt x="37" y="25587"/>
                    <a:pt x="180" y="25349"/>
                  </a:cubicBezTo>
                  <a:cubicBezTo>
                    <a:pt x="4906" y="16752"/>
                    <a:pt x="9978" y="8358"/>
                    <a:pt x="15181" y="0"/>
                  </a:cubicBezTo>
                  <a:cubicBezTo>
                    <a:pt x="16670" y="1643"/>
                    <a:pt x="23218" y="12407"/>
                    <a:pt x="29195" y="23063"/>
                  </a:cubicBezTo>
                  <a:cubicBezTo>
                    <a:pt x="29731" y="24027"/>
                    <a:pt x="30493" y="24908"/>
                    <a:pt x="30683" y="26492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b" bIns="91425" lIns="91425" spcFirstLastPara="1" rIns="91425" wrap="square" tIns="1828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700" u="none" cap="none" strike="noStrike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Scientific validation</a:t>
              </a:r>
              <a:endParaRPr b="0" i="0" sz="7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02" name="Google Shape;102;p17"/>
            <p:cNvSpPr/>
            <p:nvPr/>
          </p:nvSpPr>
          <p:spPr>
            <a:xfrm>
              <a:off x="4961629" y="2268153"/>
              <a:ext cx="406069" cy="586150"/>
            </a:xfrm>
            <a:custGeom>
              <a:rect b="b" l="l" r="r" t="t"/>
              <a:pathLst>
                <a:path extrusionOk="0" h="28754" w="19920">
                  <a:moveTo>
                    <a:pt x="10621" y="28754"/>
                  </a:moveTo>
                  <a:cubicBezTo>
                    <a:pt x="10299" y="28587"/>
                    <a:pt x="10037" y="28551"/>
                    <a:pt x="9954" y="28397"/>
                  </a:cubicBezTo>
                  <a:cubicBezTo>
                    <a:pt x="6632" y="22694"/>
                    <a:pt x="3334" y="16990"/>
                    <a:pt x="0" y="11216"/>
                  </a:cubicBezTo>
                  <a:cubicBezTo>
                    <a:pt x="1001" y="8787"/>
                    <a:pt x="2060" y="6453"/>
                    <a:pt x="3477" y="4286"/>
                  </a:cubicBezTo>
                  <a:cubicBezTo>
                    <a:pt x="4418" y="2846"/>
                    <a:pt x="5013" y="1167"/>
                    <a:pt x="6287" y="0"/>
                  </a:cubicBezTo>
                  <a:cubicBezTo>
                    <a:pt x="6608" y="84"/>
                    <a:pt x="6847" y="84"/>
                    <a:pt x="7001" y="203"/>
                  </a:cubicBezTo>
                  <a:cubicBezTo>
                    <a:pt x="11145" y="3084"/>
                    <a:pt x="15288" y="5977"/>
                    <a:pt x="19431" y="8882"/>
                  </a:cubicBezTo>
                  <a:cubicBezTo>
                    <a:pt x="19586" y="9001"/>
                    <a:pt x="19670" y="9216"/>
                    <a:pt x="19920" y="9561"/>
                  </a:cubicBezTo>
                  <a:cubicBezTo>
                    <a:pt x="19705" y="10192"/>
                    <a:pt x="19527" y="10990"/>
                    <a:pt x="19170" y="11692"/>
                  </a:cubicBezTo>
                  <a:cubicBezTo>
                    <a:pt x="17515" y="15014"/>
                    <a:pt x="15788" y="18312"/>
                    <a:pt x="14121" y="21622"/>
                  </a:cubicBezTo>
                  <a:cubicBezTo>
                    <a:pt x="13204" y="23467"/>
                    <a:pt x="12347" y="25349"/>
                    <a:pt x="11442" y="27206"/>
                  </a:cubicBezTo>
                  <a:cubicBezTo>
                    <a:pt x="11192" y="27730"/>
                    <a:pt x="10883" y="28242"/>
                    <a:pt x="10621" y="28754"/>
                  </a:cubicBezTo>
                  <a:close/>
                </a:path>
              </a:pathLst>
            </a:custGeom>
            <a:solidFill>
              <a:srgbClr val="F489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4618670" y="1906499"/>
              <a:ext cx="434955" cy="533496"/>
            </a:xfrm>
            <a:custGeom>
              <a:rect b="b" l="l" r="r" t="t"/>
              <a:pathLst>
                <a:path extrusionOk="0" h="26171" w="21337">
                  <a:moveTo>
                    <a:pt x="358" y="1"/>
                  </a:moveTo>
                  <a:cubicBezTo>
                    <a:pt x="703" y="180"/>
                    <a:pt x="1096" y="322"/>
                    <a:pt x="1406" y="561"/>
                  </a:cubicBezTo>
                  <a:cubicBezTo>
                    <a:pt x="8014" y="5680"/>
                    <a:pt x="14741" y="10669"/>
                    <a:pt x="21337" y="15955"/>
                  </a:cubicBezTo>
                  <a:cubicBezTo>
                    <a:pt x="20503" y="17884"/>
                    <a:pt x="19396" y="19491"/>
                    <a:pt x="18420" y="21182"/>
                  </a:cubicBezTo>
                  <a:cubicBezTo>
                    <a:pt x="17503" y="22789"/>
                    <a:pt x="16658" y="24444"/>
                    <a:pt x="15801" y="26052"/>
                  </a:cubicBezTo>
                  <a:cubicBezTo>
                    <a:pt x="14908" y="26171"/>
                    <a:pt x="14753" y="25445"/>
                    <a:pt x="14467" y="24968"/>
                  </a:cubicBezTo>
                  <a:cubicBezTo>
                    <a:pt x="12121" y="20956"/>
                    <a:pt x="9835" y="16896"/>
                    <a:pt x="7478" y="12884"/>
                  </a:cubicBezTo>
                  <a:cubicBezTo>
                    <a:pt x="5799" y="10038"/>
                    <a:pt x="4025" y="7240"/>
                    <a:pt x="2311" y="4406"/>
                  </a:cubicBezTo>
                  <a:cubicBezTo>
                    <a:pt x="1513" y="3085"/>
                    <a:pt x="775" y="1727"/>
                    <a:pt x="1" y="382"/>
                  </a:cubicBezTo>
                  <a:cubicBezTo>
                    <a:pt x="120" y="251"/>
                    <a:pt x="239" y="132"/>
                    <a:pt x="358" y="1"/>
                  </a:cubicBezTo>
                  <a:close/>
                </a:path>
              </a:pathLst>
            </a:custGeom>
            <a:solidFill>
              <a:srgbClr val="A5F1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3295902" y="1842918"/>
              <a:ext cx="2856469" cy="2285362"/>
            </a:xfrm>
            <a:custGeom>
              <a:rect b="b" l="l" r="r" t="t"/>
              <a:pathLst>
                <a:path extrusionOk="0" h="112110" w="140126">
                  <a:moveTo>
                    <a:pt x="125088" y="111812"/>
                  </a:moveTo>
                  <a:cubicBezTo>
                    <a:pt x="123647" y="111717"/>
                    <a:pt x="122635" y="111598"/>
                    <a:pt x="121611" y="111598"/>
                  </a:cubicBezTo>
                  <a:cubicBezTo>
                    <a:pt x="114682" y="111633"/>
                    <a:pt x="107741" y="111705"/>
                    <a:pt x="100811" y="111729"/>
                  </a:cubicBezTo>
                  <a:cubicBezTo>
                    <a:pt x="82380" y="111776"/>
                    <a:pt x="63961" y="111836"/>
                    <a:pt x="45530" y="111836"/>
                  </a:cubicBezTo>
                  <a:cubicBezTo>
                    <a:pt x="32803" y="111836"/>
                    <a:pt x="20075" y="111752"/>
                    <a:pt x="7335" y="111705"/>
                  </a:cubicBezTo>
                  <a:cubicBezTo>
                    <a:pt x="5382" y="111693"/>
                    <a:pt x="3418" y="111657"/>
                    <a:pt x="1453" y="111717"/>
                  </a:cubicBezTo>
                  <a:cubicBezTo>
                    <a:pt x="965" y="111729"/>
                    <a:pt x="358" y="112110"/>
                    <a:pt x="144" y="111467"/>
                  </a:cubicBezTo>
                  <a:cubicBezTo>
                    <a:pt x="1" y="111038"/>
                    <a:pt x="120" y="110431"/>
                    <a:pt x="334" y="110014"/>
                  </a:cubicBezTo>
                  <a:cubicBezTo>
                    <a:pt x="1358" y="108097"/>
                    <a:pt x="2465" y="106228"/>
                    <a:pt x="3525" y="104335"/>
                  </a:cubicBezTo>
                  <a:cubicBezTo>
                    <a:pt x="12848" y="87726"/>
                    <a:pt x="22337" y="71224"/>
                    <a:pt x="30921" y="54221"/>
                  </a:cubicBezTo>
                  <a:cubicBezTo>
                    <a:pt x="33065" y="49971"/>
                    <a:pt x="35458" y="45851"/>
                    <a:pt x="37827" y="41720"/>
                  </a:cubicBezTo>
                  <a:cubicBezTo>
                    <a:pt x="42982" y="32755"/>
                    <a:pt x="48197" y="23813"/>
                    <a:pt x="53400" y="14871"/>
                  </a:cubicBezTo>
                  <a:cubicBezTo>
                    <a:pt x="55960" y="10490"/>
                    <a:pt x="58556" y="6144"/>
                    <a:pt x="61163" y="1786"/>
                  </a:cubicBezTo>
                  <a:cubicBezTo>
                    <a:pt x="61425" y="1358"/>
                    <a:pt x="61782" y="977"/>
                    <a:pt x="62151" y="620"/>
                  </a:cubicBezTo>
                  <a:cubicBezTo>
                    <a:pt x="62640" y="167"/>
                    <a:pt x="63283" y="1"/>
                    <a:pt x="63866" y="334"/>
                  </a:cubicBezTo>
                  <a:cubicBezTo>
                    <a:pt x="65402" y="1203"/>
                    <a:pt x="66950" y="2048"/>
                    <a:pt x="68378" y="3072"/>
                  </a:cubicBezTo>
                  <a:cubicBezTo>
                    <a:pt x="71998" y="5656"/>
                    <a:pt x="75570" y="8311"/>
                    <a:pt x="79130" y="10978"/>
                  </a:cubicBezTo>
                  <a:cubicBezTo>
                    <a:pt x="82023" y="13145"/>
                    <a:pt x="84845" y="15431"/>
                    <a:pt x="87774" y="17574"/>
                  </a:cubicBezTo>
                  <a:cubicBezTo>
                    <a:pt x="91524" y="20313"/>
                    <a:pt x="95298" y="23063"/>
                    <a:pt x="99156" y="25647"/>
                  </a:cubicBezTo>
                  <a:cubicBezTo>
                    <a:pt x="103728" y="28706"/>
                    <a:pt x="108098" y="32004"/>
                    <a:pt x="112324" y="35505"/>
                  </a:cubicBezTo>
                  <a:cubicBezTo>
                    <a:pt x="115349" y="38017"/>
                    <a:pt x="118409" y="40494"/>
                    <a:pt x="121516" y="42911"/>
                  </a:cubicBezTo>
                  <a:cubicBezTo>
                    <a:pt x="126421" y="46721"/>
                    <a:pt x="131184" y="50697"/>
                    <a:pt x="135684" y="54983"/>
                  </a:cubicBezTo>
                  <a:cubicBezTo>
                    <a:pt x="136732" y="55972"/>
                    <a:pt x="137935" y="56805"/>
                    <a:pt x="139054" y="57734"/>
                  </a:cubicBezTo>
                  <a:cubicBezTo>
                    <a:pt x="139971" y="58484"/>
                    <a:pt x="140126" y="58913"/>
                    <a:pt x="139590" y="59829"/>
                  </a:cubicBezTo>
                  <a:cubicBezTo>
                    <a:pt x="137911" y="62734"/>
                    <a:pt x="136982" y="65913"/>
                    <a:pt x="136268" y="69152"/>
                  </a:cubicBezTo>
                  <a:cubicBezTo>
                    <a:pt x="135256" y="73807"/>
                    <a:pt x="133899" y="78355"/>
                    <a:pt x="132517" y="82915"/>
                  </a:cubicBezTo>
                  <a:cubicBezTo>
                    <a:pt x="130374" y="89940"/>
                    <a:pt x="128434" y="97024"/>
                    <a:pt x="126410" y="104085"/>
                  </a:cubicBezTo>
                  <a:cubicBezTo>
                    <a:pt x="126219" y="104775"/>
                    <a:pt x="126052" y="105490"/>
                    <a:pt x="125850" y="106180"/>
                  </a:cubicBezTo>
                  <a:cubicBezTo>
                    <a:pt x="125338" y="107954"/>
                    <a:pt x="124707" y="109693"/>
                    <a:pt x="125088" y="111812"/>
                  </a:cubicBezTo>
                  <a:close/>
                  <a:moveTo>
                    <a:pt x="3430" y="109335"/>
                  </a:moveTo>
                  <a:cubicBezTo>
                    <a:pt x="3597" y="109443"/>
                    <a:pt x="3763" y="109621"/>
                    <a:pt x="3930" y="109621"/>
                  </a:cubicBezTo>
                  <a:cubicBezTo>
                    <a:pt x="43137" y="109597"/>
                    <a:pt x="82356" y="109562"/>
                    <a:pt x="121564" y="109514"/>
                  </a:cubicBezTo>
                  <a:cubicBezTo>
                    <a:pt x="121623" y="109514"/>
                    <a:pt x="121695" y="109383"/>
                    <a:pt x="121754" y="109300"/>
                  </a:cubicBezTo>
                  <a:cubicBezTo>
                    <a:pt x="121945" y="108728"/>
                    <a:pt x="121516" y="108347"/>
                    <a:pt x="121266" y="107919"/>
                  </a:cubicBezTo>
                  <a:cubicBezTo>
                    <a:pt x="119540" y="104966"/>
                    <a:pt x="117754" y="102049"/>
                    <a:pt x="116075" y="99084"/>
                  </a:cubicBezTo>
                  <a:cubicBezTo>
                    <a:pt x="113003" y="93691"/>
                    <a:pt x="110003" y="88249"/>
                    <a:pt x="106955" y="82856"/>
                  </a:cubicBezTo>
                  <a:cubicBezTo>
                    <a:pt x="106455" y="81975"/>
                    <a:pt x="106109" y="80963"/>
                    <a:pt x="105252" y="80403"/>
                  </a:cubicBezTo>
                  <a:cubicBezTo>
                    <a:pt x="90977" y="80403"/>
                    <a:pt x="76808" y="80439"/>
                    <a:pt x="62628" y="80403"/>
                  </a:cubicBezTo>
                  <a:cubicBezTo>
                    <a:pt x="48364" y="80368"/>
                    <a:pt x="34112" y="80558"/>
                    <a:pt x="19789" y="80153"/>
                  </a:cubicBezTo>
                  <a:cubicBezTo>
                    <a:pt x="14384" y="89559"/>
                    <a:pt x="9038" y="98870"/>
                    <a:pt x="3680" y="108192"/>
                  </a:cubicBezTo>
                  <a:cubicBezTo>
                    <a:pt x="3537" y="108454"/>
                    <a:pt x="3442" y="108752"/>
                    <a:pt x="3347" y="109050"/>
                  </a:cubicBezTo>
                  <a:cubicBezTo>
                    <a:pt x="3323" y="109121"/>
                    <a:pt x="3406" y="109240"/>
                    <a:pt x="3430" y="109335"/>
                  </a:cubicBezTo>
                  <a:close/>
                  <a:moveTo>
                    <a:pt x="21325" y="78355"/>
                  </a:moveTo>
                  <a:cubicBezTo>
                    <a:pt x="21765" y="78379"/>
                    <a:pt x="22254" y="78439"/>
                    <a:pt x="22754" y="78439"/>
                  </a:cubicBezTo>
                  <a:cubicBezTo>
                    <a:pt x="25849" y="78403"/>
                    <a:pt x="28957" y="78320"/>
                    <a:pt x="32064" y="78320"/>
                  </a:cubicBezTo>
                  <a:cubicBezTo>
                    <a:pt x="53900" y="78248"/>
                    <a:pt x="75725" y="78189"/>
                    <a:pt x="97561" y="78129"/>
                  </a:cubicBezTo>
                  <a:cubicBezTo>
                    <a:pt x="99216" y="78129"/>
                    <a:pt x="100871" y="78201"/>
                    <a:pt x="102526" y="78213"/>
                  </a:cubicBezTo>
                  <a:cubicBezTo>
                    <a:pt x="103038" y="78213"/>
                    <a:pt x="103573" y="78165"/>
                    <a:pt x="103716" y="77498"/>
                  </a:cubicBezTo>
                  <a:cubicBezTo>
                    <a:pt x="103657" y="77320"/>
                    <a:pt x="103621" y="77105"/>
                    <a:pt x="103538" y="76927"/>
                  </a:cubicBezTo>
                  <a:cubicBezTo>
                    <a:pt x="99728" y="69700"/>
                    <a:pt x="95918" y="62472"/>
                    <a:pt x="92096" y="55245"/>
                  </a:cubicBezTo>
                  <a:cubicBezTo>
                    <a:pt x="91810" y="54710"/>
                    <a:pt x="91429" y="54221"/>
                    <a:pt x="91036" y="53614"/>
                  </a:cubicBezTo>
                  <a:cubicBezTo>
                    <a:pt x="72105" y="53400"/>
                    <a:pt x="53186" y="53805"/>
                    <a:pt x="34196" y="53209"/>
                  </a:cubicBezTo>
                  <a:cubicBezTo>
                    <a:pt x="29993" y="61091"/>
                    <a:pt x="25814" y="68938"/>
                    <a:pt x="21646" y="76784"/>
                  </a:cubicBezTo>
                  <a:cubicBezTo>
                    <a:pt x="21456" y="77141"/>
                    <a:pt x="21337" y="77534"/>
                    <a:pt x="21206" y="77915"/>
                  </a:cubicBezTo>
                  <a:cubicBezTo>
                    <a:pt x="21182" y="77998"/>
                    <a:pt x="21254" y="78117"/>
                    <a:pt x="21325" y="78355"/>
                  </a:cubicBezTo>
                  <a:close/>
                  <a:moveTo>
                    <a:pt x="122790" y="46935"/>
                  </a:moveTo>
                  <a:cubicBezTo>
                    <a:pt x="122373" y="47483"/>
                    <a:pt x="122088" y="47780"/>
                    <a:pt x="121897" y="48137"/>
                  </a:cubicBezTo>
                  <a:cubicBezTo>
                    <a:pt x="120945" y="49852"/>
                    <a:pt x="119980" y="51554"/>
                    <a:pt x="119087" y="53305"/>
                  </a:cubicBezTo>
                  <a:cubicBezTo>
                    <a:pt x="117956" y="55519"/>
                    <a:pt x="116885" y="57746"/>
                    <a:pt x="115813" y="59984"/>
                  </a:cubicBezTo>
                  <a:cubicBezTo>
                    <a:pt x="114563" y="62592"/>
                    <a:pt x="113336" y="65223"/>
                    <a:pt x="112110" y="67842"/>
                  </a:cubicBezTo>
                  <a:cubicBezTo>
                    <a:pt x="110741" y="70735"/>
                    <a:pt x="109407" y="73652"/>
                    <a:pt x="108014" y="76534"/>
                  </a:cubicBezTo>
                  <a:cubicBezTo>
                    <a:pt x="107312" y="77986"/>
                    <a:pt x="107490" y="79248"/>
                    <a:pt x="108288" y="80629"/>
                  </a:cubicBezTo>
                  <a:cubicBezTo>
                    <a:pt x="110312" y="84106"/>
                    <a:pt x="112205" y="87678"/>
                    <a:pt x="114182" y="91190"/>
                  </a:cubicBezTo>
                  <a:cubicBezTo>
                    <a:pt x="116861" y="95977"/>
                    <a:pt x="119552" y="100751"/>
                    <a:pt x="122266" y="105513"/>
                  </a:cubicBezTo>
                  <a:cubicBezTo>
                    <a:pt x="122552" y="106014"/>
                    <a:pt x="122981" y="106442"/>
                    <a:pt x="123385" y="106966"/>
                  </a:cubicBezTo>
                  <a:cubicBezTo>
                    <a:pt x="124159" y="105966"/>
                    <a:pt x="124219" y="104894"/>
                    <a:pt x="124469" y="103906"/>
                  </a:cubicBezTo>
                  <a:cubicBezTo>
                    <a:pt x="126290" y="96584"/>
                    <a:pt x="128207" y="89285"/>
                    <a:pt x="130577" y="82106"/>
                  </a:cubicBezTo>
                  <a:cubicBezTo>
                    <a:pt x="132029" y="77689"/>
                    <a:pt x="133291" y="73212"/>
                    <a:pt x="134256" y="68664"/>
                  </a:cubicBezTo>
                  <a:cubicBezTo>
                    <a:pt x="134827" y="66021"/>
                    <a:pt x="135613" y="63461"/>
                    <a:pt x="136673" y="60972"/>
                  </a:cubicBezTo>
                  <a:cubicBezTo>
                    <a:pt x="136911" y="60425"/>
                    <a:pt x="137066" y="59841"/>
                    <a:pt x="137268" y="59246"/>
                  </a:cubicBezTo>
                  <a:cubicBezTo>
                    <a:pt x="132315" y="55305"/>
                    <a:pt x="128041" y="50781"/>
                    <a:pt x="122790" y="46935"/>
                  </a:cubicBezTo>
                  <a:close/>
                  <a:moveTo>
                    <a:pt x="45566" y="33219"/>
                  </a:moveTo>
                  <a:cubicBezTo>
                    <a:pt x="44852" y="34421"/>
                    <a:pt x="44149" y="35576"/>
                    <a:pt x="43482" y="36731"/>
                  </a:cubicBezTo>
                  <a:cubicBezTo>
                    <a:pt x="40946" y="41125"/>
                    <a:pt x="38422" y="45518"/>
                    <a:pt x="35922" y="49911"/>
                  </a:cubicBezTo>
                  <a:cubicBezTo>
                    <a:pt x="35636" y="50411"/>
                    <a:pt x="35124" y="50912"/>
                    <a:pt x="35684" y="51626"/>
                  </a:cubicBezTo>
                  <a:cubicBezTo>
                    <a:pt x="40077" y="51554"/>
                    <a:pt x="44518" y="51424"/>
                    <a:pt x="48959" y="51400"/>
                  </a:cubicBezTo>
                  <a:cubicBezTo>
                    <a:pt x="60854" y="51352"/>
                    <a:pt x="72748" y="51340"/>
                    <a:pt x="84642" y="51316"/>
                  </a:cubicBezTo>
                  <a:cubicBezTo>
                    <a:pt x="85571" y="51316"/>
                    <a:pt x="86500" y="51316"/>
                    <a:pt x="87428" y="51316"/>
                  </a:cubicBezTo>
                  <a:cubicBezTo>
                    <a:pt x="87643" y="51316"/>
                    <a:pt x="87845" y="51304"/>
                    <a:pt x="88048" y="51293"/>
                  </a:cubicBezTo>
                  <a:cubicBezTo>
                    <a:pt x="88262" y="51281"/>
                    <a:pt x="88464" y="51269"/>
                    <a:pt x="88667" y="51245"/>
                  </a:cubicBezTo>
                  <a:cubicBezTo>
                    <a:pt x="88774" y="51233"/>
                    <a:pt x="88869" y="51185"/>
                    <a:pt x="88964" y="51150"/>
                  </a:cubicBezTo>
                  <a:cubicBezTo>
                    <a:pt x="89060" y="51114"/>
                    <a:pt x="89155" y="51078"/>
                    <a:pt x="89286" y="51019"/>
                  </a:cubicBezTo>
                  <a:cubicBezTo>
                    <a:pt x="89286" y="50733"/>
                    <a:pt x="89381" y="50400"/>
                    <a:pt x="89274" y="50150"/>
                  </a:cubicBezTo>
                  <a:cubicBezTo>
                    <a:pt x="88167" y="47637"/>
                    <a:pt x="80630" y="34933"/>
                    <a:pt x="79237" y="33219"/>
                  </a:cubicBezTo>
                  <a:close/>
                  <a:moveTo>
                    <a:pt x="105966" y="75772"/>
                  </a:moveTo>
                  <a:cubicBezTo>
                    <a:pt x="107526" y="72557"/>
                    <a:pt x="109038" y="69497"/>
                    <a:pt x="110515" y="66425"/>
                  </a:cubicBezTo>
                  <a:cubicBezTo>
                    <a:pt x="111634" y="64092"/>
                    <a:pt x="112801" y="61782"/>
                    <a:pt x="113777" y="59389"/>
                  </a:cubicBezTo>
                  <a:cubicBezTo>
                    <a:pt x="115087" y="56222"/>
                    <a:pt x="116670" y="53209"/>
                    <a:pt x="118420" y="50281"/>
                  </a:cubicBezTo>
                  <a:cubicBezTo>
                    <a:pt x="119325" y="48768"/>
                    <a:pt x="119992" y="47173"/>
                    <a:pt x="120778" y="45542"/>
                  </a:cubicBezTo>
                  <a:cubicBezTo>
                    <a:pt x="120337" y="45101"/>
                    <a:pt x="120004" y="44708"/>
                    <a:pt x="119623" y="44387"/>
                  </a:cubicBezTo>
                  <a:cubicBezTo>
                    <a:pt x="116492" y="41827"/>
                    <a:pt x="113360" y="39291"/>
                    <a:pt x="110229" y="36743"/>
                  </a:cubicBezTo>
                  <a:cubicBezTo>
                    <a:pt x="108455" y="35314"/>
                    <a:pt x="106693" y="33874"/>
                    <a:pt x="104895" y="32469"/>
                  </a:cubicBezTo>
                  <a:cubicBezTo>
                    <a:pt x="104526" y="32195"/>
                    <a:pt x="104026" y="32076"/>
                    <a:pt x="103442" y="31826"/>
                  </a:cubicBezTo>
                  <a:cubicBezTo>
                    <a:pt x="100263" y="38851"/>
                    <a:pt x="96263" y="45280"/>
                    <a:pt x="93334" y="52305"/>
                  </a:cubicBezTo>
                  <a:cubicBezTo>
                    <a:pt x="93596" y="52876"/>
                    <a:pt x="93834" y="53448"/>
                    <a:pt x="94120" y="53995"/>
                  </a:cubicBezTo>
                  <a:cubicBezTo>
                    <a:pt x="96918" y="59413"/>
                    <a:pt x="99716" y="64842"/>
                    <a:pt x="102537" y="70259"/>
                  </a:cubicBezTo>
                  <a:cubicBezTo>
                    <a:pt x="103347" y="71819"/>
                    <a:pt x="104216" y="73343"/>
                    <a:pt x="105097" y="74867"/>
                  </a:cubicBezTo>
                  <a:cubicBezTo>
                    <a:pt x="105288" y="75188"/>
                    <a:pt x="105633" y="75426"/>
                    <a:pt x="105966" y="75772"/>
                  </a:cubicBezTo>
                  <a:close/>
                  <a:moveTo>
                    <a:pt x="77915" y="31231"/>
                  </a:moveTo>
                  <a:cubicBezTo>
                    <a:pt x="77725" y="29647"/>
                    <a:pt x="76963" y="28766"/>
                    <a:pt x="76427" y="27802"/>
                  </a:cubicBezTo>
                  <a:cubicBezTo>
                    <a:pt x="70450" y="17146"/>
                    <a:pt x="63902" y="6382"/>
                    <a:pt x="62413" y="4739"/>
                  </a:cubicBezTo>
                  <a:cubicBezTo>
                    <a:pt x="57210" y="13097"/>
                    <a:pt x="52138" y="21491"/>
                    <a:pt x="47412" y="30088"/>
                  </a:cubicBezTo>
                  <a:cubicBezTo>
                    <a:pt x="47269" y="30326"/>
                    <a:pt x="47281" y="30659"/>
                    <a:pt x="47233" y="30933"/>
                  </a:cubicBezTo>
                  <a:cubicBezTo>
                    <a:pt x="47459" y="31052"/>
                    <a:pt x="47626" y="31219"/>
                    <a:pt x="47793" y="31219"/>
                  </a:cubicBezTo>
                  <a:cubicBezTo>
                    <a:pt x="57722" y="31231"/>
                    <a:pt x="67640" y="31231"/>
                    <a:pt x="77915" y="31231"/>
                  </a:cubicBezTo>
                  <a:close/>
                  <a:moveTo>
                    <a:pt x="92334" y="49614"/>
                  </a:moveTo>
                  <a:cubicBezTo>
                    <a:pt x="92596" y="49102"/>
                    <a:pt x="92905" y="48590"/>
                    <a:pt x="93155" y="48066"/>
                  </a:cubicBezTo>
                  <a:cubicBezTo>
                    <a:pt x="94060" y="46209"/>
                    <a:pt x="94917" y="44327"/>
                    <a:pt x="95834" y="42482"/>
                  </a:cubicBezTo>
                  <a:cubicBezTo>
                    <a:pt x="97501" y="39172"/>
                    <a:pt x="99228" y="35874"/>
                    <a:pt x="100883" y="32552"/>
                  </a:cubicBezTo>
                  <a:cubicBezTo>
                    <a:pt x="101240" y="31850"/>
                    <a:pt x="101418" y="31052"/>
                    <a:pt x="101633" y="30421"/>
                  </a:cubicBezTo>
                  <a:cubicBezTo>
                    <a:pt x="101383" y="30076"/>
                    <a:pt x="101299" y="29861"/>
                    <a:pt x="101144" y="29742"/>
                  </a:cubicBezTo>
                  <a:cubicBezTo>
                    <a:pt x="97001" y="26837"/>
                    <a:pt x="92858" y="23944"/>
                    <a:pt x="88714" y="21063"/>
                  </a:cubicBezTo>
                  <a:cubicBezTo>
                    <a:pt x="88560" y="20955"/>
                    <a:pt x="88321" y="20944"/>
                    <a:pt x="88000" y="20860"/>
                  </a:cubicBezTo>
                  <a:cubicBezTo>
                    <a:pt x="86726" y="22027"/>
                    <a:pt x="86131" y="23706"/>
                    <a:pt x="85190" y="25146"/>
                  </a:cubicBezTo>
                  <a:cubicBezTo>
                    <a:pt x="83773" y="27313"/>
                    <a:pt x="82714" y="29647"/>
                    <a:pt x="81713" y="32076"/>
                  </a:cubicBezTo>
                  <a:cubicBezTo>
                    <a:pt x="85047" y="37850"/>
                    <a:pt x="88345" y="43554"/>
                    <a:pt x="91667" y="49257"/>
                  </a:cubicBezTo>
                  <a:cubicBezTo>
                    <a:pt x="91750" y="49411"/>
                    <a:pt x="92012" y="49447"/>
                    <a:pt x="92334" y="49614"/>
                  </a:cubicBezTo>
                  <a:close/>
                  <a:moveTo>
                    <a:pt x="65247" y="3120"/>
                  </a:moveTo>
                  <a:cubicBezTo>
                    <a:pt x="65128" y="3251"/>
                    <a:pt x="65009" y="3370"/>
                    <a:pt x="64890" y="3501"/>
                  </a:cubicBezTo>
                  <a:cubicBezTo>
                    <a:pt x="65664" y="4846"/>
                    <a:pt x="66402" y="6204"/>
                    <a:pt x="67200" y="7525"/>
                  </a:cubicBezTo>
                  <a:cubicBezTo>
                    <a:pt x="68914" y="10359"/>
                    <a:pt x="70688" y="13157"/>
                    <a:pt x="72367" y="16003"/>
                  </a:cubicBezTo>
                  <a:cubicBezTo>
                    <a:pt x="74724" y="20015"/>
                    <a:pt x="77010" y="24075"/>
                    <a:pt x="79356" y="28087"/>
                  </a:cubicBezTo>
                  <a:cubicBezTo>
                    <a:pt x="79642" y="28564"/>
                    <a:pt x="79797" y="29290"/>
                    <a:pt x="80690" y="29171"/>
                  </a:cubicBezTo>
                  <a:cubicBezTo>
                    <a:pt x="81547" y="27563"/>
                    <a:pt x="82392" y="25908"/>
                    <a:pt x="83309" y="24301"/>
                  </a:cubicBezTo>
                  <a:cubicBezTo>
                    <a:pt x="84285" y="22610"/>
                    <a:pt x="85392" y="21003"/>
                    <a:pt x="86226" y="19074"/>
                  </a:cubicBezTo>
                  <a:cubicBezTo>
                    <a:pt x="79630" y="13788"/>
                    <a:pt x="72903" y="8799"/>
                    <a:pt x="66295" y="3680"/>
                  </a:cubicBezTo>
                  <a:cubicBezTo>
                    <a:pt x="65985" y="3441"/>
                    <a:pt x="65592" y="3299"/>
                    <a:pt x="65247" y="312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7950" cy="51432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18"/>
          <p:cNvCxnSpPr/>
          <p:nvPr/>
        </p:nvCxnSpPr>
        <p:spPr>
          <a:xfrm>
            <a:off x="590100" y="705613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" name="Google Shape;111;p18"/>
          <p:cNvSpPr txBox="1"/>
          <p:nvPr/>
        </p:nvSpPr>
        <p:spPr>
          <a:xfrm>
            <a:off x="518200" y="666575"/>
            <a:ext cx="6857700" cy="44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S2S (Carman (remote); Garrett; Xue)</a:t>
            </a:r>
            <a:endParaRPr b="1" sz="1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FY23 appropriation (NWS/OAR) to develop the UFS SFS and establish the NOAA S2S Program. Includes SFS-based Climate Testbed (CPC/EMC/PSL); includes a focus on (western) precipitation S2S forecasting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Workshops to develop the S2S Program: 1. NOAA-focus (9/23); 2. Community (winter 2023-24)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AMS 2024 S2S sessions: Part 1: Stakeholder needs and priorities; Part 2: Predictions and predictability; Part 3: S2S Model developments and innovations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Atmospheric River (AR) Forecast system (Alexander, Tallapragada, Webb, Huang)</a:t>
            </a:r>
            <a:endParaRPr b="1" sz="1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Water in the West appropriation (FY23) is developing a UFS-AR model with high-resolution over the Pacific/Western-CONUS embedded in global model. Test, with other models, against winter 2022-23 events. (Alexander, Tallapragada)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Fireweather program (FY23 appropriation; BIL, DRSA Supplemental)</a:t>
            </a:r>
            <a:endParaRPr b="1" sz="1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Includes modeling (RRFS fireweather, smoke modeling), research, testbed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OAR Laboratory (GSL, PSL, ARL) and WPO grants program (Research/modeling and testbed)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437950" y="166825"/>
            <a:ext cx="8877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NOAA (new) UFS Modeling Initiatives</a:t>
            </a:r>
            <a:endParaRPr b="1" sz="23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51575" y="4804550"/>
            <a:ext cx="33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sz="1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4">
            <a:alphaModFix/>
          </a:blip>
          <a:srcRect b="6437" l="46963" r="6254" t="0"/>
          <a:stretch/>
        </p:blipFill>
        <p:spPr>
          <a:xfrm>
            <a:off x="7674824" y="1701375"/>
            <a:ext cx="1469175" cy="16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5">
            <a:alphaModFix/>
          </a:blip>
          <a:srcRect b="0" l="0" r="48003" t="0"/>
          <a:stretch/>
        </p:blipFill>
        <p:spPr>
          <a:xfrm>
            <a:off x="7674825" y="0"/>
            <a:ext cx="1469174" cy="165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6">
            <a:alphaModFix/>
          </a:blip>
          <a:srcRect b="0" l="20045" r="20045" t="0"/>
          <a:stretch/>
        </p:blipFill>
        <p:spPr>
          <a:xfrm>
            <a:off x="7674825" y="3459214"/>
            <a:ext cx="1469174" cy="1652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7950" cy="51432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19"/>
          <p:cNvCxnSpPr/>
          <p:nvPr/>
        </p:nvCxnSpPr>
        <p:spPr>
          <a:xfrm>
            <a:off x="729650" y="693363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" name="Google Shape;123;p19"/>
          <p:cNvSpPr txBox="1"/>
          <p:nvPr/>
        </p:nvSpPr>
        <p:spPr>
          <a:xfrm>
            <a:off x="497550" y="745175"/>
            <a:ext cx="86121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Team under NOAA’s Earth System Integration Board (ESIB) coordinating modeling across NOAA (NWS, OAR, NESDIS, NOS, NMFS). Koch and Gross are current chairs.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modeling spans NWP, climate, coastal, operational ocean, fishery, genomics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NMT activities include: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Modeling Strategy Working Group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is developing two 10-year Strategies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OAA Modeling Strategy (Tolman)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 Data Assimilation Strategy (Garrett)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Enabling Observations into Models Working Group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Improve use of data in models, anticipate needs for future products and observations to improve forecast model predictions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Operational Ocean Forecasting Working Group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Coordinate ocean/coastal modeling and infrastructure across NOAA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Possible future new groups include: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UFS coordination and oversight (for NOAA investments)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Advanced HPC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669925" y="154575"/>
            <a:ext cx="4419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NOAA Modeling Team (NMT)</a:t>
            </a:r>
            <a:endParaRPr b="1" sz="23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51575" y="4804550"/>
            <a:ext cx="33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sz="1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7950" cy="51432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20"/>
          <p:cNvCxnSpPr/>
          <p:nvPr/>
        </p:nvCxnSpPr>
        <p:spPr>
          <a:xfrm>
            <a:off x="625600" y="571138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" name="Google Shape;132;p20"/>
          <p:cNvSpPr txBox="1"/>
          <p:nvPr/>
        </p:nvSpPr>
        <p:spPr>
          <a:xfrm>
            <a:off x="508525" y="636000"/>
            <a:ext cx="8478600" cy="4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support and UFS engagement is most important to the community? 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 will be helpful to know where to focus our support.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Developer (and how deep?)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 assimilation (will JEDI work for your needs?)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Post-processing and product development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Test/evaluate (against what?)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AutoNum type="arabicPeriod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User (for research)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open does the code need to be for the community purposes? 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(2024 AMS Town Hall submitted on this topic)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Operational code, initialized in real-time?, Well-vetted “released” code, Developing code?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NCAR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NOAA/UFS and NSF/NCAR are discussing stronger partnership on community modeling. Focus is on infrastructure (workflow, coupling, post-processing) and workshops are ongoing.  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NASA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GEOS and UFS have many commonalities. NASA and NOAA have a collaborative project to share data needed for S2S model initialization (Frolov)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508525" y="114700"/>
            <a:ext cx="8877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Community topics</a:t>
            </a:r>
            <a:endParaRPr b="1" sz="23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51575" y="4804550"/>
            <a:ext cx="33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sz="1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7950" cy="51432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21"/>
          <p:cNvCxnSpPr/>
          <p:nvPr/>
        </p:nvCxnSpPr>
        <p:spPr>
          <a:xfrm>
            <a:off x="658750" y="611238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1" name="Google Shape;141;p21"/>
          <p:cNvSpPr txBox="1"/>
          <p:nvPr/>
        </p:nvSpPr>
        <p:spPr>
          <a:xfrm>
            <a:off x="490325" y="725875"/>
            <a:ext cx="8405400" cy="4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UFS governance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Navigating the government/non-government roles and responsibilities in the UFS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Code governance (Jacobs, Tolman, Huang)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Need for enforcement of CI/CD development practices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Designation and maintenance of </a:t>
            </a: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official repository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that will be provided/released to the community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Commitment of NOAA Labs and EMC to contribute to the </a:t>
            </a: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official repository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 order to avoid divergence of research/release and operational versions of UFS 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EPIC (with the CCT’s) will be drafting a UFS Code Governance Plan, to be approved by UFS Leadership, NOAA Leadership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 Assimilation (Whitaker, Kleist, Alexander, Huang)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Getting JEDI into UFS community releases, will take months-years. Should we continue to release codes without data assimilation?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Testbeds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Role of NOAA testbeds for testing and evaluation of the UFS</a:t>
            </a:r>
            <a:endParaRPr b="1" sz="160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575675" y="103175"/>
            <a:ext cx="8877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Challenges - To work on this week! </a:t>
            </a:r>
            <a:endParaRPr b="1" sz="23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51575" y="4804550"/>
            <a:ext cx="33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sz="1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2"/>
          <p:cNvPicPr preferRelativeResize="0"/>
          <p:nvPr/>
        </p:nvPicPr>
        <p:blipFill rotWithShape="1">
          <a:blip r:embed="rId3">
            <a:alphaModFix/>
          </a:blip>
          <a:srcRect b="6437" l="-9" r="6253" t="0"/>
          <a:stretch/>
        </p:blipFill>
        <p:spPr>
          <a:xfrm>
            <a:off x="-18600" y="0"/>
            <a:ext cx="9162600" cy="5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-669262" y="2202288"/>
            <a:ext cx="591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  <a:endParaRPr b="1" i="1" sz="2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944" y="1149412"/>
            <a:ext cx="2518199" cy="113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9600" y="3220837"/>
            <a:ext cx="382850" cy="3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2822438" y="3160700"/>
            <a:ext cx="157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@NOAA_WPO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562663" y="3160700"/>
            <a:ext cx="157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wpo.noaa.gov</a:t>
            </a: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813" y="3220816"/>
            <a:ext cx="382850" cy="31084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/>
          <p:nvPr/>
        </p:nvSpPr>
        <p:spPr>
          <a:xfrm>
            <a:off x="-18600" y="4714975"/>
            <a:ext cx="9171900" cy="431100"/>
          </a:xfrm>
          <a:prstGeom prst="rect">
            <a:avLst/>
          </a:prstGeom>
          <a:solidFill>
            <a:srgbClr val="D0EF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025" y="4696012"/>
            <a:ext cx="469027" cy="46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8875" y="4739100"/>
            <a:ext cx="382851" cy="382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 txBox="1"/>
          <p:nvPr/>
        </p:nvSpPr>
        <p:spPr>
          <a:xfrm>
            <a:off x="2615550" y="4753525"/>
            <a:ext cx="6258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459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Department of Commerce // National Oceanic and Atmospheric Administration  </a:t>
            </a:r>
            <a:endParaRPr sz="1100">
              <a:solidFill>
                <a:srgbClr val="0A459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7950" cy="51432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3"/>
          <p:cNvCxnSpPr/>
          <p:nvPr/>
        </p:nvCxnSpPr>
        <p:spPr>
          <a:xfrm>
            <a:off x="629975" y="916638"/>
            <a:ext cx="2192700" cy="0"/>
          </a:xfrm>
          <a:prstGeom prst="straightConnector1">
            <a:avLst/>
          </a:prstGeom>
          <a:noFill/>
          <a:ln cap="flat" cmpd="sng" w="19050">
            <a:solidFill>
              <a:srgbClr val="0085CA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" name="Google Shape;165;p23"/>
          <p:cNvSpPr txBox="1"/>
          <p:nvPr/>
        </p:nvSpPr>
        <p:spPr>
          <a:xfrm>
            <a:off x="530400" y="340200"/>
            <a:ext cx="4419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308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EPIC Contract Highlights</a:t>
            </a:r>
            <a:endParaRPr b="1" sz="2300">
              <a:solidFill>
                <a:srgbClr val="003087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51575" y="4804550"/>
            <a:ext cx="33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</a:t>
            </a:r>
            <a:endParaRPr sz="1000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564525" y="1101175"/>
            <a:ext cx="8541000" cy="3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Continuous Integration Continuous Delivery (CI/CD) for the UFS Weather Model and the UFS SRW App, ensures efficient and reliable development and deployment processes.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EPIC’s CI/CD pipeline allows the community to simultaneously test the UFS on all Tier-1 systems and three major CSP's, reducing the risk of deployment issues and improving software quality.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roll</a:t>
            </a: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out of a fully-functional EPIC Community Portal (ECP) supports externalizing innovation, allowing community members to access technical content, fostering collaboration, knowledge sharing, and ideation without barriers.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Daily content updates enhance accessibility, ensuring regular updates of technical content, fostering engagement and timely information sharing.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EPIC is developing with the community a Hierarchical Testing Framework (HTF) outcome that engages everyone by adding tests at all levels, 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EPIC’s testing framework enhances the development process speed and efficiency while minimizing resource consumption.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availability of community Infrastructure as Code allows to easily create and run UFS Apps.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IaC anables community members to effortlessly develop and run applications on any Cloud Service Provider (CSP), promoting flexibility and scalability.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EPIC and the community are successfully collaborating to increase pull-request (PR) cadence, enabling application teams to release updates more frequently,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</a:pPr>
            <a:r>
              <a:rPr lang="en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Reduces technical overhead and implementation constraints, ultimately improving development velocity.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