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5143500" cx="9144000"/>
  <p:notesSz cx="6858000" cy="9144000"/>
  <p:embeddedFontLst>
    <p:embeddedFont>
      <p:font typeface="Roboto"/>
      <p:regular r:id="rId17"/>
      <p:bold r:id="rId18"/>
      <p:italic r:id="rId19"/>
      <p:boldItalic r:id="rId20"/>
    </p:embeddedFont>
    <p:embeddedFont>
      <p:font typeface="Roboto Condensed"/>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20EF761-B095-42A6-847D-D04C4346B28A}">
  <a:tblStyle styleId="{D20EF761-B095-42A6-847D-D04C4346B28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7C63ACD6-CF73-473C-B3D5-A84995B85B61}"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11" Type="http://schemas.openxmlformats.org/officeDocument/2006/relationships/slide" Target="slides/slide5.xml"/><Relationship Id="rId22" Type="http://schemas.openxmlformats.org/officeDocument/2006/relationships/font" Target="fonts/RobotoCondensed-bold.fntdata"/><Relationship Id="rId10" Type="http://schemas.openxmlformats.org/officeDocument/2006/relationships/slide" Target="slides/slide4.xml"/><Relationship Id="rId21" Type="http://schemas.openxmlformats.org/officeDocument/2006/relationships/font" Target="fonts/RobotoCondensed-regular.fntdata"/><Relationship Id="rId13" Type="http://schemas.openxmlformats.org/officeDocument/2006/relationships/slide" Target="slides/slide7.xml"/><Relationship Id="rId24" Type="http://schemas.openxmlformats.org/officeDocument/2006/relationships/font" Target="fonts/RobotoCondensed-boldItalic.fntdata"/><Relationship Id="rId12" Type="http://schemas.openxmlformats.org/officeDocument/2006/relationships/slide" Target="slides/slide6.xml"/><Relationship Id="rId23" Type="http://schemas.openxmlformats.org/officeDocument/2006/relationships/font" Target="fonts/RobotoCondense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Roboto-regular.fntdata"/><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font" Target="fonts/Roboto-italic.fntdata"/><Relationship Id="rId6" Type="http://schemas.openxmlformats.org/officeDocument/2006/relationships/notesMaster" Target="notesMasters/notesMaster1.xml"/><Relationship Id="rId18" Type="http://schemas.openxmlformats.org/officeDocument/2006/relationships/font" Target="fonts/Roboto-bold.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5599cf0247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25599cf0247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Good morning everyone.  My name is John Ten Hoeve and I am the deputy director in the weather program office. Today I’ll be facilitating this roundtable discussion over the next few hours until the lunch break.  This session is somewhat patterned after the reach to operations nexus events at AMS or NWA, where individuals with different experiences and positions across government, academia, and private industry come together to discuss difficult challenges in the field. So even if you didn’t have a talk or poster this week, and even if you did, this is your opportunity to contribute and share ideas and have your voice heard.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Cari, Aaron, Jen, Jessica, and Kelvin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5ba55219e9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5ba55219e9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5ae85ac19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5ae85ac19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But this morning we want to u</a:t>
            </a:r>
            <a:r>
              <a:rPr lang="en">
                <a:solidFill>
                  <a:schemeClr val="dk1"/>
                </a:solidFill>
              </a:rPr>
              <a:t>se the wisdom of the crowds principle where the </a:t>
            </a:r>
            <a:r>
              <a:rPr lang="en" sz="1050">
                <a:solidFill>
                  <a:srgbClr val="4D5156"/>
                </a:solidFill>
                <a:highlight>
                  <a:srgbClr val="FFFFFF"/>
                </a:highlight>
                <a:latin typeface="Roboto"/>
                <a:ea typeface="Roboto"/>
                <a:cs typeface="Roboto"/>
                <a:sym typeface="Roboto"/>
              </a:rPr>
              <a:t>collective opinion of a diverse independent group of individuals is greater rather than that of a single expert.</a:t>
            </a:r>
            <a:endParaRPr sz="1050">
              <a:solidFill>
                <a:srgbClr val="4D5156"/>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050">
              <a:solidFill>
                <a:srgbClr val="4D5156"/>
              </a:solidFill>
              <a:highlight>
                <a:srgbClr val="FFFFFF"/>
              </a:highlight>
              <a:latin typeface="Roboto"/>
              <a:ea typeface="Roboto"/>
              <a:cs typeface="Roboto"/>
              <a:sym typeface="Roboto"/>
            </a:endParaRPr>
          </a:p>
          <a:p>
            <a:pPr indent="0" lvl="0" marL="0" rtl="0" algn="l">
              <a:spcBef>
                <a:spcPts val="0"/>
              </a:spcBef>
              <a:spcAft>
                <a:spcPts val="0"/>
              </a:spcAft>
              <a:buNone/>
            </a:pPr>
            <a:r>
              <a:rPr lang="en" sz="1050">
                <a:solidFill>
                  <a:srgbClr val="4D5156"/>
                </a:solidFill>
                <a:highlight>
                  <a:srgbClr val="FFFFFF"/>
                </a:highlight>
                <a:latin typeface="Roboto"/>
                <a:ea typeface="Roboto"/>
                <a:cs typeface="Roboto"/>
                <a:sym typeface="Roboto"/>
              </a:rPr>
              <a:t>If in fact community earth system modeling is as tough as kingpin here, we need everyone’s help to be able to solve these challenging problems.  We will be collecting the information from the moderators and report out later in the morning, along with what you write on your table paper here,, share them back with anyone who is interested, and then use them in future planning efforts within WPO and NOAA.  </a:t>
            </a:r>
            <a:endParaRPr sz="1050">
              <a:solidFill>
                <a:srgbClr val="4D5156"/>
              </a:solidFill>
              <a:highlight>
                <a:srgbClr val="FFFFFF"/>
              </a:highlight>
              <a:latin typeface="Roboto"/>
              <a:ea typeface="Roboto"/>
              <a:cs typeface="Roboto"/>
              <a:sym typeface="Robo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e524f256a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e524f256a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1. Had a good presentation and panel discussion on Monday where many of the challenges were highlighted, along with some potential ideas and solutions. What are some other ideas?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2. We talked yesterday about the organizational, cultural, funding, and trust issues associated with good code management practices, in addition to the challenges associated with trying to meet implementation deadlines.  So how do we move past those challenges, because I think there seems to be some consensus that better adherence to code practices in this area would be beneficial for the community.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3. What does success look like and how do we talk about success?  What are the key metrics we should use to talk about the value of the UFS framework?  Is it just innovations?  What about growing the community of users?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4. R2O process continues to be challenging for a number of reasons, and as we expand the community and bring in new members that are </a:t>
            </a:r>
            <a:r>
              <a:rPr lang="en">
                <a:solidFill>
                  <a:schemeClr val="dk1"/>
                </a:solidFill>
              </a:rPr>
              <a:t>unfamiliar with how NOAA works</a:t>
            </a:r>
            <a:r>
              <a:rPr lang="en">
                <a:solidFill>
                  <a:schemeClr val="dk1"/>
                </a:solidFill>
              </a:rPr>
              <a:t>, R2O may become more difficult before it becomes easier.  So how do we enhance collaboration and knowledge transfer across the community to </a:t>
            </a:r>
            <a:r>
              <a:rPr lang="en">
                <a:solidFill>
                  <a:schemeClr val="dk1"/>
                </a:solidFill>
              </a:rPr>
              <a:t>accelerate</a:t>
            </a:r>
            <a:r>
              <a:rPr lang="en">
                <a:solidFill>
                  <a:schemeClr val="dk1"/>
                </a:solidFill>
              </a:rPr>
              <a:t> R2O?</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5. What are the biggest science </a:t>
            </a:r>
            <a:r>
              <a:rPr lang="en">
                <a:solidFill>
                  <a:schemeClr val="dk1"/>
                </a:solidFill>
              </a:rPr>
              <a:t>challenges</a:t>
            </a:r>
            <a:r>
              <a:rPr lang="en">
                <a:solidFill>
                  <a:schemeClr val="dk1"/>
                </a:solidFill>
              </a:rPr>
              <a:t> we should be working on as a community.  This question is a bit more straightforward, but just as important.  We’ve identified some yesterday, particularly with respect to the RRFS, but there are other big science challenges out there across other applications as well.  I would expand this to engineering and science challenges.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6. This last question is a bit different.  What are the primary ways you and your </a:t>
            </a:r>
            <a:r>
              <a:rPr lang="en">
                <a:solidFill>
                  <a:schemeClr val="dk1"/>
                </a:solidFill>
              </a:rPr>
              <a:t>colleagues</a:t>
            </a:r>
            <a:r>
              <a:rPr lang="en">
                <a:solidFill>
                  <a:schemeClr val="dk1"/>
                </a:solidFill>
              </a:rPr>
              <a:t> would like to work with the UFS.  This is a discussion </a:t>
            </a:r>
            <a:r>
              <a:rPr lang="en">
                <a:solidFill>
                  <a:schemeClr val="dk1"/>
                </a:solidFill>
              </a:rPr>
              <a:t>around key priorities, which will help us in NOAA determine how we can best support the community.  We may not have a perfectly representative sample of the full community here in the room, but we are curious where your interests lie.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5ba55219e9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5ba55219e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DON”T DO IT YET!  I will keep everyone to this agenda and will let you know when to start.</a:t>
            </a:r>
            <a:endParaRPr sz="1050">
              <a:solidFill>
                <a:srgbClr val="4D5156"/>
              </a:solidFill>
              <a:highlight>
                <a:srgbClr val="FFFFFF"/>
              </a:highlight>
              <a:latin typeface="Roboto"/>
              <a:ea typeface="Roboto"/>
              <a:cs typeface="Roboto"/>
              <a:sym typeface="Robo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5ba55219e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5ba55219e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SRW in the fall</a:t>
            </a:r>
            <a:endParaRPr>
              <a:solidFill>
                <a:schemeClr val="dk1"/>
              </a:solidFill>
            </a:endParaRPr>
          </a:p>
          <a:p>
            <a:pPr indent="0" lvl="0" marL="0" rtl="0" algn="l">
              <a:spcBef>
                <a:spcPts val="0"/>
              </a:spcBef>
              <a:spcAft>
                <a:spcPts val="0"/>
              </a:spcAft>
              <a:buNone/>
            </a:pPr>
            <a:r>
              <a:rPr lang="en">
                <a:solidFill>
                  <a:schemeClr val="dk1"/>
                </a:solidFill>
              </a:rPr>
              <a:t>Hurricane - unclear</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5ba55219e9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5ba55219e9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Thank all of the moderators ahead of time for volunteering.  We have 25 tables in the room and planned for a total of 200 participants based on who registered.  It looks like we don’t quite have that many, so if you find that there isn’t a </a:t>
            </a:r>
            <a:r>
              <a:rPr lang="en">
                <a:solidFill>
                  <a:schemeClr val="dk1"/>
                </a:solidFill>
              </a:rPr>
              <a:t>sufficient</a:t>
            </a:r>
            <a:r>
              <a:rPr lang="en">
                <a:solidFill>
                  <a:schemeClr val="dk1"/>
                </a:solidFill>
              </a:rPr>
              <a:t> number of people for each table, feel free to combine tables.  It would be better to have full tables of 8 vs partially filled tables.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5ba55219e9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5ba55219e9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050">
              <a:solidFill>
                <a:srgbClr val="4D5156"/>
              </a:solidFill>
              <a:highlight>
                <a:srgbClr val="FFFFFF"/>
              </a:highlight>
              <a:latin typeface="Roboto"/>
              <a:ea typeface="Roboto"/>
              <a:cs typeface="Roboto"/>
              <a:sym typeface="Robo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5ba55219e9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5ba55219e9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SRW in the fall</a:t>
            </a:r>
            <a:endParaRPr>
              <a:solidFill>
                <a:schemeClr val="dk1"/>
              </a:solidFill>
            </a:endParaRPr>
          </a:p>
          <a:p>
            <a:pPr indent="0" lvl="0" marL="0" rtl="0" algn="l">
              <a:spcBef>
                <a:spcPts val="0"/>
              </a:spcBef>
              <a:spcAft>
                <a:spcPts val="0"/>
              </a:spcAft>
              <a:buNone/>
            </a:pPr>
            <a:r>
              <a:rPr lang="en">
                <a:solidFill>
                  <a:schemeClr val="dk1"/>
                </a:solidFill>
              </a:rPr>
              <a:t>Hurricane - unclear</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55b55ee154_0_4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55b55ee154_0_4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t>THANK YOU!</a:t>
            </a:r>
            <a:endParaRPr b="1" u="sn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752888" y="205978"/>
            <a:ext cx="7933800" cy="594300"/>
          </a:xfrm>
          <a:prstGeom prst="rect">
            <a:avLst/>
          </a:prstGeom>
          <a:noFill/>
          <a:ln>
            <a:noFill/>
          </a:ln>
        </p:spPr>
        <p:txBody>
          <a:bodyPr anchorCtr="0" anchor="ctr" bIns="68575" lIns="68575" spcFirstLastPara="1" rIns="68575" wrap="square" tIns="68575">
            <a:normAutofit/>
          </a:bodyPr>
          <a:lstStyle>
            <a:lvl1pPr lvl="0" marR="0" rtl="0" algn="l">
              <a:lnSpc>
                <a:spcPct val="100000"/>
              </a:lnSpc>
              <a:spcBef>
                <a:spcPts val="0"/>
              </a:spcBef>
              <a:spcAft>
                <a:spcPts val="0"/>
              </a:spcAft>
              <a:buClr>
                <a:srgbClr val="0099D8"/>
              </a:buClr>
              <a:buSzPts val="1100"/>
              <a:buFont typeface="Arial"/>
              <a:buNone/>
              <a:defRPr b="1" i="0" sz="2400" u="none" cap="none" strike="noStrike">
                <a:solidFill>
                  <a:srgbClr val="0099D8"/>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2" name="Google Shape;52;p13"/>
          <p:cNvSpPr txBox="1"/>
          <p:nvPr>
            <p:ph idx="1" type="body"/>
          </p:nvPr>
        </p:nvSpPr>
        <p:spPr>
          <a:xfrm>
            <a:off x="752888" y="914400"/>
            <a:ext cx="7933800" cy="3714900"/>
          </a:xfrm>
          <a:prstGeom prst="rect">
            <a:avLst/>
          </a:prstGeom>
          <a:noFill/>
          <a:ln>
            <a:noFill/>
          </a:ln>
        </p:spPr>
        <p:txBody>
          <a:bodyPr anchorCtr="0" anchor="t" bIns="68575" lIns="68575" spcFirstLastPara="1" rIns="68575" wrap="square" tIns="68575">
            <a:normAutofit/>
          </a:bodyPr>
          <a:lstStyle>
            <a:lvl1pPr indent="-361950" lvl="0" marL="457200" marR="0" rtl="0" algn="l">
              <a:lnSpc>
                <a:spcPct val="100000"/>
              </a:lnSpc>
              <a:spcBef>
                <a:spcPts val="400"/>
              </a:spcBef>
              <a:spcAft>
                <a:spcPts val="0"/>
              </a:spcAft>
              <a:buClr>
                <a:srgbClr val="07336F"/>
              </a:buClr>
              <a:buSzPts val="2100"/>
              <a:buFont typeface="Arial"/>
              <a:buChar char="•"/>
              <a:defRPr b="0" i="0" sz="2100" u="none" cap="none" strike="noStrike">
                <a:solidFill>
                  <a:srgbClr val="07336F"/>
                </a:solidFill>
                <a:latin typeface="Arial"/>
                <a:ea typeface="Arial"/>
                <a:cs typeface="Arial"/>
                <a:sym typeface="Arial"/>
              </a:defRPr>
            </a:lvl1pPr>
            <a:lvl2pPr indent="-342900" lvl="1" marL="914400" marR="0" rtl="0" algn="l">
              <a:lnSpc>
                <a:spcPct val="100000"/>
              </a:lnSpc>
              <a:spcBef>
                <a:spcPts val="40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2pPr>
            <a:lvl3pPr indent="-323850" lvl="2" marL="1371600" marR="0" rtl="0" algn="l">
              <a:lnSpc>
                <a:spcPct val="100000"/>
              </a:lnSpc>
              <a:spcBef>
                <a:spcPts val="300"/>
              </a:spcBef>
              <a:spcAft>
                <a:spcPts val="0"/>
              </a:spcAft>
              <a:buClr>
                <a:srgbClr val="07336F"/>
              </a:buClr>
              <a:buSzPts val="1500"/>
              <a:buFont typeface="Arial"/>
              <a:buChar char="•"/>
              <a:defRPr b="0" i="0" sz="1500" u="none" cap="none" strike="noStrike">
                <a:solidFill>
                  <a:srgbClr val="07336F"/>
                </a:solidFill>
                <a:latin typeface="Arial"/>
                <a:ea typeface="Arial"/>
                <a:cs typeface="Arial"/>
                <a:sym typeface="Arial"/>
              </a:defRPr>
            </a:lvl3pPr>
            <a:lvl4pPr indent="-317500" lvl="3" marL="1828800" marR="0" rtl="0" algn="l">
              <a:lnSpc>
                <a:spcPct val="100000"/>
              </a:lnSpc>
              <a:spcBef>
                <a:spcPts val="300"/>
              </a:spcBef>
              <a:spcAft>
                <a:spcPts val="0"/>
              </a:spcAft>
              <a:buClr>
                <a:srgbClr val="07336F"/>
              </a:buClr>
              <a:buSzPts val="1400"/>
              <a:buFont typeface="Arial"/>
              <a:buChar char="•"/>
              <a:defRPr b="0" i="0" sz="1400" u="none" cap="none" strike="noStrike">
                <a:solidFill>
                  <a:srgbClr val="07336F"/>
                </a:solidFill>
                <a:latin typeface="Arial"/>
                <a:ea typeface="Arial"/>
                <a:cs typeface="Arial"/>
                <a:sym typeface="Arial"/>
              </a:defRPr>
            </a:lvl4pPr>
            <a:lvl5pPr indent="-304800" lvl="4" marL="2286000" marR="0" rtl="0" algn="l">
              <a:lnSpc>
                <a:spcPct val="100000"/>
              </a:lnSpc>
              <a:spcBef>
                <a:spcPts val="200"/>
              </a:spcBef>
              <a:spcAft>
                <a:spcPts val="0"/>
              </a:spcAft>
              <a:buClr>
                <a:srgbClr val="07336F"/>
              </a:buClr>
              <a:buSzPts val="1200"/>
              <a:buFont typeface="Arial"/>
              <a:buChar char="•"/>
              <a:defRPr b="0" i="0" sz="1200" u="none" cap="none" strike="noStrike">
                <a:solidFill>
                  <a:srgbClr val="07336F"/>
                </a:solidFill>
                <a:latin typeface="Arial"/>
                <a:ea typeface="Arial"/>
                <a:cs typeface="Arial"/>
                <a:sym typeface="Arial"/>
              </a:defRPr>
            </a:lvl5pPr>
            <a:lvl6pPr indent="-304800" lvl="5" marL="2743200" marR="0" rtl="0" algn="l">
              <a:lnSpc>
                <a:spcPct val="100000"/>
              </a:lnSpc>
              <a:spcBef>
                <a:spcPts val="200"/>
              </a:spcBef>
              <a:spcAft>
                <a:spcPts val="0"/>
              </a:spcAft>
              <a:buClr>
                <a:srgbClr val="07336F"/>
              </a:buClr>
              <a:buSzPts val="1200"/>
              <a:buFont typeface="Arial"/>
              <a:buChar char="•"/>
              <a:defRPr b="0" i="0" sz="1200" u="none" cap="none" strike="noStrike">
                <a:solidFill>
                  <a:srgbClr val="07336F"/>
                </a:solidFill>
                <a:latin typeface="Calibri"/>
                <a:ea typeface="Calibri"/>
                <a:cs typeface="Calibri"/>
                <a:sym typeface="Calibri"/>
              </a:defRPr>
            </a:lvl6pPr>
            <a:lvl7pPr indent="-323850" lvl="6" marL="32004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1" type="twoObj">
  <p:cSld name="TWO_OBJECTS">
    <p:spTree>
      <p:nvGrpSpPr>
        <p:cNvPr id="53" name="Shape 53"/>
        <p:cNvGrpSpPr/>
        <p:nvPr/>
      </p:nvGrpSpPr>
      <p:grpSpPr>
        <a:xfrm>
          <a:off x="0" y="0"/>
          <a:ext cx="0" cy="0"/>
          <a:chOff x="0" y="0"/>
          <a:chExt cx="0" cy="0"/>
        </a:xfrm>
      </p:grpSpPr>
      <p:sp>
        <p:nvSpPr>
          <p:cNvPr id="54" name="Google Shape;54;p14"/>
          <p:cNvSpPr txBox="1"/>
          <p:nvPr>
            <p:ph type="title"/>
          </p:nvPr>
        </p:nvSpPr>
        <p:spPr>
          <a:xfrm>
            <a:off x="457200" y="205979"/>
            <a:ext cx="8229600" cy="8574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lgn="l">
              <a:lnSpc>
                <a:spcPct val="100000"/>
              </a:lnSpc>
              <a:spcBef>
                <a:spcPts val="0"/>
              </a:spcBef>
              <a:spcAft>
                <a:spcPts val="0"/>
              </a:spcAft>
              <a:buSzPts val="1400"/>
              <a:buNone/>
              <a:defRPr sz="1800"/>
            </a:lvl2pPr>
            <a:lvl3pPr lvl="2" rtl="0" algn="l">
              <a:lnSpc>
                <a:spcPct val="100000"/>
              </a:lnSpc>
              <a:spcBef>
                <a:spcPts val="0"/>
              </a:spcBef>
              <a:spcAft>
                <a:spcPts val="0"/>
              </a:spcAft>
              <a:buSzPts val="1400"/>
              <a:buNone/>
              <a:defRPr sz="1800"/>
            </a:lvl3pPr>
            <a:lvl4pPr lvl="3" rtl="0" algn="l">
              <a:lnSpc>
                <a:spcPct val="100000"/>
              </a:lnSpc>
              <a:spcBef>
                <a:spcPts val="0"/>
              </a:spcBef>
              <a:spcAft>
                <a:spcPts val="0"/>
              </a:spcAft>
              <a:buSzPts val="1400"/>
              <a:buNone/>
              <a:defRPr sz="1800"/>
            </a:lvl4pPr>
            <a:lvl5pPr lvl="4" rtl="0" algn="l">
              <a:lnSpc>
                <a:spcPct val="100000"/>
              </a:lnSpc>
              <a:spcBef>
                <a:spcPts val="0"/>
              </a:spcBef>
              <a:spcAft>
                <a:spcPts val="0"/>
              </a:spcAft>
              <a:buSzPts val="1400"/>
              <a:buNone/>
              <a:defRPr sz="1800"/>
            </a:lvl5pPr>
            <a:lvl6pPr lvl="5" rtl="0" algn="l">
              <a:lnSpc>
                <a:spcPct val="100000"/>
              </a:lnSpc>
              <a:spcBef>
                <a:spcPts val="0"/>
              </a:spcBef>
              <a:spcAft>
                <a:spcPts val="0"/>
              </a:spcAft>
              <a:buSzPts val="1400"/>
              <a:buNone/>
              <a:defRPr sz="1800"/>
            </a:lvl6pPr>
            <a:lvl7pPr lvl="6" rtl="0" algn="l">
              <a:lnSpc>
                <a:spcPct val="100000"/>
              </a:lnSpc>
              <a:spcBef>
                <a:spcPts val="0"/>
              </a:spcBef>
              <a:spcAft>
                <a:spcPts val="0"/>
              </a:spcAft>
              <a:buSzPts val="1400"/>
              <a:buNone/>
              <a:defRPr sz="1800"/>
            </a:lvl7pPr>
            <a:lvl8pPr lvl="7" rtl="0" algn="l">
              <a:lnSpc>
                <a:spcPct val="100000"/>
              </a:lnSpc>
              <a:spcBef>
                <a:spcPts val="0"/>
              </a:spcBef>
              <a:spcAft>
                <a:spcPts val="0"/>
              </a:spcAft>
              <a:buSzPts val="1400"/>
              <a:buNone/>
              <a:defRPr sz="1800"/>
            </a:lvl8pPr>
            <a:lvl9pPr lvl="8" rtl="0" algn="l">
              <a:lnSpc>
                <a:spcPct val="100000"/>
              </a:lnSpc>
              <a:spcBef>
                <a:spcPts val="0"/>
              </a:spcBef>
              <a:spcAft>
                <a:spcPts val="0"/>
              </a:spcAft>
              <a:buSzPts val="1400"/>
              <a:buNone/>
              <a:defRPr sz="1800"/>
            </a:lvl9pPr>
          </a:lstStyle>
          <a:p/>
        </p:txBody>
      </p:sp>
      <p:sp>
        <p:nvSpPr>
          <p:cNvPr id="55" name="Google Shape;55;p14"/>
          <p:cNvSpPr txBox="1"/>
          <p:nvPr>
            <p:ph idx="1" type="body"/>
          </p:nvPr>
        </p:nvSpPr>
        <p:spPr>
          <a:xfrm>
            <a:off x="457200" y="1200157"/>
            <a:ext cx="4038600" cy="33945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 name="Google Shape;56;p14"/>
          <p:cNvSpPr txBox="1"/>
          <p:nvPr>
            <p:ph idx="2" type="body"/>
          </p:nvPr>
        </p:nvSpPr>
        <p:spPr>
          <a:xfrm>
            <a:off x="4648200" y="1200157"/>
            <a:ext cx="4038600" cy="33945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 name="Google Shape;57;p14"/>
          <p:cNvSpPr txBox="1"/>
          <p:nvPr>
            <p:ph idx="10" type="dt"/>
          </p:nvPr>
        </p:nvSpPr>
        <p:spPr>
          <a:xfrm>
            <a:off x="457200" y="4767264"/>
            <a:ext cx="2133600" cy="273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58" name="Google Shape;58;p14"/>
          <p:cNvSpPr txBox="1"/>
          <p:nvPr>
            <p:ph idx="11" type="ftr"/>
          </p:nvPr>
        </p:nvSpPr>
        <p:spPr>
          <a:xfrm>
            <a:off x="3124201" y="4767264"/>
            <a:ext cx="2895600" cy="2739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59" name="Google Shape;59;p14"/>
          <p:cNvSpPr txBox="1"/>
          <p:nvPr>
            <p:ph idx="12" type="sldNum"/>
          </p:nvPr>
        </p:nvSpPr>
        <p:spPr>
          <a:xfrm>
            <a:off x="6553200" y="4767264"/>
            <a:ext cx="2133600" cy="273900"/>
          </a:xfrm>
          <a:prstGeom prst="rect">
            <a:avLst/>
          </a:prstGeom>
          <a:noFill/>
          <a:ln>
            <a:noFill/>
          </a:ln>
        </p:spPr>
        <p:txBody>
          <a:bodyPr anchorCtr="0" anchor="ctr" bIns="45675" lIns="91350" spcFirstLastPara="1" rIns="91350" wrap="square" tIns="45675">
            <a:no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hyperlink" Target="http://www.youtube.com/watch?v=cyfNVVHNs6Y" TargetMode="External"/><Relationship Id="rId5"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10.png"/><Relationship Id="rId5" Type="http://schemas.openxmlformats.org/officeDocument/2006/relationships/image" Target="../media/image5.png"/><Relationship Id="rId6" Type="http://schemas.openxmlformats.org/officeDocument/2006/relationships/hyperlink" Target="https://wpo.noaa.gov/" TargetMode="External"/><Relationship Id="rId7" Type="http://schemas.openxmlformats.org/officeDocument/2006/relationships/image" Target="../media/image4.png"/><Relationship Id="rId8"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pic>
        <p:nvPicPr>
          <p:cNvPr id="64" name="Google Shape;64;p15"/>
          <p:cNvPicPr preferRelativeResize="0"/>
          <p:nvPr/>
        </p:nvPicPr>
        <p:blipFill rotWithShape="1">
          <a:blip r:embed="rId3">
            <a:alphaModFix/>
          </a:blip>
          <a:srcRect b="51850" l="0" r="0" t="-51850"/>
          <a:stretch/>
        </p:blipFill>
        <p:spPr>
          <a:xfrm>
            <a:off x="0" y="0"/>
            <a:ext cx="9144000" cy="5143500"/>
          </a:xfrm>
          <a:prstGeom prst="rect">
            <a:avLst/>
          </a:prstGeom>
          <a:noFill/>
          <a:ln>
            <a:noFill/>
          </a:ln>
        </p:spPr>
      </p:pic>
      <p:sp>
        <p:nvSpPr>
          <p:cNvPr id="65" name="Google Shape;65;p15"/>
          <p:cNvSpPr/>
          <p:nvPr/>
        </p:nvSpPr>
        <p:spPr>
          <a:xfrm>
            <a:off x="50" y="0"/>
            <a:ext cx="9144000" cy="2706000"/>
          </a:xfrm>
          <a:prstGeom prst="rect">
            <a:avLst/>
          </a:prstGeom>
          <a:solidFill>
            <a:srgbClr val="0030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6" name="Google Shape;66;p15"/>
          <p:cNvPicPr preferRelativeResize="0"/>
          <p:nvPr/>
        </p:nvPicPr>
        <p:blipFill rotWithShape="1">
          <a:blip r:embed="rId4">
            <a:alphaModFix/>
          </a:blip>
          <a:srcRect b="24017" l="0" r="0" t="0"/>
          <a:stretch/>
        </p:blipFill>
        <p:spPr>
          <a:xfrm>
            <a:off x="304175" y="335150"/>
            <a:ext cx="1601401" cy="1559649"/>
          </a:xfrm>
          <a:prstGeom prst="rect">
            <a:avLst/>
          </a:prstGeom>
          <a:noFill/>
          <a:ln>
            <a:noFill/>
          </a:ln>
        </p:spPr>
      </p:pic>
      <p:sp>
        <p:nvSpPr>
          <p:cNvPr id="67" name="Google Shape;67;p15"/>
          <p:cNvSpPr txBox="1"/>
          <p:nvPr/>
        </p:nvSpPr>
        <p:spPr>
          <a:xfrm>
            <a:off x="2535150" y="129350"/>
            <a:ext cx="5910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600">
                <a:solidFill>
                  <a:schemeClr val="lt1"/>
                </a:solidFill>
                <a:latin typeface="Roboto Condensed"/>
                <a:ea typeface="Roboto Condensed"/>
                <a:cs typeface="Roboto Condensed"/>
                <a:sym typeface="Roboto Condensed"/>
              </a:rPr>
              <a:t>UIFCW 2023: </a:t>
            </a:r>
            <a:r>
              <a:rPr b="1" lang="en" sz="3600">
                <a:solidFill>
                  <a:schemeClr val="lt1"/>
                </a:solidFill>
                <a:latin typeface="Roboto Condensed"/>
                <a:ea typeface="Roboto Condensed"/>
                <a:cs typeface="Roboto Condensed"/>
                <a:sym typeface="Roboto Condensed"/>
              </a:rPr>
              <a:t>Roundtable  </a:t>
            </a:r>
            <a:endParaRPr b="1" sz="3600">
              <a:solidFill>
                <a:schemeClr val="lt1"/>
              </a:solidFill>
              <a:latin typeface="Roboto Condensed"/>
              <a:ea typeface="Roboto Condensed"/>
              <a:cs typeface="Roboto Condensed"/>
              <a:sym typeface="Roboto Condensed"/>
            </a:endParaRPr>
          </a:p>
        </p:txBody>
      </p:sp>
      <p:cxnSp>
        <p:nvCxnSpPr>
          <p:cNvPr id="68" name="Google Shape;68;p15"/>
          <p:cNvCxnSpPr/>
          <p:nvPr/>
        </p:nvCxnSpPr>
        <p:spPr>
          <a:xfrm>
            <a:off x="2258925" y="271525"/>
            <a:ext cx="7800" cy="2055900"/>
          </a:xfrm>
          <a:prstGeom prst="straightConnector1">
            <a:avLst/>
          </a:prstGeom>
          <a:noFill/>
          <a:ln cap="flat" cmpd="sng" w="28575">
            <a:solidFill>
              <a:srgbClr val="0085CA"/>
            </a:solidFill>
            <a:prstDash val="solid"/>
            <a:round/>
            <a:headEnd len="med" w="med" type="none"/>
            <a:tailEnd len="med" w="med" type="none"/>
          </a:ln>
        </p:spPr>
      </p:cxnSp>
      <p:sp>
        <p:nvSpPr>
          <p:cNvPr id="69" name="Google Shape;69;p15"/>
          <p:cNvSpPr txBox="1"/>
          <p:nvPr/>
        </p:nvSpPr>
        <p:spPr>
          <a:xfrm>
            <a:off x="2535150" y="1084750"/>
            <a:ext cx="6157500" cy="1037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chemeClr val="lt1"/>
                </a:solidFill>
                <a:latin typeface="Roboto Condensed"/>
                <a:ea typeface="Roboto Condensed"/>
                <a:cs typeface="Roboto Condensed"/>
                <a:sym typeface="Roboto Condensed"/>
              </a:rPr>
              <a:t>Dr. John Ten Hoeve</a:t>
            </a:r>
            <a:r>
              <a:rPr lang="en" sz="1800">
                <a:solidFill>
                  <a:schemeClr val="lt1"/>
                </a:solidFill>
                <a:latin typeface="Roboto Condensed"/>
                <a:ea typeface="Roboto Condensed"/>
                <a:cs typeface="Roboto Condensed"/>
                <a:sym typeface="Roboto Condensed"/>
              </a:rPr>
              <a:t> </a:t>
            </a:r>
            <a:endParaRPr sz="1800">
              <a:solidFill>
                <a:schemeClr val="lt1"/>
              </a:solidFill>
              <a:latin typeface="Roboto Condensed"/>
              <a:ea typeface="Roboto Condensed"/>
              <a:cs typeface="Roboto Condensed"/>
              <a:sym typeface="Roboto Condensed"/>
            </a:endParaRPr>
          </a:p>
          <a:p>
            <a:pPr indent="0" lvl="0" marL="0" rtl="0" algn="l">
              <a:lnSpc>
                <a:spcPct val="115000"/>
              </a:lnSpc>
              <a:spcBef>
                <a:spcPts val="0"/>
              </a:spcBef>
              <a:spcAft>
                <a:spcPts val="0"/>
              </a:spcAft>
              <a:buNone/>
            </a:pPr>
            <a:r>
              <a:rPr lang="en" sz="1800">
                <a:solidFill>
                  <a:schemeClr val="lt1"/>
                </a:solidFill>
                <a:latin typeface="Roboto Condensed"/>
                <a:ea typeface="Roboto Condensed"/>
                <a:cs typeface="Roboto Condensed"/>
                <a:sym typeface="Roboto Condensed"/>
              </a:rPr>
              <a:t>Deputy Director</a:t>
            </a:r>
            <a:endParaRPr sz="1800">
              <a:solidFill>
                <a:schemeClr val="lt1"/>
              </a:solidFill>
              <a:latin typeface="Roboto Condensed"/>
              <a:ea typeface="Roboto Condensed"/>
              <a:cs typeface="Roboto Condensed"/>
              <a:sym typeface="Roboto Condensed"/>
            </a:endParaRPr>
          </a:p>
          <a:p>
            <a:pPr indent="0" lvl="0" marL="0" rtl="0" algn="l">
              <a:lnSpc>
                <a:spcPct val="115000"/>
              </a:lnSpc>
              <a:spcBef>
                <a:spcPts val="0"/>
              </a:spcBef>
              <a:spcAft>
                <a:spcPts val="0"/>
              </a:spcAft>
              <a:buNone/>
            </a:pPr>
            <a:r>
              <a:rPr lang="en">
                <a:solidFill>
                  <a:schemeClr val="lt1"/>
                </a:solidFill>
                <a:latin typeface="Roboto Condensed"/>
                <a:ea typeface="Roboto Condensed"/>
                <a:cs typeface="Roboto Condensed"/>
                <a:sym typeface="Roboto Condensed"/>
              </a:rPr>
              <a:t>NOAA OAR Weather Program Office</a:t>
            </a:r>
            <a:endParaRPr i="1" sz="1200">
              <a:solidFill>
                <a:schemeClr val="lt1"/>
              </a:solidFill>
              <a:latin typeface="Roboto Condensed"/>
              <a:ea typeface="Roboto Condensed"/>
              <a:cs typeface="Roboto Condensed"/>
              <a:sym typeface="Roboto Condensed"/>
            </a:endParaRPr>
          </a:p>
        </p:txBody>
      </p:sp>
      <p:sp>
        <p:nvSpPr>
          <p:cNvPr id="70" name="Google Shape;70;p15"/>
          <p:cNvSpPr txBox="1"/>
          <p:nvPr/>
        </p:nvSpPr>
        <p:spPr>
          <a:xfrm>
            <a:off x="361100" y="2077038"/>
            <a:ext cx="1601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Roboto Condensed"/>
                <a:ea typeface="Roboto Condensed"/>
                <a:cs typeface="Roboto Condensed"/>
                <a:sym typeface="Roboto Condensed"/>
              </a:rPr>
              <a:t>July 26, 2023</a:t>
            </a:r>
            <a:endParaRPr>
              <a:solidFill>
                <a:schemeClr val="lt1"/>
              </a:solidFill>
              <a:latin typeface="Roboto Condensed"/>
              <a:ea typeface="Roboto Condensed"/>
              <a:cs typeface="Roboto Condensed"/>
              <a:sym typeface="Roboto Condense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graphicFrame>
        <p:nvGraphicFramePr>
          <p:cNvPr id="154" name="Google Shape;154;p24"/>
          <p:cNvGraphicFramePr/>
          <p:nvPr/>
        </p:nvGraphicFramePr>
        <p:xfrm>
          <a:off x="200050" y="87075"/>
          <a:ext cx="3000000" cy="3000000"/>
        </p:xfrm>
        <a:graphic>
          <a:graphicData uri="http://schemas.openxmlformats.org/drawingml/2006/table">
            <a:tbl>
              <a:tblPr>
                <a:noFill/>
                <a:tableStyleId>{7C63ACD6-CF73-473C-B3D5-A84995B85B61}</a:tableStyleId>
              </a:tblPr>
              <a:tblGrid>
                <a:gridCol w="2795175"/>
                <a:gridCol w="1380875"/>
              </a:tblGrid>
              <a:tr h="257175">
                <a:tc>
                  <a:txBody>
                    <a:bodyPr/>
                    <a:lstStyle/>
                    <a:p>
                      <a:pPr indent="0" lvl="0" marL="0" rtl="0" algn="l">
                        <a:spcBef>
                          <a:spcPts val="0"/>
                        </a:spcBef>
                        <a:spcAft>
                          <a:spcPts val="0"/>
                        </a:spcAft>
                        <a:buNone/>
                      </a:pPr>
                      <a:r>
                        <a:rPr b="1" lang="en"/>
                        <a:t>Moderator Email</a:t>
                      </a:r>
                      <a:endParaRPr b="1"/>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a:t>Question No.</a:t>
                      </a:r>
                      <a:endParaRPr b="1"/>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0000">
                <a:tc>
                  <a:txBody>
                    <a:bodyPr/>
                    <a:lstStyle/>
                    <a:p>
                      <a:pPr indent="0" lvl="0" marL="0" rtl="0" algn="l">
                        <a:spcBef>
                          <a:spcPts val="0"/>
                        </a:spcBef>
                        <a:spcAft>
                          <a:spcPts val="0"/>
                        </a:spcAft>
                        <a:buNone/>
                      </a:pPr>
                      <a:r>
                        <a:rPr lang="en"/>
                        <a:t>claudia.womble@noaa.gov</a:t>
                      </a:r>
                      <a:endParaRPr/>
                    </a:p>
                  </a:txBody>
                  <a:tcPr marT="73150" marB="73150" marR="91425" marL="91425">
                    <a:lnL cap="flat" cmpd="sng" w="9525">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1</a:t>
                      </a:r>
                      <a:endParaRPr/>
                    </a:p>
                  </a:txBody>
                  <a:tcPr marT="73150" marB="73150" marR="91425" marL="91425">
                    <a:lnL cap="flat" cmpd="sng" w="63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0000">
                <a:tc>
                  <a:txBody>
                    <a:bodyPr/>
                    <a:lstStyle/>
                    <a:p>
                      <a:pPr indent="0" lvl="0" marL="0" rtl="0" algn="l">
                        <a:spcBef>
                          <a:spcPts val="0"/>
                        </a:spcBef>
                        <a:spcAft>
                          <a:spcPts val="0"/>
                        </a:spcAft>
                        <a:buNone/>
                      </a:pPr>
                      <a:r>
                        <a:rPr lang="en"/>
                        <a:t>brian.gross@noaa.gov</a:t>
                      </a:r>
                      <a:endParaRPr/>
                    </a:p>
                  </a:txBody>
                  <a:tcPr marT="73150" marB="73150" marR="91425" marL="91425">
                    <a:lnL cap="flat" cmpd="sng" w="9525">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4</a:t>
                      </a:r>
                      <a:endParaRPr/>
                    </a:p>
                  </a:txBody>
                  <a:tcPr marT="73150" marB="73150" marR="91425" marL="91425">
                    <a:lnL cap="flat" cmpd="sng" w="63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57175">
                <a:tc>
                  <a:txBody>
                    <a:bodyPr/>
                    <a:lstStyle/>
                    <a:p>
                      <a:pPr indent="0" lvl="0" marL="0" rtl="0" algn="l">
                        <a:spcBef>
                          <a:spcPts val="0"/>
                        </a:spcBef>
                        <a:spcAft>
                          <a:spcPts val="0"/>
                        </a:spcAft>
                        <a:buNone/>
                      </a:pPr>
                      <a:r>
                        <a:rPr lang="en"/>
                        <a:t>jennifer.vogt@noaa.gov</a:t>
                      </a:r>
                      <a:endParaRPr/>
                    </a:p>
                  </a:txBody>
                  <a:tcPr marT="73150" marB="73150" marR="91425" marL="91425">
                    <a:lnL cap="flat" cmpd="sng" w="9525">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1</a:t>
                      </a:r>
                      <a:endParaRPr/>
                    </a:p>
                  </a:txBody>
                  <a:tcPr marT="73150" marB="73150" marR="91425" marL="91425">
                    <a:lnL cap="flat" cmpd="sng" w="63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57175">
                <a:tc>
                  <a:txBody>
                    <a:bodyPr/>
                    <a:lstStyle/>
                    <a:p>
                      <a:pPr indent="0" lvl="0" marL="0" rtl="0" algn="l">
                        <a:spcBef>
                          <a:spcPts val="0"/>
                        </a:spcBef>
                        <a:spcAft>
                          <a:spcPts val="0"/>
                        </a:spcAft>
                        <a:buNone/>
                      </a:pPr>
                      <a:r>
                        <a:rPr lang="en"/>
                        <a:t>tracy.fanara@noaa.gov</a:t>
                      </a:r>
                      <a:endParaRPr/>
                    </a:p>
                  </a:txBody>
                  <a:tcPr marT="73150" marB="73150" marR="91425" marL="91425">
                    <a:lnL cap="flat" cmpd="sng" w="9525">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6</a:t>
                      </a:r>
                      <a:endParaRPr/>
                    </a:p>
                  </a:txBody>
                  <a:tcPr marT="73150" marB="73150" marR="91425" marL="91425">
                    <a:lnL cap="flat" cmpd="sng" w="63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57175">
                <a:tc>
                  <a:txBody>
                    <a:bodyPr/>
                    <a:lstStyle/>
                    <a:p>
                      <a:pPr indent="0" lvl="0" marL="0" rtl="0" algn="l">
                        <a:spcBef>
                          <a:spcPts val="0"/>
                        </a:spcBef>
                        <a:spcAft>
                          <a:spcPts val="0"/>
                        </a:spcAft>
                        <a:buNone/>
                      </a:pPr>
                      <a:r>
                        <a:rPr lang="en"/>
                        <a:t>tamara.battle@noaa.gov</a:t>
                      </a:r>
                      <a:endParaRPr/>
                    </a:p>
                  </a:txBody>
                  <a:tcPr marT="73150" marB="73150" marR="91425" marL="91425">
                    <a:lnL cap="flat" cmpd="sng" w="9525">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1</a:t>
                      </a:r>
                      <a:endParaRPr/>
                    </a:p>
                  </a:txBody>
                  <a:tcPr marT="73150" marB="73150" marR="91425" marL="91425">
                    <a:lnL cap="flat" cmpd="sng" w="63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57175">
                <a:tc>
                  <a:txBody>
                    <a:bodyPr/>
                    <a:lstStyle/>
                    <a:p>
                      <a:pPr indent="0" lvl="0" marL="0" rtl="0" algn="l">
                        <a:spcBef>
                          <a:spcPts val="0"/>
                        </a:spcBef>
                        <a:spcAft>
                          <a:spcPts val="0"/>
                        </a:spcAft>
                        <a:buNone/>
                      </a:pPr>
                      <a:r>
                        <a:rPr lang="en"/>
                        <a:t>luke.peffers@tomorrow.io</a:t>
                      </a:r>
                      <a:endParaRPr/>
                    </a:p>
                  </a:txBody>
                  <a:tcPr marT="73150" marB="73150" marR="91425" marL="91425">
                    <a:lnL cap="flat" cmpd="sng" w="9525">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6</a:t>
                      </a:r>
                      <a:endParaRPr/>
                    </a:p>
                  </a:txBody>
                  <a:tcPr marT="73150" marB="73150" marR="91425" marL="91425">
                    <a:lnL cap="flat" cmpd="sng" w="63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57175">
                <a:tc>
                  <a:txBody>
                    <a:bodyPr/>
                    <a:lstStyle/>
                    <a:p>
                      <a:pPr indent="0" lvl="0" marL="0" rtl="0" algn="l">
                        <a:spcBef>
                          <a:spcPts val="0"/>
                        </a:spcBef>
                        <a:spcAft>
                          <a:spcPts val="0"/>
                        </a:spcAft>
                        <a:buNone/>
                      </a:pPr>
                      <a:r>
                        <a:rPr lang="en"/>
                        <a:t>fcarr@ou.edu</a:t>
                      </a:r>
                      <a:endParaRPr/>
                    </a:p>
                  </a:txBody>
                  <a:tcPr marT="73150" marB="73150" marR="91425" marL="91425">
                    <a:lnL cap="flat" cmpd="sng" w="9525">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6</a:t>
                      </a:r>
                      <a:endParaRPr/>
                    </a:p>
                  </a:txBody>
                  <a:tcPr marT="73150" marB="73150" marR="91425" marL="91425">
                    <a:lnL cap="flat" cmpd="sng" w="63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57175">
                <a:tc>
                  <a:txBody>
                    <a:bodyPr/>
                    <a:lstStyle/>
                    <a:p>
                      <a:pPr indent="0" lvl="0" marL="0" rtl="0" algn="l">
                        <a:spcBef>
                          <a:spcPts val="0"/>
                        </a:spcBef>
                        <a:spcAft>
                          <a:spcPts val="0"/>
                        </a:spcAft>
                        <a:buNone/>
                      </a:pPr>
                      <a:r>
                        <a:rPr lang="en"/>
                        <a:t>dana.carlis@noaa.gov</a:t>
                      </a:r>
                      <a:endParaRPr/>
                    </a:p>
                  </a:txBody>
                  <a:tcPr marT="73150" marB="73150" marR="91425" marL="91425">
                    <a:lnL cap="flat" cmpd="sng" w="9525">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5</a:t>
                      </a:r>
                      <a:endParaRPr/>
                    </a:p>
                  </a:txBody>
                  <a:tcPr marT="73150" marB="73150" marR="91425" marL="91425">
                    <a:lnL cap="flat" cmpd="sng" w="63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57175">
                <a:tc>
                  <a:txBody>
                    <a:bodyPr/>
                    <a:lstStyle/>
                    <a:p>
                      <a:pPr indent="0" lvl="0" marL="0" rtl="0" algn="l">
                        <a:spcBef>
                          <a:spcPts val="0"/>
                        </a:spcBef>
                        <a:spcAft>
                          <a:spcPts val="0"/>
                        </a:spcAft>
                        <a:buNone/>
                      </a:pPr>
                      <a:r>
                        <a:rPr lang="en"/>
                        <a:t>maoyi.huang@noaa.gov</a:t>
                      </a:r>
                      <a:endParaRPr/>
                    </a:p>
                  </a:txBody>
                  <a:tcPr marT="73150" marB="73150" marR="91425" marL="91425">
                    <a:lnL cap="flat" cmpd="sng" w="9525">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2</a:t>
                      </a:r>
                      <a:endParaRPr/>
                    </a:p>
                  </a:txBody>
                  <a:tcPr marT="73150" marB="73150" marR="91425" marL="91425">
                    <a:lnL cap="flat" cmpd="sng" w="63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57175">
                <a:tc>
                  <a:txBody>
                    <a:bodyPr/>
                    <a:lstStyle/>
                    <a:p>
                      <a:pPr indent="0" lvl="0" marL="0" rtl="0" algn="l">
                        <a:spcBef>
                          <a:spcPts val="0"/>
                        </a:spcBef>
                        <a:spcAft>
                          <a:spcPts val="0"/>
                        </a:spcAft>
                        <a:buNone/>
                      </a:pPr>
                      <a:r>
                        <a:rPr lang="en"/>
                        <a:t>gillian.petro@noaa.gov</a:t>
                      </a:r>
                      <a:endParaRPr/>
                    </a:p>
                  </a:txBody>
                  <a:tcPr marT="73150" marB="73150" marR="91425" marL="91425">
                    <a:lnL cap="flat" cmpd="sng" w="9525">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2</a:t>
                      </a:r>
                      <a:endParaRPr/>
                    </a:p>
                  </a:txBody>
                  <a:tcPr marT="73150" marB="73150" marR="91425" marL="91425">
                    <a:lnL cap="flat" cmpd="sng" w="63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57175">
                <a:tc>
                  <a:txBody>
                    <a:bodyPr/>
                    <a:lstStyle/>
                    <a:p>
                      <a:pPr indent="0" lvl="0" marL="0" rtl="0" algn="l">
                        <a:spcBef>
                          <a:spcPts val="0"/>
                        </a:spcBef>
                        <a:spcAft>
                          <a:spcPts val="0"/>
                        </a:spcAft>
                        <a:buNone/>
                      </a:pPr>
                      <a:r>
                        <a:rPr lang="en"/>
                        <a:t>Hendrik.Tolman@NOAA.gov</a:t>
                      </a:r>
                      <a:endParaRPr/>
                    </a:p>
                  </a:txBody>
                  <a:tcPr marT="73150" marB="73150" marR="91425" marL="91425">
                    <a:lnL cap="flat" cmpd="sng" w="9525">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1</a:t>
                      </a:r>
                      <a:endParaRPr/>
                    </a:p>
                  </a:txBody>
                  <a:tcPr marT="73150" marB="73150" marR="91425" marL="91425">
                    <a:lnL cap="flat" cmpd="sng" w="63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57175">
                <a:tc>
                  <a:txBody>
                    <a:bodyPr/>
                    <a:lstStyle/>
                    <a:p>
                      <a:pPr indent="0" lvl="0" marL="0" rtl="0" algn="l">
                        <a:spcBef>
                          <a:spcPts val="0"/>
                        </a:spcBef>
                        <a:spcAft>
                          <a:spcPts val="0"/>
                        </a:spcAft>
                        <a:buNone/>
                      </a:pPr>
                      <a:r>
                        <a:rPr lang="en"/>
                        <a:t>ligia.bernardet@noaa.gov</a:t>
                      </a:r>
                      <a:endParaRPr/>
                    </a:p>
                  </a:txBody>
                  <a:tcPr marT="73150" marB="73150" marR="91425" marL="91425">
                    <a:lnL cap="flat" cmpd="sng" w="9525">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2</a:t>
                      </a:r>
                      <a:endParaRPr/>
                    </a:p>
                  </a:txBody>
                  <a:tcPr marT="73150" marB="73150" marR="91425" marL="91425">
                    <a:lnL cap="flat" cmpd="sng" w="63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57175">
                <a:tc>
                  <a:txBody>
                    <a:bodyPr/>
                    <a:lstStyle/>
                    <a:p>
                      <a:pPr indent="0" lvl="0" marL="0" rtl="0" algn="l">
                        <a:spcBef>
                          <a:spcPts val="0"/>
                        </a:spcBef>
                        <a:spcAft>
                          <a:spcPts val="0"/>
                        </a:spcAft>
                        <a:buNone/>
                      </a:pPr>
                      <a:r>
                        <a:rPr lang="en"/>
                        <a:t>dorothy.koch@noaa.gov</a:t>
                      </a:r>
                      <a:endParaRPr/>
                    </a:p>
                  </a:txBody>
                  <a:tcPr marT="91425" marB="91425" marR="91425" marL="91425">
                    <a:lnL cap="flat" cmpd="sng" w="9525">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6</a:t>
                      </a:r>
                      <a:endParaRPr/>
                    </a:p>
                  </a:txBody>
                  <a:tcPr marT="91425" marB="91425" marR="91425" marL="91425">
                    <a:lnL cap="flat" cmpd="sng" w="63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graphicFrame>
        <p:nvGraphicFramePr>
          <p:cNvPr id="155" name="Google Shape;155;p24"/>
          <p:cNvGraphicFramePr/>
          <p:nvPr/>
        </p:nvGraphicFramePr>
        <p:xfrm>
          <a:off x="4653650" y="87075"/>
          <a:ext cx="3000000" cy="3000000"/>
        </p:xfrm>
        <a:graphic>
          <a:graphicData uri="http://schemas.openxmlformats.org/drawingml/2006/table">
            <a:tbl>
              <a:tblPr>
                <a:noFill/>
                <a:tableStyleId>{7C63ACD6-CF73-473C-B3D5-A84995B85B61}</a:tableStyleId>
              </a:tblPr>
              <a:tblGrid>
                <a:gridCol w="2795175"/>
                <a:gridCol w="1380875"/>
              </a:tblGrid>
              <a:tr h="257175">
                <a:tc>
                  <a:txBody>
                    <a:bodyPr/>
                    <a:lstStyle/>
                    <a:p>
                      <a:pPr indent="0" lvl="0" marL="0" rtl="0" algn="l">
                        <a:spcBef>
                          <a:spcPts val="0"/>
                        </a:spcBef>
                        <a:spcAft>
                          <a:spcPts val="0"/>
                        </a:spcAft>
                        <a:buNone/>
                      </a:pPr>
                      <a:r>
                        <a:rPr b="1" lang="en" sz="1500"/>
                        <a:t>Moderator Email</a:t>
                      </a:r>
                      <a:endParaRPr b="1" sz="1500"/>
                    </a:p>
                  </a:txBody>
                  <a:tcPr marT="73150" marB="73150"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sz="1500"/>
                        <a:t>Question No.</a:t>
                      </a:r>
                      <a:endParaRPr b="1" sz="1500"/>
                    </a:p>
                  </a:txBody>
                  <a:tcPr marT="73150" marB="73150"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57175">
                <a:tc>
                  <a:txBody>
                    <a:bodyPr/>
                    <a:lstStyle/>
                    <a:p>
                      <a:pPr indent="0" lvl="0" marL="0" rtl="0" algn="l">
                        <a:spcBef>
                          <a:spcPts val="0"/>
                        </a:spcBef>
                        <a:spcAft>
                          <a:spcPts val="0"/>
                        </a:spcAft>
                        <a:buNone/>
                      </a:pPr>
                      <a:r>
                        <a:rPr lang="en"/>
                        <a:t>Krishna.Kumar@noaa.gov</a:t>
                      </a:r>
                      <a:endParaRPr/>
                    </a:p>
                  </a:txBody>
                  <a:tcPr marT="73150" marB="73150" marR="91425" marL="91425">
                    <a:lnL cap="flat" cmpd="sng" w="9525">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3</a:t>
                      </a:r>
                      <a:endParaRPr/>
                    </a:p>
                  </a:txBody>
                  <a:tcPr marT="73150" marB="73150" marR="91425" marL="91425">
                    <a:lnL cap="flat" cmpd="sng" w="63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57175">
                <a:tc>
                  <a:txBody>
                    <a:bodyPr/>
                    <a:lstStyle/>
                    <a:p>
                      <a:pPr indent="0" lvl="0" marL="0" rtl="0" algn="l">
                        <a:spcBef>
                          <a:spcPts val="0"/>
                        </a:spcBef>
                        <a:spcAft>
                          <a:spcPts val="0"/>
                        </a:spcAft>
                        <a:buNone/>
                      </a:pPr>
                      <a:r>
                        <a:rPr lang="en"/>
                        <a:t>jessica.wheeler@noaa.gov</a:t>
                      </a:r>
                      <a:endParaRPr/>
                    </a:p>
                  </a:txBody>
                  <a:tcPr marT="73150" marB="73150" marR="91425" marL="91425">
                    <a:lnL cap="flat" cmpd="sng" w="9525">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3</a:t>
                      </a:r>
                      <a:endParaRPr/>
                    </a:p>
                  </a:txBody>
                  <a:tcPr marT="73150" marB="73150" marR="91425" marL="91425">
                    <a:lnL cap="flat" cmpd="sng" w="63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57175">
                <a:tc>
                  <a:txBody>
                    <a:bodyPr/>
                    <a:lstStyle/>
                    <a:p>
                      <a:pPr indent="0" lvl="0" marL="0" rtl="0" algn="l">
                        <a:spcBef>
                          <a:spcPts val="0"/>
                        </a:spcBef>
                        <a:spcAft>
                          <a:spcPts val="0"/>
                        </a:spcAft>
                        <a:buNone/>
                      </a:pPr>
                      <a:r>
                        <a:rPr lang="en"/>
                        <a:t>vijay.tallapragada@noaa.gov</a:t>
                      </a:r>
                      <a:endParaRPr/>
                    </a:p>
                  </a:txBody>
                  <a:tcPr marT="73150" marB="73150" marR="91425" marL="91425">
                    <a:lnL cap="flat" cmpd="sng" w="9525">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3</a:t>
                      </a:r>
                      <a:endParaRPr/>
                    </a:p>
                  </a:txBody>
                  <a:tcPr marT="73150" marB="73150" marR="91425" marL="91425">
                    <a:lnL cap="flat" cmpd="sng" w="63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57175">
                <a:tc>
                  <a:txBody>
                    <a:bodyPr/>
                    <a:lstStyle/>
                    <a:p>
                      <a:pPr indent="0" lvl="0" marL="0" rtl="0" algn="l">
                        <a:spcBef>
                          <a:spcPts val="0"/>
                        </a:spcBef>
                        <a:spcAft>
                          <a:spcPts val="0"/>
                        </a:spcAft>
                        <a:buNone/>
                      </a:pPr>
                      <a:r>
                        <a:rPr lang="en"/>
                        <a:t>henrique.alves@noaa.gov</a:t>
                      </a:r>
                      <a:endParaRPr/>
                    </a:p>
                  </a:txBody>
                  <a:tcPr marT="73150" marB="73150" marR="91425" marL="91425">
                    <a:lnL cap="flat" cmpd="sng" w="9525">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1</a:t>
                      </a:r>
                      <a:endParaRPr/>
                    </a:p>
                  </a:txBody>
                  <a:tcPr marT="73150" marB="73150" marR="91425" marL="91425">
                    <a:lnL cap="flat" cmpd="sng" w="63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57175">
                <a:tc>
                  <a:txBody>
                    <a:bodyPr/>
                    <a:lstStyle/>
                    <a:p>
                      <a:pPr indent="0" lvl="0" marL="0" rtl="0" algn="l">
                        <a:spcBef>
                          <a:spcPts val="0"/>
                        </a:spcBef>
                        <a:spcAft>
                          <a:spcPts val="0"/>
                        </a:spcAft>
                        <a:buNone/>
                      </a:pPr>
                      <a:r>
                        <a:rPr lang="en"/>
                        <a:t>kevin.garrett@noaa.gov</a:t>
                      </a:r>
                      <a:endParaRPr/>
                    </a:p>
                  </a:txBody>
                  <a:tcPr marT="73150" marB="73150" marR="91425" marL="91425">
                    <a:lnL cap="flat" cmpd="sng" w="9525">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4</a:t>
                      </a:r>
                      <a:endParaRPr/>
                    </a:p>
                  </a:txBody>
                  <a:tcPr marT="73150" marB="73150" marR="91425" marL="91425">
                    <a:lnL cap="flat" cmpd="sng" w="63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57175">
                <a:tc>
                  <a:txBody>
                    <a:bodyPr/>
                    <a:lstStyle/>
                    <a:p>
                      <a:pPr indent="0" lvl="0" marL="0" rtl="0" algn="l">
                        <a:spcBef>
                          <a:spcPts val="0"/>
                        </a:spcBef>
                        <a:spcAft>
                          <a:spcPts val="0"/>
                        </a:spcAft>
                        <a:buNone/>
                      </a:pPr>
                      <a:r>
                        <a:rPr lang="en"/>
                        <a:t>aaron.poyer@noaa.gov</a:t>
                      </a:r>
                      <a:endParaRPr/>
                    </a:p>
                  </a:txBody>
                  <a:tcPr marT="73150" marB="73150" marR="91425" marL="91425">
                    <a:lnL cap="flat" cmpd="sng" w="9525">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4</a:t>
                      </a:r>
                      <a:endParaRPr/>
                    </a:p>
                  </a:txBody>
                  <a:tcPr marT="73150" marB="73150" marR="91425" marL="91425">
                    <a:lnL cap="flat" cmpd="sng" w="63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57175">
                <a:tc>
                  <a:txBody>
                    <a:bodyPr/>
                    <a:lstStyle/>
                    <a:p>
                      <a:pPr indent="0" lvl="0" marL="0" rtl="0" algn="l">
                        <a:spcBef>
                          <a:spcPts val="0"/>
                        </a:spcBef>
                        <a:spcAft>
                          <a:spcPts val="0"/>
                        </a:spcAft>
                        <a:buNone/>
                      </a:pPr>
                      <a:r>
                        <a:rPr lang="en"/>
                        <a:t>alekya.srinivasan@noaa.gov</a:t>
                      </a:r>
                      <a:endParaRPr/>
                    </a:p>
                  </a:txBody>
                  <a:tcPr marT="73150" marB="73150" marR="91425" marL="91425">
                    <a:lnL cap="flat" cmpd="sng" w="9525">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4</a:t>
                      </a:r>
                      <a:endParaRPr/>
                    </a:p>
                  </a:txBody>
                  <a:tcPr marT="73150" marB="73150" marR="91425" marL="91425">
                    <a:lnL cap="flat" cmpd="sng" w="63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57175">
                <a:tc>
                  <a:txBody>
                    <a:bodyPr/>
                    <a:lstStyle/>
                    <a:p>
                      <a:pPr indent="0" lvl="0" marL="0" rtl="0" algn="l">
                        <a:spcBef>
                          <a:spcPts val="0"/>
                        </a:spcBef>
                        <a:spcAft>
                          <a:spcPts val="0"/>
                        </a:spcAft>
                        <a:buNone/>
                      </a:pPr>
                      <a:r>
                        <a:rPr lang="en"/>
                        <a:t>laura.dailey@noaa.gov</a:t>
                      </a:r>
                      <a:endParaRPr/>
                    </a:p>
                  </a:txBody>
                  <a:tcPr marT="73150" marB="73150" marR="91425" marL="91425">
                    <a:lnL cap="flat" cmpd="sng" w="9525">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3</a:t>
                      </a:r>
                      <a:endParaRPr/>
                    </a:p>
                  </a:txBody>
                  <a:tcPr marT="73150" marB="73150" marR="91425" marL="91425">
                    <a:lnL cap="flat" cmpd="sng" w="63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57175">
                <a:tc>
                  <a:txBody>
                    <a:bodyPr/>
                    <a:lstStyle/>
                    <a:p>
                      <a:pPr indent="0" lvl="0" marL="0" rtl="0" algn="l">
                        <a:spcBef>
                          <a:spcPts val="0"/>
                        </a:spcBef>
                        <a:spcAft>
                          <a:spcPts val="0"/>
                        </a:spcAft>
                        <a:buNone/>
                      </a:pPr>
                      <a:r>
                        <a:rPr lang="en"/>
                        <a:t>gregory.j.frost@noaa.gov</a:t>
                      </a:r>
                      <a:endParaRPr/>
                    </a:p>
                  </a:txBody>
                  <a:tcPr marT="73150" marB="73150" marR="91425" marL="91425">
                    <a:lnL cap="flat" cmpd="sng" w="9525">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5</a:t>
                      </a:r>
                      <a:endParaRPr/>
                    </a:p>
                  </a:txBody>
                  <a:tcPr marT="73150" marB="73150" marR="91425" marL="91425">
                    <a:lnL cap="flat" cmpd="sng" w="63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57175">
                <a:tc>
                  <a:txBody>
                    <a:bodyPr/>
                    <a:lstStyle/>
                    <a:p>
                      <a:pPr indent="0" lvl="0" marL="0" rtl="0" algn="l">
                        <a:spcBef>
                          <a:spcPts val="0"/>
                        </a:spcBef>
                        <a:spcAft>
                          <a:spcPts val="0"/>
                        </a:spcAft>
                        <a:buNone/>
                      </a:pPr>
                      <a:r>
                        <a:rPr lang="en"/>
                        <a:t>Shawn.W.Miller@rtx.com</a:t>
                      </a:r>
                      <a:endParaRPr/>
                    </a:p>
                  </a:txBody>
                  <a:tcPr marT="73150" marB="73150" marR="91425" marL="91425">
                    <a:lnL cap="flat" cmpd="sng" w="9525">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2</a:t>
                      </a:r>
                      <a:endParaRPr/>
                    </a:p>
                  </a:txBody>
                  <a:tcPr marT="73150" marB="73150" marR="91425" marL="91425">
                    <a:lnL cap="flat" cmpd="sng" w="63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57175">
                <a:tc>
                  <a:txBody>
                    <a:bodyPr/>
                    <a:lstStyle/>
                    <a:p>
                      <a:pPr indent="0" lvl="0" marL="0" rtl="0" algn="l">
                        <a:spcBef>
                          <a:spcPts val="0"/>
                        </a:spcBef>
                        <a:spcAft>
                          <a:spcPts val="0"/>
                        </a:spcAft>
                        <a:buNone/>
                      </a:pPr>
                      <a:r>
                        <a:rPr lang="en"/>
                        <a:t>christopher.spells@noaa.gov</a:t>
                      </a:r>
                      <a:endParaRPr/>
                    </a:p>
                  </a:txBody>
                  <a:tcPr marT="73150" marB="73150" marR="91425" marL="91425">
                    <a:lnL cap="flat" cmpd="sng" w="9525">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5</a:t>
                      </a:r>
                      <a:endParaRPr/>
                    </a:p>
                  </a:txBody>
                  <a:tcPr marT="73150" marB="73150" marR="91425" marL="91425">
                    <a:lnL cap="flat" cmpd="sng" w="63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57175">
                <a:tc>
                  <a:txBody>
                    <a:bodyPr/>
                    <a:lstStyle/>
                    <a:p>
                      <a:pPr indent="0" lvl="0" marL="0" rtl="0" algn="l">
                        <a:spcBef>
                          <a:spcPts val="0"/>
                        </a:spcBef>
                        <a:spcAft>
                          <a:spcPts val="0"/>
                        </a:spcAft>
                        <a:buNone/>
                      </a:pPr>
                      <a:r>
                        <a:rPr lang="en"/>
                        <a:t>aaron.pratt@noaa.gov</a:t>
                      </a:r>
                      <a:endParaRPr/>
                    </a:p>
                  </a:txBody>
                  <a:tcPr marT="73150" marB="73150" marR="91425" marL="91425">
                    <a:lnL cap="flat" cmpd="sng" w="9525">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5</a:t>
                      </a:r>
                      <a:endParaRPr/>
                    </a:p>
                  </a:txBody>
                  <a:tcPr marT="73150" marB="73150" marR="91425" marL="91425">
                    <a:lnL cap="flat" cmpd="sng" w="63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id="75" name="Google Shape;75;p16"/>
          <p:cNvPicPr preferRelativeResize="0"/>
          <p:nvPr/>
        </p:nvPicPr>
        <p:blipFill>
          <a:blip r:embed="rId3">
            <a:alphaModFix/>
          </a:blip>
          <a:stretch>
            <a:fillRect/>
          </a:stretch>
        </p:blipFill>
        <p:spPr>
          <a:xfrm>
            <a:off x="0" y="0"/>
            <a:ext cx="437950" cy="5143243"/>
          </a:xfrm>
          <a:prstGeom prst="rect">
            <a:avLst/>
          </a:prstGeom>
          <a:noFill/>
          <a:ln>
            <a:noFill/>
          </a:ln>
        </p:spPr>
      </p:pic>
      <p:cxnSp>
        <p:nvCxnSpPr>
          <p:cNvPr id="76" name="Google Shape;76;p16"/>
          <p:cNvCxnSpPr/>
          <p:nvPr/>
        </p:nvCxnSpPr>
        <p:spPr>
          <a:xfrm>
            <a:off x="615700" y="645188"/>
            <a:ext cx="2192700" cy="0"/>
          </a:xfrm>
          <a:prstGeom prst="straightConnector1">
            <a:avLst/>
          </a:prstGeom>
          <a:noFill/>
          <a:ln cap="flat" cmpd="sng" w="19050">
            <a:solidFill>
              <a:srgbClr val="0085CA"/>
            </a:solidFill>
            <a:prstDash val="solid"/>
            <a:round/>
            <a:headEnd len="med" w="med" type="none"/>
            <a:tailEnd len="med" w="med" type="none"/>
          </a:ln>
        </p:spPr>
      </p:cxnSp>
      <p:sp>
        <p:nvSpPr>
          <p:cNvPr id="77" name="Google Shape;77;p16"/>
          <p:cNvSpPr txBox="1"/>
          <p:nvPr/>
        </p:nvSpPr>
        <p:spPr>
          <a:xfrm>
            <a:off x="530400" y="465575"/>
            <a:ext cx="8210700" cy="2693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dk1"/>
                </a:solidFill>
                <a:latin typeface="Roboto Condensed"/>
                <a:ea typeface="Roboto Condensed"/>
                <a:cs typeface="Roboto Condensed"/>
                <a:sym typeface="Roboto Condensed"/>
              </a:rPr>
              <a:t> </a:t>
            </a:r>
            <a:endParaRPr b="1" sz="1600">
              <a:solidFill>
                <a:schemeClr val="dk1"/>
              </a:solidFill>
              <a:latin typeface="Roboto Condensed"/>
              <a:ea typeface="Roboto Condensed"/>
              <a:cs typeface="Roboto Condensed"/>
              <a:sym typeface="Roboto Condensed"/>
            </a:endParaRPr>
          </a:p>
          <a:p>
            <a:pPr indent="0" lvl="0" marL="0" rtl="0" algn="l">
              <a:spcBef>
                <a:spcPts val="0"/>
              </a:spcBef>
              <a:spcAft>
                <a:spcPts val="0"/>
              </a:spcAft>
              <a:buNone/>
            </a:pPr>
            <a:r>
              <a:rPr b="1" lang="en" sz="2100">
                <a:solidFill>
                  <a:schemeClr val="dk1"/>
                </a:solidFill>
                <a:latin typeface="Roboto Condensed"/>
                <a:ea typeface="Roboto Condensed"/>
                <a:cs typeface="Roboto Condensed"/>
                <a:sym typeface="Roboto Condensed"/>
              </a:rPr>
              <a:t>Goal: </a:t>
            </a:r>
            <a:r>
              <a:rPr lang="en" sz="2100">
                <a:solidFill>
                  <a:schemeClr val="dk1"/>
                </a:solidFill>
                <a:latin typeface="Roboto Condensed"/>
                <a:ea typeface="Roboto Condensed"/>
                <a:cs typeface="Roboto Condensed"/>
                <a:sym typeface="Roboto Condensed"/>
              </a:rPr>
              <a:t>Leverage the diverse perspectives and experiences of workshop attendees to tackle 6 challenging topics in community modeling (wisdom of the crowds)</a:t>
            </a:r>
            <a:endParaRPr sz="2100">
              <a:solidFill>
                <a:schemeClr val="dk1"/>
              </a:solidFill>
              <a:latin typeface="Roboto Condensed"/>
              <a:ea typeface="Roboto Condensed"/>
              <a:cs typeface="Roboto Condensed"/>
              <a:sym typeface="Roboto Condensed"/>
            </a:endParaRPr>
          </a:p>
          <a:p>
            <a:pPr indent="0" lvl="0" marL="0" rtl="0" algn="l">
              <a:spcBef>
                <a:spcPts val="0"/>
              </a:spcBef>
              <a:spcAft>
                <a:spcPts val="0"/>
              </a:spcAft>
              <a:buNone/>
            </a:pPr>
            <a:r>
              <a:t/>
            </a:r>
            <a:endParaRPr sz="2100">
              <a:solidFill>
                <a:schemeClr val="dk1"/>
              </a:solidFill>
              <a:latin typeface="Roboto Condensed"/>
              <a:ea typeface="Roboto Condensed"/>
              <a:cs typeface="Roboto Condensed"/>
              <a:sym typeface="Roboto Condensed"/>
            </a:endParaRPr>
          </a:p>
          <a:p>
            <a:pPr indent="0" lvl="0" marL="0" rtl="0" algn="l">
              <a:spcBef>
                <a:spcPts val="0"/>
              </a:spcBef>
              <a:spcAft>
                <a:spcPts val="0"/>
              </a:spcAft>
              <a:buNone/>
            </a:pPr>
            <a:r>
              <a:rPr b="1" lang="en" sz="2100">
                <a:solidFill>
                  <a:schemeClr val="dk1"/>
                </a:solidFill>
                <a:latin typeface="Roboto Condensed"/>
                <a:ea typeface="Roboto Condensed"/>
                <a:cs typeface="Roboto Condensed"/>
                <a:sym typeface="Roboto Condensed"/>
              </a:rPr>
              <a:t>Intended Outcomes of the Session:</a:t>
            </a:r>
            <a:endParaRPr b="1" sz="2100">
              <a:solidFill>
                <a:schemeClr val="dk1"/>
              </a:solidFill>
              <a:latin typeface="Roboto Condensed"/>
              <a:ea typeface="Roboto Condensed"/>
              <a:cs typeface="Roboto Condensed"/>
              <a:sym typeface="Roboto Condensed"/>
            </a:endParaRPr>
          </a:p>
          <a:p>
            <a:pPr indent="-361950" lvl="0" marL="457200" rtl="0" algn="l">
              <a:spcBef>
                <a:spcPts val="0"/>
              </a:spcBef>
              <a:spcAft>
                <a:spcPts val="0"/>
              </a:spcAft>
              <a:buClr>
                <a:schemeClr val="dk1"/>
              </a:buClr>
              <a:buSzPts val="2100"/>
              <a:buFont typeface="Roboto Condensed"/>
              <a:buAutoNum type="arabicPeriod"/>
            </a:pPr>
            <a:r>
              <a:rPr lang="en" sz="2100">
                <a:solidFill>
                  <a:schemeClr val="dk1"/>
                </a:solidFill>
                <a:latin typeface="Roboto Condensed"/>
                <a:ea typeface="Roboto Condensed"/>
                <a:cs typeface="Roboto Condensed"/>
                <a:sym typeface="Roboto Condensed"/>
              </a:rPr>
              <a:t>Networking - get to know your colleagues in the room</a:t>
            </a:r>
            <a:endParaRPr sz="2100">
              <a:solidFill>
                <a:schemeClr val="dk1"/>
              </a:solidFill>
              <a:latin typeface="Roboto Condensed"/>
              <a:ea typeface="Roboto Condensed"/>
              <a:cs typeface="Roboto Condensed"/>
              <a:sym typeface="Roboto Condensed"/>
            </a:endParaRPr>
          </a:p>
          <a:p>
            <a:pPr indent="-361950" lvl="0" marL="457200" rtl="0" algn="l">
              <a:spcBef>
                <a:spcPts val="0"/>
              </a:spcBef>
              <a:spcAft>
                <a:spcPts val="0"/>
              </a:spcAft>
              <a:buClr>
                <a:schemeClr val="dk1"/>
              </a:buClr>
              <a:buSzPts val="2100"/>
              <a:buFont typeface="Roboto Condensed"/>
              <a:buAutoNum type="arabicPeriod"/>
            </a:pPr>
            <a:r>
              <a:rPr lang="en" sz="2100">
                <a:solidFill>
                  <a:schemeClr val="dk1"/>
                </a:solidFill>
                <a:latin typeface="Roboto Condensed"/>
                <a:ea typeface="Roboto Condensed"/>
                <a:cs typeface="Roboto Condensed"/>
                <a:sym typeface="Roboto Condensed"/>
              </a:rPr>
              <a:t>Get as many ideas on the table as possible</a:t>
            </a:r>
            <a:endParaRPr sz="2100">
              <a:solidFill>
                <a:schemeClr val="dk1"/>
              </a:solidFill>
              <a:latin typeface="Roboto Condensed"/>
              <a:ea typeface="Roboto Condensed"/>
              <a:cs typeface="Roboto Condensed"/>
              <a:sym typeface="Roboto Condensed"/>
            </a:endParaRPr>
          </a:p>
        </p:txBody>
      </p:sp>
      <p:sp>
        <p:nvSpPr>
          <p:cNvPr id="78" name="Google Shape;78;p16"/>
          <p:cNvSpPr txBox="1"/>
          <p:nvPr/>
        </p:nvSpPr>
        <p:spPr>
          <a:xfrm>
            <a:off x="530400" y="106400"/>
            <a:ext cx="4419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003087"/>
                </a:solidFill>
                <a:latin typeface="Roboto Condensed"/>
                <a:ea typeface="Roboto Condensed"/>
                <a:cs typeface="Roboto Condensed"/>
                <a:sym typeface="Roboto Condensed"/>
              </a:rPr>
              <a:t>Roundtable Goals and Outcomes</a:t>
            </a:r>
            <a:endParaRPr b="1" sz="2300">
              <a:solidFill>
                <a:srgbClr val="003087"/>
              </a:solidFill>
              <a:latin typeface="Roboto Condensed"/>
              <a:ea typeface="Roboto Condensed"/>
              <a:cs typeface="Roboto Condensed"/>
              <a:sym typeface="Roboto Condensed"/>
            </a:endParaRPr>
          </a:p>
        </p:txBody>
      </p:sp>
      <p:sp>
        <p:nvSpPr>
          <p:cNvPr id="79" name="Google Shape;79;p16"/>
          <p:cNvSpPr txBox="1"/>
          <p:nvPr/>
        </p:nvSpPr>
        <p:spPr>
          <a:xfrm>
            <a:off x="51575" y="4804550"/>
            <a:ext cx="3348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lt1"/>
                </a:solidFill>
                <a:latin typeface="Roboto Condensed"/>
                <a:ea typeface="Roboto Condensed"/>
                <a:cs typeface="Roboto Condensed"/>
                <a:sym typeface="Roboto Condensed"/>
              </a:rPr>
              <a:t>5</a:t>
            </a:r>
            <a:endParaRPr sz="1000">
              <a:solidFill>
                <a:schemeClr val="lt1"/>
              </a:solidFill>
              <a:latin typeface="Roboto Condensed"/>
              <a:ea typeface="Roboto Condensed"/>
              <a:cs typeface="Roboto Condensed"/>
              <a:sym typeface="Roboto Condensed"/>
            </a:endParaRPr>
          </a:p>
        </p:txBody>
      </p:sp>
      <p:pic>
        <p:nvPicPr>
          <p:cNvPr id="80" name="Google Shape;80;p16"/>
          <p:cNvPicPr preferRelativeResize="0"/>
          <p:nvPr/>
        </p:nvPicPr>
        <p:blipFill>
          <a:blip r:embed="rId4">
            <a:alphaModFix/>
          </a:blip>
          <a:stretch>
            <a:fillRect/>
          </a:stretch>
        </p:blipFill>
        <p:spPr>
          <a:xfrm>
            <a:off x="2925325" y="3144375"/>
            <a:ext cx="3791449" cy="1895724"/>
          </a:xfrm>
          <a:prstGeom prst="rect">
            <a:avLst/>
          </a:prstGeom>
          <a:noFill/>
          <a:ln>
            <a:noFill/>
          </a:ln>
        </p:spPr>
      </p:pic>
      <p:sp>
        <p:nvSpPr>
          <p:cNvPr id="81" name="Google Shape;81;p16"/>
          <p:cNvSpPr txBox="1"/>
          <p:nvPr/>
        </p:nvSpPr>
        <p:spPr>
          <a:xfrm>
            <a:off x="3865850" y="4240000"/>
            <a:ext cx="1910400" cy="6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C</a:t>
            </a:r>
            <a:r>
              <a:rPr lang="en">
                <a:solidFill>
                  <a:schemeClr val="lt1"/>
                </a:solidFill>
              </a:rPr>
              <a:t>ommunity earth system modeling</a:t>
            </a:r>
            <a:endParaRPr>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p17"/>
          <p:cNvPicPr preferRelativeResize="0"/>
          <p:nvPr/>
        </p:nvPicPr>
        <p:blipFill>
          <a:blip r:embed="rId3">
            <a:alphaModFix/>
          </a:blip>
          <a:stretch>
            <a:fillRect/>
          </a:stretch>
        </p:blipFill>
        <p:spPr>
          <a:xfrm>
            <a:off x="0" y="0"/>
            <a:ext cx="437950" cy="5143243"/>
          </a:xfrm>
          <a:prstGeom prst="rect">
            <a:avLst/>
          </a:prstGeom>
          <a:noFill/>
          <a:ln>
            <a:noFill/>
          </a:ln>
        </p:spPr>
      </p:pic>
      <p:sp>
        <p:nvSpPr>
          <p:cNvPr id="87" name="Google Shape;87;p17"/>
          <p:cNvSpPr txBox="1"/>
          <p:nvPr/>
        </p:nvSpPr>
        <p:spPr>
          <a:xfrm>
            <a:off x="51575" y="4804550"/>
            <a:ext cx="3348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lt1"/>
                </a:solidFill>
                <a:latin typeface="Roboto Condensed"/>
                <a:ea typeface="Roboto Condensed"/>
                <a:cs typeface="Roboto Condensed"/>
                <a:sym typeface="Roboto Condensed"/>
              </a:rPr>
              <a:t>5</a:t>
            </a:r>
            <a:endParaRPr sz="1000">
              <a:solidFill>
                <a:schemeClr val="lt1"/>
              </a:solidFill>
              <a:latin typeface="Roboto Condensed"/>
              <a:ea typeface="Roboto Condensed"/>
              <a:cs typeface="Roboto Condensed"/>
              <a:sym typeface="Roboto Condensed"/>
            </a:endParaRPr>
          </a:p>
        </p:txBody>
      </p:sp>
      <p:sp>
        <p:nvSpPr>
          <p:cNvPr id="88" name="Google Shape;88;p17"/>
          <p:cNvSpPr txBox="1"/>
          <p:nvPr/>
        </p:nvSpPr>
        <p:spPr>
          <a:xfrm>
            <a:off x="3865850" y="4240000"/>
            <a:ext cx="1910400" cy="6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Community earth system modeling</a:t>
            </a:r>
            <a:endParaRPr>
              <a:solidFill>
                <a:schemeClr val="lt1"/>
              </a:solidFill>
            </a:endParaRPr>
          </a:p>
        </p:txBody>
      </p:sp>
      <p:graphicFrame>
        <p:nvGraphicFramePr>
          <p:cNvPr id="89" name="Google Shape;89;p17"/>
          <p:cNvGraphicFramePr/>
          <p:nvPr/>
        </p:nvGraphicFramePr>
        <p:xfrm>
          <a:off x="525175" y="165925"/>
          <a:ext cx="3000000" cy="3000000"/>
        </p:xfrm>
        <a:graphic>
          <a:graphicData uri="http://schemas.openxmlformats.org/drawingml/2006/table">
            <a:tbl>
              <a:tblPr>
                <a:noFill/>
                <a:tableStyleId>{D20EF761-B095-42A6-847D-D04C4346B28A}</a:tableStyleId>
              </a:tblPr>
              <a:tblGrid>
                <a:gridCol w="7218700"/>
                <a:gridCol w="1373050"/>
              </a:tblGrid>
              <a:tr h="426700">
                <a:tc>
                  <a:txBody>
                    <a:bodyPr/>
                    <a:lstStyle/>
                    <a:p>
                      <a:pPr indent="0" lvl="0" marL="0" rtl="0" algn="l">
                        <a:spcBef>
                          <a:spcPts val="0"/>
                        </a:spcBef>
                        <a:spcAft>
                          <a:spcPts val="0"/>
                        </a:spcAft>
                        <a:buNone/>
                      </a:pPr>
                      <a:r>
                        <a:rPr lang="en" sz="1800"/>
                        <a:t>Questions for Discussion</a:t>
                      </a:r>
                      <a:endParaRPr sz="1800"/>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700"/>
                        <a:t>Table Numbers</a:t>
                      </a:r>
                      <a:endParaRPr sz="1700"/>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100000">
                <a:tc>
                  <a:txBody>
                    <a:bodyPr/>
                    <a:lstStyle/>
                    <a:p>
                      <a:pPr indent="-209550" lvl="0" marL="228600" rtl="0" algn="l">
                        <a:lnSpc>
                          <a:spcPct val="115000"/>
                        </a:lnSpc>
                        <a:spcBef>
                          <a:spcPts val="0"/>
                        </a:spcBef>
                        <a:spcAft>
                          <a:spcPts val="0"/>
                        </a:spcAft>
                        <a:buClr>
                          <a:schemeClr val="dk1"/>
                        </a:buClr>
                        <a:buSzPts val="1500"/>
                        <a:buAutoNum type="arabicPeriod"/>
                      </a:pPr>
                      <a:r>
                        <a:rPr lang="en" sz="1500">
                          <a:solidFill>
                            <a:schemeClr val="dk1"/>
                          </a:solidFill>
                          <a:highlight>
                            <a:srgbClr val="FFFFFF"/>
                          </a:highlight>
                        </a:rPr>
                        <a:t>How can we diversify and incentivize participation across sectors, disciplines, and demographics in the UFS, including early career individuals?</a:t>
                      </a:r>
                      <a:endParaRPr sz="2500"/>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700">
                          <a:solidFill>
                            <a:schemeClr val="dk1"/>
                          </a:solidFill>
                          <a:highlight>
                            <a:srgbClr val="FFFFFF"/>
                          </a:highlight>
                        </a:rPr>
                        <a:t>1 - 5</a:t>
                      </a:r>
                      <a:endParaRPr sz="1700">
                        <a:solidFill>
                          <a:schemeClr val="dk1"/>
                        </a:solidFill>
                        <a:highlight>
                          <a:srgbClr val="FFFFFF"/>
                        </a:highligh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100000">
                <a:tc>
                  <a:txBody>
                    <a:bodyPr/>
                    <a:lstStyle/>
                    <a:p>
                      <a:pPr indent="-209550" lvl="0" marL="228600" marR="0" rtl="0" algn="l">
                        <a:lnSpc>
                          <a:spcPct val="115000"/>
                        </a:lnSpc>
                        <a:spcBef>
                          <a:spcPts val="0"/>
                        </a:spcBef>
                        <a:spcAft>
                          <a:spcPts val="0"/>
                        </a:spcAft>
                        <a:buClr>
                          <a:schemeClr val="dk1"/>
                        </a:buClr>
                        <a:buSzPts val="1500"/>
                        <a:buAutoNum type="arabicPeriod" startAt="2"/>
                      </a:pPr>
                      <a:r>
                        <a:rPr lang="en" sz="1500">
                          <a:solidFill>
                            <a:schemeClr val="dk1"/>
                          </a:solidFill>
                          <a:highlight>
                            <a:srgbClr val="FFFFFF"/>
                          </a:highlight>
                        </a:rPr>
                        <a:t>How can we overcome challenges with rapid code releases and various code management policies and practices across the UFS?</a:t>
                      </a:r>
                      <a:endParaRPr sz="1500">
                        <a:solidFill>
                          <a:schemeClr val="dk1"/>
                        </a:solidFill>
                        <a:highlight>
                          <a:srgbClr val="FFFFFF"/>
                        </a:highligh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700">
                          <a:solidFill>
                            <a:schemeClr val="dk1"/>
                          </a:solidFill>
                          <a:highlight>
                            <a:srgbClr val="FFFFFF"/>
                          </a:highlight>
                        </a:rPr>
                        <a:t>6 - 9</a:t>
                      </a:r>
                      <a:endParaRPr sz="1700">
                        <a:solidFill>
                          <a:schemeClr val="dk1"/>
                        </a:solidFill>
                        <a:highlight>
                          <a:srgbClr val="FFFFFF"/>
                        </a:highligh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150075">
                <a:tc>
                  <a:txBody>
                    <a:bodyPr/>
                    <a:lstStyle/>
                    <a:p>
                      <a:pPr indent="-209550" lvl="0" marL="228600" marR="0" rtl="0" algn="l">
                        <a:lnSpc>
                          <a:spcPct val="115000"/>
                        </a:lnSpc>
                        <a:spcBef>
                          <a:spcPts val="0"/>
                        </a:spcBef>
                        <a:spcAft>
                          <a:spcPts val="0"/>
                        </a:spcAft>
                        <a:buClr>
                          <a:schemeClr val="dk1"/>
                        </a:buClr>
                        <a:buSzPts val="1500"/>
                        <a:buAutoNum type="arabicPeriod" startAt="3"/>
                      </a:pPr>
                      <a:r>
                        <a:rPr lang="en" sz="1500">
                          <a:solidFill>
                            <a:schemeClr val="dk1"/>
                          </a:solidFill>
                          <a:highlight>
                            <a:srgbClr val="FFFFFF"/>
                          </a:highlight>
                        </a:rPr>
                        <a:t>How can the community better communicate the value of its code contributions</a:t>
                      </a:r>
                      <a:r>
                        <a:rPr lang="en" sz="1500">
                          <a:solidFill>
                            <a:schemeClr val="dk1"/>
                          </a:solidFill>
                          <a:highlight>
                            <a:srgbClr val="FFFFFF"/>
                          </a:highlight>
                        </a:rPr>
                        <a:t> and </a:t>
                      </a:r>
                      <a:r>
                        <a:rPr lang="en" sz="1500">
                          <a:solidFill>
                            <a:schemeClr val="dk1"/>
                          </a:solidFill>
                          <a:highlight>
                            <a:srgbClr val="FFFFFF"/>
                          </a:highlight>
                        </a:rPr>
                        <a:t>innovations? What metrics should we be using?</a:t>
                      </a:r>
                      <a:endParaRPr sz="2500"/>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700">
                          <a:solidFill>
                            <a:schemeClr val="dk1"/>
                          </a:solidFill>
                          <a:highlight>
                            <a:srgbClr val="FFFFFF"/>
                          </a:highlight>
                        </a:rPr>
                        <a:t>10 - 13</a:t>
                      </a:r>
                      <a:endParaRPr sz="1700">
                        <a:solidFill>
                          <a:schemeClr val="dk1"/>
                        </a:solidFill>
                        <a:highlight>
                          <a:srgbClr val="FFFFFF"/>
                        </a:highligh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158150">
                <a:tc>
                  <a:txBody>
                    <a:bodyPr/>
                    <a:lstStyle/>
                    <a:p>
                      <a:pPr indent="-209550" lvl="0" marL="228600" marR="0" rtl="0" algn="l">
                        <a:lnSpc>
                          <a:spcPct val="115000"/>
                        </a:lnSpc>
                        <a:spcBef>
                          <a:spcPts val="0"/>
                        </a:spcBef>
                        <a:spcAft>
                          <a:spcPts val="0"/>
                        </a:spcAft>
                        <a:buClr>
                          <a:schemeClr val="dk1"/>
                        </a:buClr>
                        <a:buSzPts val="1500"/>
                        <a:buAutoNum type="arabicPeriod" startAt="4"/>
                      </a:pPr>
                      <a:r>
                        <a:rPr lang="en" sz="1500">
                          <a:solidFill>
                            <a:schemeClr val="dk1"/>
                          </a:solidFill>
                          <a:highlight>
                            <a:srgbClr val="FFFFFF"/>
                          </a:highlight>
                        </a:rPr>
                        <a:t>How can we enhance knowledge transfer and collaboration across UFS contributors? What mechanisms should we use to accelerate R2O?</a:t>
                      </a:r>
                      <a:endParaRPr sz="2500"/>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700">
                          <a:solidFill>
                            <a:schemeClr val="dk1"/>
                          </a:solidFill>
                          <a:highlight>
                            <a:srgbClr val="FFFFFF"/>
                          </a:highlight>
                        </a:rPr>
                        <a:t>14 - 17</a:t>
                      </a:r>
                      <a:endParaRPr sz="1700">
                        <a:solidFill>
                          <a:schemeClr val="dk1"/>
                        </a:solidFill>
                        <a:highlight>
                          <a:srgbClr val="FFFFFF"/>
                        </a:highligh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100000">
                <a:tc>
                  <a:txBody>
                    <a:bodyPr/>
                    <a:lstStyle/>
                    <a:p>
                      <a:pPr indent="-209550" lvl="0" marL="228600" marR="0" rtl="0" algn="l">
                        <a:lnSpc>
                          <a:spcPct val="115000"/>
                        </a:lnSpc>
                        <a:spcBef>
                          <a:spcPts val="0"/>
                        </a:spcBef>
                        <a:spcAft>
                          <a:spcPts val="0"/>
                        </a:spcAft>
                        <a:buClr>
                          <a:schemeClr val="dk1"/>
                        </a:buClr>
                        <a:buSzPts val="1500"/>
                        <a:buAutoNum type="arabicPeriod" startAt="5"/>
                      </a:pPr>
                      <a:r>
                        <a:rPr lang="en" sz="1500">
                          <a:solidFill>
                            <a:schemeClr val="dk1"/>
                          </a:solidFill>
                          <a:highlight>
                            <a:srgbClr val="FFFFFF"/>
                          </a:highlight>
                        </a:rPr>
                        <a:t>What are the biggest science &amp; engineering challenges we should be working on as a UFS community?</a:t>
                      </a:r>
                      <a:endParaRPr sz="2500"/>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700">
                          <a:solidFill>
                            <a:schemeClr val="dk1"/>
                          </a:solidFill>
                          <a:highlight>
                            <a:srgbClr val="FFFFFF"/>
                          </a:highlight>
                        </a:rPr>
                        <a:t>18 - 21</a:t>
                      </a:r>
                      <a:endParaRPr sz="1700">
                        <a:solidFill>
                          <a:schemeClr val="dk1"/>
                        </a:solidFill>
                        <a:highlight>
                          <a:srgbClr val="FFFFFF"/>
                        </a:highligh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100000">
                <a:tc>
                  <a:txBody>
                    <a:bodyPr/>
                    <a:lstStyle/>
                    <a:p>
                      <a:pPr indent="-209550" lvl="0" marL="228600" marR="0" rtl="0" algn="l">
                        <a:lnSpc>
                          <a:spcPct val="115000"/>
                        </a:lnSpc>
                        <a:spcBef>
                          <a:spcPts val="0"/>
                        </a:spcBef>
                        <a:spcAft>
                          <a:spcPts val="0"/>
                        </a:spcAft>
                        <a:buClr>
                          <a:schemeClr val="dk1"/>
                        </a:buClr>
                        <a:buSzPts val="1500"/>
                        <a:buAutoNum type="arabicPeriod" startAt="6"/>
                      </a:pPr>
                      <a:r>
                        <a:rPr lang="en" sz="1500">
                          <a:solidFill>
                            <a:schemeClr val="dk1"/>
                          </a:solidFill>
                          <a:highlight>
                            <a:srgbClr val="FFFFFF"/>
                          </a:highlight>
                        </a:rPr>
                        <a:t>What are the primary ways (use, develop, analyze, forecast/postprocess, validate/verify) you and your colleagues would like to work with the UFS?</a:t>
                      </a:r>
                      <a:endParaRPr sz="1500">
                        <a:solidFill>
                          <a:schemeClr val="dk1"/>
                        </a:solidFill>
                        <a:highlight>
                          <a:srgbClr val="FFFFFF"/>
                        </a:highligh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700">
                          <a:solidFill>
                            <a:schemeClr val="dk1"/>
                          </a:solidFill>
                          <a:highlight>
                            <a:srgbClr val="FFFFFF"/>
                          </a:highlight>
                        </a:rPr>
                        <a:t>22 - 25</a:t>
                      </a:r>
                      <a:endParaRPr sz="1700">
                        <a:solidFill>
                          <a:schemeClr val="dk1"/>
                        </a:solidFill>
                        <a:highlight>
                          <a:srgbClr val="FFFFFF"/>
                        </a:highligh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18"/>
          <p:cNvPicPr preferRelativeResize="0"/>
          <p:nvPr/>
        </p:nvPicPr>
        <p:blipFill>
          <a:blip r:embed="rId3">
            <a:alphaModFix/>
          </a:blip>
          <a:stretch>
            <a:fillRect/>
          </a:stretch>
        </p:blipFill>
        <p:spPr>
          <a:xfrm>
            <a:off x="0" y="0"/>
            <a:ext cx="437950" cy="5143243"/>
          </a:xfrm>
          <a:prstGeom prst="rect">
            <a:avLst/>
          </a:prstGeom>
          <a:noFill/>
          <a:ln>
            <a:noFill/>
          </a:ln>
        </p:spPr>
      </p:pic>
      <p:cxnSp>
        <p:nvCxnSpPr>
          <p:cNvPr id="95" name="Google Shape;95;p18"/>
          <p:cNvCxnSpPr/>
          <p:nvPr/>
        </p:nvCxnSpPr>
        <p:spPr>
          <a:xfrm>
            <a:off x="615700" y="538788"/>
            <a:ext cx="2192700" cy="0"/>
          </a:xfrm>
          <a:prstGeom prst="straightConnector1">
            <a:avLst/>
          </a:prstGeom>
          <a:noFill/>
          <a:ln cap="flat" cmpd="sng" w="19050">
            <a:solidFill>
              <a:srgbClr val="0085CA"/>
            </a:solidFill>
            <a:prstDash val="solid"/>
            <a:round/>
            <a:headEnd len="med" w="med" type="none"/>
            <a:tailEnd len="med" w="med" type="none"/>
          </a:ln>
        </p:spPr>
      </p:cxnSp>
      <p:sp>
        <p:nvSpPr>
          <p:cNvPr id="96" name="Google Shape;96;p18"/>
          <p:cNvSpPr txBox="1"/>
          <p:nvPr/>
        </p:nvSpPr>
        <p:spPr>
          <a:xfrm>
            <a:off x="530400" y="0"/>
            <a:ext cx="4419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003087"/>
                </a:solidFill>
                <a:latin typeface="Roboto Condensed"/>
                <a:ea typeface="Roboto Condensed"/>
                <a:cs typeface="Roboto Condensed"/>
                <a:sym typeface="Roboto Condensed"/>
              </a:rPr>
              <a:t>Agenda</a:t>
            </a:r>
            <a:endParaRPr b="1" sz="2300">
              <a:solidFill>
                <a:srgbClr val="003087"/>
              </a:solidFill>
              <a:latin typeface="Roboto Condensed"/>
              <a:ea typeface="Roboto Condensed"/>
              <a:cs typeface="Roboto Condensed"/>
              <a:sym typeface="Roboto Condensed"/>
            </a:endParaRPr>
          </a:p>
        </p:txBody>
      </p:sp>
      <p:sp>
        <p:nvSpPr>
          <p:cNvPr id="97" name="Google Shape;97;p18"/>
          <p:cNvSpPr txBox="1"/>
          <p:nvPr/>
        </p:nvSpPr>
        <p:spPr>
          <a:xfrm>
            <a:off x="51575" y="4804550"/>
            <a:ext cx="3348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lt1"/>
                </a:solidFill>
                <a:latin typeface="Roboto Condensed"/>
                <a:ea typeface="Roboto Condensed"/>
                <a:cs typeface="Roboto Condensed"/>
                <a:sym typeface="Roboto Condensed"/>
              </a:rPr>
              <a:t>5</a:t>
            </a:r>
            <a:endParaRPr sz="1000">
              <a:solidFill>
                <a:schemeClr val="lt1"/>
              </a:solidFill>
              <a:latin typeface="Roboto Condensed"/>
              <a:ea typeface="Roboto Condensed"/>
              <a:cs typeface="Roboto Condensed"/>
              <a:sym typeface="Roboto Condensed"/>
            </a:endParaRPr>
          </a:p>
        </p:txBody>
      </p:sp>
      <p:sp>
        <p:nvSpPr>
          <p:cNvPr id="98" name="Google Shape;98;p18"/>
          <p:cNvSpPr txBox="1"/>
          <p:nvPr/>
        </p:nvSpPr>
        <p:spPr>
          <a:xfrm>
            <a:off x="3865850" y="4240000"/>
            <a:ext cx="1910400" cy="6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Community earth system modeling</a:t>
            </a:r>
            <a:endParaRPr>
              <a:solidFill>
                <a:schemeClr val="lt1"/>
              </a:solidFill>
            </a:endParaRPr>
          </a:p>
        </p:txBody>
      </p:sp>
      <p:graphicFrame>
        <p:nvGraphicFramePr>
          <p:cNvPr id="99" name="Google Shape;99;p18"/>
          <p:cNvGraphicFramePr/>
          <p:nvPr/>
        </p:nvGraphicFramePr>
        <p:xfrm>
          <a:off x="768150" y="610100"/>
          <a:ext cx="3000000" cy="3000000"/>
        </p:xfrm>
        <a:graphic>
          <a:graphicData uri="http://schemas.openxmlformats.org/drawingml/2006/table">
            <a:tbl>
              <a:tblPr>
                <a:noFill/>
                <a:tableStyleId>{D20EF761-B095-42A6-847D-D04C4346B28A}</a:tableStyleId>
              </a:tblPr>
              <a:tblGrid>
                <a:gridCol w="1736375"/>
                <a:gridCol w="6206125"/>
              </a:tblGrid>
              <a:tr h="654250">
                <a:tc>
                  <a:txBody>
                    <a:bodyPr/>
                    <a:lstStyle/>
                    <a:p>
                      <a:pPr indent="0" lvl="0" marL="0" rtl="0" algn="l">
                        <a:spcBef>
                          <a:spcPts val="0"/>
                        </a:spcBef>
                        <a:spcAft>
                          <a:spcPts val="0"/>
                        </a:spcAft>
                        <a:buNone/>
                      </a:pPr>
                      <a:r>
                        <a:rPr lang="en" sz="2000"/>
                        <a:t>Time</a:t>
                      </a:r>
                      <a:endParaRPr sz="2000"/>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2000"/>
                        <a:t>Activity</a:t>
                      </a:r>
                      <a:endParaRPr sz="2000"/>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654250">
                <a:tc>
                  <a:txBody>
                    <a:bodyPr/>
                    <a:lstStyle/>
                    <a:p>
                      <a:pPr indent="0" lvl="0" marL="0" rtl="0" algn="l">
                        <a:spcBef>
                          <a:spcPts val="0"/>
                        </a:spcBef>
                        <a:spcAft>
                          <a:spcPts val="0"/>
                        </a:spcAft>
                        <a:buNone/>
                      </a:pPr>
                      <a:r>
                        <a:rPr lang="en" sz="2000"/>
                        <a:t>9:30 AM</a:t>
                      </a:r>
                      <a:endParaRPr sz="2000"/>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2000"/>
                        <a:t>Pick a table associated with a topic you are interested in (</a:t>
                      </a:r>
                      <a:r>
                        <a:rPr lang="en" sz="2000"/>
                        <a:t>but not yet!)</a:t>
                      </a:r>
                      <a:endParaRPr sz="2000"/>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654250">
                <a:tc>
                  <a:txBody>
                    <a:bodyPr/>
                    <a:lstStyle/>
                    <a:p>
                      <a:pPr indent="0" lvl="0" marL="0" rtl="0" algn="l">
                        <a:spcBef>
                          <a:spcPts val="0"/>
                        </a:spcBef>
                        <a:spcAft>
                          <a:spcPts val="0"/>
                        </a:spcAft>
                        <a:buNone/>
                      </a:pPr>
                      <a:r>
                        <a:rPr lang="en" sz="2000"/>
                        <a:t>10:00</a:t>
                      </a:r>
                      <a:r>
                        <a:rPr lang="en" sz="2000"/>
                        <a:t> AM</a:t>
                      </a:r>
                      <a:endParaRPr sz="2000"/>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2000"/>
                        <a:t>M</a:t>
                      </a:r>
                      <a:r>
                        <a:rPr lang="en" sz="2000"/>
                        <a:t>ove to a different table with a different topic</a:t>
                      </a:r>
                      <a:endParaRPr sz="2000"/>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654250">
                <a:tc>
                  <a:txBody>
                    <a:bodyPr/>
                    <a:lstStyle/>
                    <a:p>
                      <a:pPr indent="0" lvl="0" marL="0" rtl="0" algn="l">
                        <a:spcBef>
                          <a:spcPts val="0"/>
                        </a:spcBef>
                        <a:spcAft>
                          <a:spcPts val="0"/>
                        </a:spcAft>
                        <a:buNone/>
                      </a:pPr>
                      <a:r>
                        <a:rPr lang="en" sz="2000"/>
                        <a:t>10:25 AM</a:t>
                      </a:r>
                      <a:endParaRPr sz="2000"/>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2000"/>
                        <a:t>M</a:t>
                      </a:r>
                      <a:r>
                        <a:rPr lang="en" sz="2000"/>
                        <a:t>ove to yet another table with a third topic</a:t>
                      </a:r>
                      <a:endParaRPr sz="2000"/>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654250">
                <a:tc>
                  <a:txBody>
                    <a:bodyPr/>
                    <a:lstStyle/>
                    <a:p>
                      <a:pPr indent="0" lvl="0" marL="0" rtl="0" algn="l">
                        <a:spcBef>
                          <a:spcPts val="0"/>
                        </a:spcBef>
                        <a:spcAft>
                          <a:spcPts val="0"/>
                        </a:spcAft>
                        <a:buNone/>
                      </a:pPr>
                      <a:r>
                        <a:rPr lang="en" sz="2000"/>
                        <a:t>10:50 AM</a:t>
                      </a:r>
                      <a:endParaRPr sz="2000"/>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2000"/>
                        <a:t>Break </a:t>
                      </a:r>
                      <a:endParaRPr sz="2000"/>
                    </a:p>
                    <a:p>
                      <a:pPr indent="0" lvl="0" marL="0" rtl="0" algn="l">
                        <a:spcBef>
                          <a:spcPts val="0"/>
                        </a:spcBef>
                        <a:spcAft>
                          <a:spcPts val="0"/>
                        </a:spcAft>
                        <a:buNone/>
                      </a:pPr>
                      <a:r>
                        <a:rPr lang="en" sz="1700"/>
                        <a:t>(moderators please discuss key themes with other moderators of the same topic for 10 minutes after we break)</a:t>
                      </a:r>
                      <a:endParaRPr sz="1700"/>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654250">
                <a:tc>
                  <a:txBody>
                    <a:bodyPr/>
                    <a:lstStyle/>
                    <a:p>
                      <a:pPr indent="0" lvl="0" marL="0" rtl="0" algn="l">
                        <a:spcBef>
                          <a:spcPts val="0"/>
                        </a:spcBef>
                        <a:spcAft>
                          <a:spcPts val="0"/>
                        </a:spcAft>
                        <a:buNone/>
                      </a:pPr>
                      <a:r>
                        <a:rPr lang="en" sz="2000"/>
                        <a:t>11:30 AM</a:t>
                      </a:r>
                      <a:endParaRPr sz="2000"/>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2000"/>
                        <a:t>Brief report outs by moderators and </a:t>
                      </a:r>
                      <a:r>
                        <a:rPr lang="en" sz="2000"/>
                        <a:t>open discussion</a:t>
                      </a:r>
                      <a:endParaRPr sz="2000"/>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19"/>
          <p:cNvPicPr preferRelativeResize="0"/>
          <p:nvPr/>
        </p:nvPicPr>
        <p:blipFill>
          <a:blip r:embed="rId3">
            <a:alphaModFix/>
          </a:blip>
          <a:stretch>
            <a:fillRect/>
          </a:stretch>
        </p:blipFill>
        <p:spPr>
          <a:xfrm>
            <a:off x="0" y="0"/>
            <a:ext cx="437950" cy="5143243"/>
          </a:xfrm>
          <a:prstGeom prst="rect">
            <a:avLst/>
          </a:prstGeom>
          <a:noFill/>
          <a:ln>
            <a:noFill/>
          </a:ln>
        </p:spPr>
      </p:pic>
      <p:cxnSp>
        <p:nvCxnSpPr>
          <p:cNvPr id="105" name="Google Shape;105;p19"/>
          <p:cNvCxnSpPr/>
          <p:nvPr/>
        </p:nvCxnSpPr>
        <p:spPr>
          <a:xfrm>
            <a:off x="615700" y="645188"/>
            <a:ext cx="2192700" cy="0"/>
          </a:xfrm>
          <a:prstGeom prst="straightConnector1">
            <a:avLst/>
          </a:prstGeom>
          <a:noFill/>
          <a:ln cap="flat" cmpd="sng" w="19050">
            <a:solidFill>
              <a:srgbClr val="0085CA"/>
            </a:solidFill>
            <a:prstDash val="solid"/>
            <a:round/>
            <a:headEnd len="med" w="med" type="none"/>
            <a:tailEnd len="med" w="med" type="none"/>
          </a:ln>
        </p:spPr>
      </p:cxnSp>
      <p:sp>
        <p:nvSpPr>
          <p:cNvPr id="106" name="Google Shape;106;p19"/>
          <p:cNvSpPr txBox="1"/>
          <p:nvPr/>
        </p:nvSpPr>
        <p:spPr>
          <a:xfrm>
            <a:off x="614826" y="846575"/>
            <a:ext cx="8191800" cy="4079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chemeClr val="dk1"/>
                </a:solidFill>
                <a:latin typeface="Roboto Condensed"/>
                <a:ea typeface="Roboto Condensed"/>
                <a:cs typeface="Roboto Condensed"/>
                <a:sym typeface="Roboto Condensed"/>
              </a:rPr>
              <a:t>Do</a:t>
            </a:r>
            <a:endParaRPr sz="2100">
              <a:solidFill>
                <a:schemeClr val="dk1"/>
              </a:solidFill>
              <a:latin typeface="Roboto"/>
              <a:ea typeface="Roboto"/>
              <a:cs typeface="Roboto"/>
              <a:sym typeface="Roboto"/>
            </a:endParaRPr>
          </a:p>
          <a:p>
            <a:pPr indent="-361950" lvl="0" marL="457200" rtl="0" algn="l">
              <a:spcBef>
                <a:spcPts val="0"/>
              </a:spcBef>
              <a:spcAft>
                <a:spcPts val="0"/>
              </a:spcAft>
              <a:buClr>
                <a:schemeClr val="dk1"/>
              </a:buClr>
              <a:buSzPts val="2100"/>
              <a:buFont typeface="Roboto"/>
              <a:buChar char="●"/>
            </a:pPr>
            <a:r>
              <a:rPr lang="en" sz="2100">
                <a:solidFill>
                  <a:schemeClr val="dk1"/>
                </a:solidFill>
                <a:latin typeface="Roboto"/>
                <a:ea typeface="Roboto"/>
                <a:cs typeface="Roboto"/>
                <a:sym typeface="Roboto"/>
              </a:rPr>
              <a:t>Briefly</a:t>
            </a:r>
            <a:r>
              <a:rPr lang="en" sz="2100">
                <a:solidFill>
                  <a:schemeClr val="dk1"/>
                </a:solidFill>
                <a:latin typeface="Roboto"/>
                <a:ea typeface="Roboto"/>
                <a:cs typeface="Roboto"/>
                <a:sym typeface="Roboto"/>
              </a:rPr>
              <a:t> introduce yourself at the beginning of each session</a:t>
            </a:r>
            <a:endParaRPr sz="2100">
              <a:solidFill>
                <a:schemeClr val="dk1"/>
              </a:solidFill>
              <a:latin typeface="Roboto"/>
              <a:ea typeface="Roboto"/>
              <a:cs typeface="Roboto"/>
              <a:sym typeface="Roboto"/>
            </a:endParaRPr>
          </a:p>
          <a:p>
            <a:pPr indent="-361950" lvl="0" marL="457200" rtl="0" algn="l">
              <a:spcBef>
                <a:spcPts val="0"/>
              </a:spcBef>
              <a:spcAft>
                <a:spcPts val="0"/>
              </a:spcAft>
              <a:buClr>
                <a:schemeClr val="dk1"/>
              </a:buClr>
              <a:buSzPts val="2100"/>
              <a:buFont typeface="Roboto"/>
              <a:buChar char="●"/>
            </a:pPr>
            <a:r>
              <a:rPr lang="en" sz="2100">
                <a:solidFill>
                  <a:schemeClr val="dk1"/>
                </a:solidFill>
                <a:latin typeface="Roboto"/>
                <a:ea typeface="Roboto"/>
                <a:cs typeface="Roboto"/>
                <a:sym typeface="Roboto"/>
              </a:rPr>
              <a:t>PARTICIPATE!</a:t>
            </a:r>
            <a:endParaRPr sz="2100">
              <a:solidFill>
                <a:schemeClr val="dk1"/>
              </a:solidFill>
              <a:latin typeface="Roboto"/>
              <a:ea typeface="Roboto"/>
              <a:cs typeface="Roboto"/>
              <a:sym typeface="Roboto"/>
            </a:endParaRPr>
          </a:p>
          <a:p>
            <a:pPr indent="-361950" lvl="0" marL="457200" rtl="0" algn="l">
              <a:spcBef>
                <a:spcPts val="0"/>
              </a:spcBef>
              <a:spcAft>
                <a:spcPts val="0"/>
              </a:spcAft>
              <a:buClr>
                <a:schemeClr val="dk1"/>
              </a:buClr>
              <a:buSzPts val="2100"/>
              <a:buFont typeface="Roboto"/>
              <a:buChar char="●"/>
            </a:pPr>
            <a:r>
              <a:rPr lang="en" sz="2100">
                <a:solidFill>
                  <a:schemeClr val="dk1"/>
                </a:solidFill>
                <a:latin typeface="Roboto"/>
                <a:ea typeface="Roboto"/>
                <a:cs typeface="Roboto"/>
                <a:sym typeface="Roboto"/>
              </a:rPr>
              <a:t>Write thoughts and ideas on the table paper</a:t>
            </a:r>
            <a:endParaRPr sz="2100">
              <a:solidFill>
                <a:schemeClr val="dk1"/>
              </a:solidFill>
              <a:latin typeface="Roboto"/>
              <a:ea typeface="Roboto"/>
              <a:cs typeface="Roboto"/>
              <a:sym typeface="Roboto"/>
            </a:endParaRPr>
          </a:p>
          <a:p>
            <a:pPr indent="-361950" lvl="0" marL="457200" rtl="0" algn="l">
              <a:spcBef>
                <a:spcPts val="0"/>
              </a:spcBef>
              <a:spcAft>
                <a:spcPts val="0"/>
              </a:spcAft>
              <a:buClr>
                <a:schemeClr val="dk1"/>
              </a:buClr>
              <a:buSzPts val="2100"/>
              <a:buFont typeface="Roboto"/>
              <a:buChar char="●"/>
            </a:pPr>
            <a:r>
              <a:rPr lang="en" sz="2100">
                <a:solidFill>
                  <a:schemeClr val="dk1"/>
                </a:solidFill>
                <a:latin typeface="Roboto"/>
                <a:ea typeface="Roboto"/>
                <a:cs typeface="Roboto"/>
                <a:sym typeface="Roboto"/>
              </a:rPr>
              <a:t>Build off others’ ideas</a:t>
            </a:r>
            <a:endParaRPr sz="2100">
              <a:solidFill>
                <a:schemeClr val="dk1"/>
              </a:solidFill>
              <a:latin typeface="Roboto"/>
              <a:ea typeface="Roboto"/>
              <a:cs typeface="Roboto"/>
              <a:sym typeface="Roboto"/>
            </a:endParaRPr>
          </a:p>
          <a:p>
            <a:pPr indent="-361950" lvl="0" marL="457200" rtl="0" algn="l">
              <a:spcBef>
                <a:spcPts val="0"/>
              </a:spcBef>
              <a:spcAft>
                <a:spcPts val="0"/>
              </a:spcAft>
              <a:buClr>
                <a:schemeClr val="dk1"/>
              </a:buClr>
              <a:buSzPts val="2100"/>
              <a:buFont typeface="Roboto"/>
              <a:buChar char="●"/>
            </a:pPr>
            <a:r>
              <a:rPr lang="en" sz="2100">
                <a:solidFill>
                  <a:schemeClr val="dk1"/>
                </a:solidFill>
                <a:latin typeface="Roboto"/>
                <a:ea typeface="Roboto"/>
                <a:cs typeface="Roboto"/>
                <a:sym typeface="Roboto"/>
              </a:rPr>
              <a:t>Bring forward your individual experiences and perspectives</a:t>
            </a:r>
            <a:endParaRPr sz="2100">
              <a:solidFill>
                <a:schemeClr val="dk1"/>
              </a:solidFill>
              <a:latin typeface="Roboto"/>
              <a:ea typeface="Roboto"/>
              <a:cs typeface="Roboto"/>
              <a:sym typeface="Roboto"/>
            </a:endParaRPr>
          </a:p>
          <a:p>
            <a:pPr indent="-361950" lvl="0" marL="457200" rtl="0" algn="l">
              <a:spcBef>
                <a:spcPts val="0"/>
              </a:spcBef>
              <a:spcAft>
                <a:spcPts val="0"/>
              </a:spcAft>
              <a:buClr>
                <a:schemeClr val="dk1"/>
              </a:buClr>
              <a:buSzPts val="2100"/>
              <a:buFont typeface="Roboto"/>
              <a:buChar char="●"/>
            </a:pPr>
            <a:r>
              <a:rPr lang="en" sz="2100">
                <a:solidFill>
                  <a:schemeClr val="dk1"/>
                </a:solidFill>
                <a:latin typeface="Roboto"/>
                <a:ea typeface="Roboto"/>
                <a:cs typeface="Roboto"/>
                <a:sym typeface="Roboto"/>
              </a:rPr>
              <a:t>Keep each comment to &lt;1 min to let everyone at the table share</a:t>
            </a:r>
            <a:endParaRPr sz="2100">
              <a:solidFill>
                <a:schemeClr val="dk1"/>
              </a:solidFill>
              <a:latin typeface="Roboto"/>
              <a:ea typeface="Roboto"/>
              <a:cs typeface="Roboto"/>
              <a:sym typeface="Roboto"/>
            </a:endParaRPr>
          </a:p>
          <a:p>
            <a:pPr indent="0" lvl="0" marL="0" rtl="0" algn="l">
              <a:spcBef>
                <a:spcPts val="0"/>
              </a:spcBef>
              <a:spcAft>
                <a:spcPts val="0"/>
              </a:spcAft>
              <a:buNone/>
            </a:pPr>
            <a:r>
              <a:t/>
            </a:r>
            <a:endParaRPr sz="2100">
              <a:solidFill>
                <a:schemeClr val="dk1"/>
              </a:solidFill>
              <a:latin typeface="Roboto"/>
              <a:ea typeface="Roboto"/>
              <a:cs typeface="Roboto"/>
              <a:sym typeface="Roboto"/>
            </a:endParaRPr>
          </a:p>
          <a:p>
            <a:pPr indent="0" lvl="0" marL="0" rtl="0" algn="l">
              <a:spcBef>
                <a:spcPts val="0"/>
              </a:spcBef>
              <a:spcAft>
                <a:spcPts val="0"/>
              </a:spcAft>
              <a:buNone/>
            </a:pPr>
            <a:r>
              <a:rPr b="1" lang="en" sz="2100">
                <a:solidFill>
                  <a:schemeClr val="dk1"/>
                </a:solidFill>
                <a:latin typeface="Roboto"/>
                <a:ea typeface="Roboto"/>
                <a:cs typeface="Roboto"/>
                <a:sym typeface="Roboto"/>
              </a:rPr>
              <a:t>Don’t</a:t>
            </a:r>
            <a:endParaRPr sz="2100">
              <a:solidFill>
                <a:schemeClr val="dk1"/>
              </a:solidFill>
              <a:latin typeface="Roboto"/>
              <a:ea typeface="Roboto"/>
              <a:cs typeface="Roboto"/>
              <a:sym typeface="Roboto"/>
            </a:endParaRPr>
          </a:p>
          <a:p>
            <a:pPr indent="-361950" lvl="0" marL="457200" rtl="0" algn="l">
              <a:spcBef>
                <a:spcPts val="0"/>
              </a:spcBef>
              <a:spcAft>
                <a:spcPts val="0"/>
              </a:spcAft>
              <a:buClr>
                <a:schemeClr val="dk1"/>
              </a:buClr>
              <a:buSzPts val="2100"/>
              <a:buFont typeface="Roboto"/>
              <a:buChar char="●"/>
            </a:pPr>
            <a:r>
              <a:rPr lang="en" sz="2100">
                <a:solidFill>
                  <a:schemeClr val="dk1"/>
                </a:solidFill>
                <a:latin typeface="Roboto"/>
                <a:ea typeface="Roboto"/>
                <a:cs typeface="Roboto"/>
                <a:sym typeface="Roboto"/>
              </a:rPr>
              <a:t>Shoot down others’ ideas or comments (“yes, and”)</a:t>
            </a:r>
            <a:endParaRPr sz="2100">
              <a:solidFill>
                <a:schemeClr val="dk1"/>
              </a:solidFill>
              <a:latin typeface="Roboto"/>
              <a:ea typeface="Roboto"/>
              <a:cs typeface="Roboto"/>
              <a:sym typeface="Roboto"/>
            </a:endParaRPr>
          </a:p>
          <a:p>
            <a:pPr indent="-361950" lvl="0" marL="457200" rtl="0" algn="l">
              <a:spcBef>
                <a:spcPts val="0"/>
              </a:spcBef>
              <a:spcAft>
                <a:spcPts val="0"/>
              </a:spcAft>
              <a:buClr>
                <a:schemeClr val="dk1"/>
              </a:buClr>
              <a:buSzPts val="2100"/>
              <a:buFont typeface="Roboto"/>
              <a:buChar char="●"/>
            </a:pPr>
            <a:r>
              <a:rPr lang="en" sz="2100">
                <a:solidFill>
                  <a:schemeClr val="dk1"/>
                </a:solidFill>
                <a:latin typeface="Roboto"/>
                <a:ea typeface="Roboto"/>
                <a:cs typeface="Roboto"/>
                <a:sym typeface="Roboto"/>
              </a:rPr>
              <a:t>Stay with the same topic the entire time because it’s your favorite.</a:t>
            </a:r>
            <a:endParaRPr sz="2100">
              <a:solidFill>
                <a:schemeClr val="dk1"/>
              </a:solidFill>
              <a:latin typeface="Roboto"/>
              <a:ea typeface="Roboto"/>
              <a:cs typeface="Roboto"/>
              <a:sym typeface="Roboto"/>
            </a:endParaRPr>
          </a:p>
        </p:txBody>
      </p:sp>
      <p:sp>
        <p:nvSpPr>
          <p:cNvPr id="107" name="Google Shape;107;p19"/>
          <p:cNvSpPr txBox="1"/>
          <p:nvPr/>
        </p:nvSpPr>
        <p:spPr>
          <a:xfrm>
            <a:off x="530400" y="133600"/>
            <a:ext cx="4419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003087"/>
                </a:solidFill>
                <a:latin typeface="Roboto Condensed"/>
                <a:ea typeface="Roboto Condensed"/>
                <a:cs typeface="Roboto Condensed"/>
                <a:sym typeface="Roboto Condensed"/>
              </a:rPr>
              <a:t>Do’s and </a:t>
            </a:r>
            <a:r>
              <a:rPr b="1" lang="en" sz="2300">
                <a:solidFill>
                  <a:srgbClr val="003087"/>
                </a:solidFill>
                <a:latin typeface="Roboto Condensed"/>
                <a:ea typeface="Roboto Condensed"/>
                <a:cs typeface="Roboto Condensed"/>
                <a:sym typeface="Roboto Condensed"/>
              </a:rPr>
              <a:t>Don'ts</a:t>
            </a:r>
            <a:endParaRPr b="1" sz="2300">
              <a:solidFill>
                <a:srgbClr val="003087"/>
              </a:solidFill>
              <a:latin typeface="Roboto Condensed"/>
              <a:ea typeface="Roboto Condensed"/>
              <a:cs typeface="Roboto Condensed"/>
              <a:sym typeface="Roboto Condensed"/>
            </a:endParaRPr>
          </a:p>
        </p:txBody>
      </p:sp>
      <p:sp>
        <p:nvSpPr>
          <p:cNvPr id="108" name="Google Shape;108;p19"/>
          <p:cNvSpPr txBox="1"/>
          <p:nvPr/>
        </p:nvSpPr>
        <p:spPr>
          <a:xfrm>
            <a:off x="51575" y="4804550"/>
            <a:ext cx="3348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lt1"/>
                </a:solidFill>
                <a:latin typeface="Roboto Condensed"/>
                <a:ea typeface="Roboto Condensed"/>
                <a:cs typeface="Roboto Condensed"/>
                <a:sym typeface="Roboto Condensed"/>
              </a:rPr>
              <a:t>5</a:t>
            </a:r>
            <a:endParaRPr sz="1000">
              <a:solidFill>
                <a:schemeClr val="lt1"/>
              </a:solidFill>
              <a:latin typeface="Roboto Condensed"/>
              <a:ea typeface="Roboto Condensed"/>
              <a:cs typeface="Roboto Condensed"/>
              <a:sym typeface="Roboto Condense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20"/>
          <p:cNvPicPr preferRelativeResize="0"/>
          <p:nvPr/>
        </p:nvPicPr>
        <p:blipFill>
          <a:blip r:embed="rId3">
            <a:alphaModFix/>
          </a:blip>
          <a:stretch>
            <a:fillRect/>
          </a:stretch>
        </p:blipFill>
        <p:spPr>
          <a:xfrm>
            <a:off x="0" y="0"/>
            <a:ext cx="437950" cy="5143243"/>
          </a:xfrm>
          <a:prstGeom prst="rect">
            <a:avLst/>
          </a:prstGeom>
          <a:noFill/>
          <a:ln>
            <a:noFill/>
          </a:ln>
        </p:spPr>
      </p:pic>
      <p:sp>
        <p:nvSpPr>
          <p:cNvPr id="114" name="Google Shape;114;p20"/>
          <p:cNvSpPr txBox="1"/>
          <p:nvPr/>
        </p:nvSpPr>
        <p:spPr>
          <a:xfrm>
            <a:off x="51575" y="4804550"/>
            <a:ext cx="3348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lt1"/>
                </a:solidFill>
                <a:latin typeface="Roboto Condensed"/>
                <a:ea typeface="Roboto Condensed"/>
                <a:cs typeface="Roboto Condensed"/>
                <a:sym typeface="Roboto Condensed"/>
              </a:rPr>
              <a:t>5</a:t>
            </a:r>
            <a:endParaRPr sz="1000">
              <a:solidFill>
                <a:schemeClr val="lt1"/>
              </a:solidFill>
              <a:latin typeface="Roboto Condensed"/>
              <a:ea typeface="Roboto Condensed"/>
              <a:cs typeface="Roboto Condensed"/>
              <a:sym typeface="Roboto Condensed"/>
            </a:endParaRPr>
          </a:p>
        </p:txBody>
      </p:sp>
      <p:graphicFrame>
        <p:nvGraphicFramePr>
          <p:cNvPr id="115" name="Google Shape;115;p20"/>
          <p:cNvGraphicFramePr/>
          <p:nvPr/>
        </p:nvGraphicFramePr>
        <p:xfrm>
          <a:off x="526625" y="44250"/>
          <a:ext cx="3000000" cy="3000000"/>
        </p:xfrm>
        <a:graphic>
          <a:graphicData uri="http://schemas.openxmlformats.org/drawingml/2006/table">
            <a:tbl>
              <a:tblPr>
                <a:noFill/>
                <a:tableStyleId>{7C63ACD6-CF73-473C-B3D5-A84995B85B61}</a:tableStyleId>
              </a:tblPr>
              <a:tblGrid>
                <a:gridCol w="1819075"/>
                <a:gridCol w="1096850"/>
                <a:gridCol w="1129450"/>
              </a:tblGrid>
              <a:tr h="257175">
                <a:tc>
                  <a:txBody>
                    <a:bodyPr/>
                    <a:lstStyle/>
                    <a:p>
                      <a:pPr indent="0" lvl="0" marL="0" rtl="0" algn="l">
                        <a:spcBef>
                          <a:spcPts val="0"/>
                        </a:spcBef>
                        <a:spcAft>
                          <a:spcPts val="0"/>
                        </a:spcAft>
                        <a:buNone/>
                      </a:pPr>
                      <a:r>
                        <a:rPr b="1" lang="en"/>
                        <a:t>Moderator Name</a:t>
                      </a:r>
                      <a:endParaRPr b="1"/>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a:t>Question</a:t>
                      </a:r>
                      <a:endParaRPr b="1"/>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a:t>Table No.</a:t>
                      </a:r>
                      <a:endParaRPr b="1"/>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0000">
                <a:tc>
                  <a:txBody>
                    <a:bodyPr/>
                    <a:lstStyle/>
                    <a:p>
                      <a:pPr indent="0" lvl="0" marL="0" rtl="0" algn="l">
                        <a:spcBef>
                          <a:spcPts val="0"/>
                        </a:spcBef>
                        <a:spcAft>
                          <a:spcPts val="0"/>
                        </a:spcAft>
                        <a:buNone/>
                      </a:pPr>
                      <a:r>
                        <a:rPr lang="en"/>
                        <a:t>Claudia Womble</a:t>
                      </a:r>
                      <a:endParaRPr/>
                    </a:p>
                  </a:txBody>
                  <a:tcPr marT="73150" marB="73150" marR="91425" marL="91425">
                    <a:lnL cap="flat" cmpd="sng" w="9525">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1</a:t>
                      </a:r>
                      <a:endParaRPr/>
                    </a:p>
                  </a:txBody>
                  <a:tcPr marT="73150" marB="73150" marR="91425" marL="91425">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1</a:t>
                      </a:r>
                      <a:endParaRPr/>
                    </a:p>
                  </a:txBody>
                  <a:tcPr marT="73150" marB="73150" marR="91425" marL="91425">
                    <a:lnL cap="flat" cmpd="sng" w="63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0000">
                <a:tc>
                  <a:txBody>
                    <a:bodyPr/>
                    <a:lstStyle/>
                    <a:p>
                      <a:pPr indent="0" lvl="0" marL="0" rtl="0" algn="l">
                        <a:spcBef>
                          <a:spcPts val="0"/>
                        </a:spcBef>
                        <a:spcAft>
                          <a:spcPts val="0"/>
                        </a:spcAft>
                        <a:buNone/>
                      </a:pPr>
                      <a:r>
                        <a:rPr lang="en"/>
                        <a:t>Brian Gross</a:t>
                      </a:r>
                      <a:endParaRPr/>
                    </a:p>
                  </a:txBody>
                  <a:tcPr marT="73150" marB="73150" marR="91425" marL="91425">
                    <a:lnL cap="flat" cmpd="sng" w="9525">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4</a:t>
                      </a:r>
                      <a:endParaRPr/>
                    </a:p>
                  </a:txBody>
                  <a:tcPr marT="73150" marB="73150" marR="91425" marL="91425">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14</a:t>
                      </a:r>
                      <a:endParaRPr/>
                    </a:p>
                  </a:txBody>
                  <a:tcPr marT="73150" marB="73150" marR="91425" marL="91425">
                    <a:lnL cap="flat" cmpd="sng" w="63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57175">
                <a:tc>
                  <a:txBody>
                    <a:bodyPr/>
                    <a:lstStyle/>
                    <a:p>
                      <a:pPr indent="0" lvl="0" marL="0" rtl="0" algn="l">
                        <a:spcBef>
                          <a:spcPts val="0"/>
                        </a:spcBef>
                        <a:spcAft>
                          <a:spcPts val="0"/>
                        </a:spcAft>
                        <a:buNone/>
                      </a:pPr>
                      <a:r>
                        <a:rPr lang="en"/>
                        <a:t>Jennifer Vogt</a:t>
                      </a:r>
                      <a:endParaRPr/>
                    </a:p>
                  </a:txBody>
                  <a:tcPr marT="73150" marB="73150" marR="91425" marL="91425">
                    <a:lnL cap="flat" cmpd="sng" w="9525">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1</a:t>
                      </a:r>
                      <a:endParaRPr/>
                    </a:p>
                  </a:txBody>
                  <a:tcPr marT="73150" marB="73150" marR="91425" marL="91425">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2</a:t>
                      </a:r>
                      <a:endParaRPr/>
                    </a:p>
                  </a:txBody>
                  <a:tcPr marT="73150" marB="73150" marR="91425" marL="91425">
                    <a:lnL cap="flat" cmpd="sng" w="63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57175">
                <a:tc>
                  <a:txBody>
                    <a:bodyPr/>
                    <a:lstStyle/>
                    <a:p>
                      <a:pPr indent="0" lvl="0" marL="0" rtl="0" algn="l">
                        <a:spcBef>
                          <a:spcPts val="0"/>
                        </a:spcBef>
                        <a:spcAft>
                          <a:spcPts val="0"/>
                        </a:spcAft>
                        <a:buNone/>
                      </a:pPr>
                      <a:r>
                        <a:rPr lang="en"/>
                        <a:t>Tracy Fanara</a:t>
                      </a:r>
                      <a:endParaRPr/>
                    </a:p>
                  </a:txBody>
                  <a:tcPr marT="73150" marB="73150" marR="91425" marL="91425">
                    <a:lnL cap="flat" cmpd="sng" w="9525">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6</a:t>
                      </a:r>
                      <a:endParaRPr/>
                    </a:p>
                  </a:txBody>
                  <a:tcPr marT="73150" marB="73150" marR="91425" marL="91425">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22</a:t>
                      </a:r>
                      <a:endParaRPr/>
                    </a:p>
                  </a:txBody>
                  <a:tcPr marT="73150" marB="73150" marR="91425" marL="91425">
                    <a:lnL cap="flat" cmpd="sng" w="63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57175">
                <a:tc>
                  <a:txBody>
                    <a:bodyPr/>
                    <a:lstStyle/>
                    <a:p>
                      <a:pPr indent="0" lvl="0" marL="0" rtl="0" algn="l">
                        <a:spcBef>
                          <a:spcPts val="0"/>
                        </a:spcBef>
                        <a:spcAft>
                          <a:spcPts val="0"/>
                        </a:spcAft>
                        <a:buNone/>
                      </a:pPr>
                      <a:r>
                        <a:rPr lang="en"/>
                        <a:t>Tamara Battle</a:t>
                      </a:r>
                      <a:endParaRPr/>
                    </a:p>
                  </a:txBody>
                  <a:tcPr marT="73150" marB="73150" marR="91425" marL="91425">
                    <a:lnL cap="flat" cmpd="sng" w="9525">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1</a:t>
                      </a:r>
                      <a:endParaRPr/>
                    </a:p>
                  </a:txBody>
                  <a:tcPr marT="73150" marB="73150" marR="91425" marL="91425">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3</a:t>
                      </a:r>
                      <a:endParaRPr/>
                    </a:p>
                  </a:txBody>
                  <a:tcPr marT="73150" marB="73150" marR="91425" marL="91425">
                    <a:lnL cap="flat" cmpd="sng" w="63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57175">
                <a:tc>
                  <a:txBody>
                    <a:bodyPr/>
                    <a:lstStyle/>
                    <a:p>
                      <a:pPr indent="0" lvl="0" marL="0" rtl="0" algn="l">
                        <a:spcBef>
                          <a:spcPts val="0"/>
                        </a:spcBef>
                        <a:spcAft>
                          <a:spcPts val="0"/>
                        </a:spcAft>
                        <a:buNone/>
                      </a:pPr>
                      <a:r>
                        <a:rPr lang="en"/>
                        <a:t>Luke Peffers</a:t>
                      </a:r>
                      <a:endParaRPr/>
                    </a:p>
                  </a:txBody>
                  <a:tcPr marT="73150" marB="73150" marR="91425" marL="91425">
                    <a:lnL cap="flat" cmpd="sng" w="9525">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6</a:t>
                      </a:r>
                      <a:endParaRPr/>
                    </a:p>
                  </a:txBody>
                  <a:tcPr marT="73150" marB="73150" marR="91425" marL="91425">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23</a:t>
                      </a:r>
                      <a:endParaRPr/>
                    </a:p>
                  </a:txBody>
                  <a:tcPr marT="73150" marB="73150" marR="91425" marL="91425">
                    <a:lnL cap="flat" cmpd="sng" w="63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57175">
                <a:tc>
                  <a:txBody>
                    <a:bodyPr/>
                    <a:lstStyle/>
                    <a:p>
                      <a:pPr indent="0" lvl="0" marL="0" rtl="0" algn="l">
                        <a:spcBef>
                          <a:spcPts val="0"/>
                        </a:spcBef>
                        <a:spcAft>
                          <a:spcPts val="0"/>
                        </a:spcAft>
                        <a:buNone/>
                      </a:pPr>
                      <a:r>
                        <a:rPr lang="en"/>
                        <a:t>Fred Carr</a:t>
                      </a:r>
                      <a:endParaRPr/>
                    </a:p>
                  </a:txBody>
                  <a:tcPr marT="73150" marB="73150" marR="91425" marL="91425">
                    <a:lnL cap="flat" cmpd="sng" w="9525">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6</a:t>
                      </a:r>
                      <a:endParaRPr/>
                    </a:p>
                  </a:txBody>
                  <a:tcPr marT="73150" marB="73150" marR="91425" marL="91425">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24</a:t>
                      </a:r>
                      <a:endParaRPr/>
                    </a:p>
                  </a:txBody>
                  <a:tcPr marT="73150" marB="73150" marR="91425" marL="91425">
                    <a:lnL cap="flat" cmpd="sng" w="63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57175">
                <a:tc>
                  <a:txBody>
                    <a:bodyPr/>
                    <a:lstStyle/>
                    <a:p>
                      <a:pPr indent="0" lvl="0" marL="0" rtl="0" algn="l">
                        <a:spcBef>
                          <a:spcPts val="0"/>
                        </a:spcBef>
                        <a:spcAft>
                          <a:spcPts val="0"/>
                        </a:spcAft>
                        <a:buNone/>
                      </a:pPr>
                      <a:r>
                        <a:rPr lang="en"/>
                        <a:t>Dana Carlis</a:t>
                      </a:r>
                      <a:endParaRPr/>
                    </a:p>
                  </a:txBody>
                  <a:tcPr marT="73150" marB="73150" marR="91425" marL="91425">
                    <a:lnL cap="flat" cmpd="sng" w="9525">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5</a:t>
                      </a:r>
                      <a:endParaRPr/>
                    </a:p>
                  </a:txBody>
                  <a:tcPr marT="73150" marB="73150" marR="91425" marL="91425">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18</a:t>
                      </a:r>
                      <a:endParaRPr/>
                    </a:p>
                  </a:txBody>
                  <a:tcPr marT="73150" marB="73150" marR="91425" marL="91425">
                    <a:lnL cap="flat" cmpd="sng" w="63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57175">
                <a:tc>
                  <a:txBody>
                    <a:bodyPr/>
                    <a:lstStyle/>
                    <a:p>
                      <a:pPr indent="0" lvl="0" marL="0" rtl="0" algn="l">
                        <a:spcBef>
                          <a:spcPts val="0"/>
                        </a:spcBef>
                        <a:spcAft>
                          <a:spcPts val="0"/>
                        </a:spcAft>
                        <a:buNone/>
                      </a:pPr>
                      <a:r>
                        <a:rPr lang="en"/>
                        <a:t>Maoyi Huang</a:t>
                      </a:r>
                      <a:endParaRPr/>
                    </a:p>
                  </a:txBody>
                  <a:tcPr marT="73150" marB="73150" marR="91425" marL="91425">
                    <a:lnL cap="flat" cmpd="sng" w="9525">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2</a:t>
                      </a:r>
                      <a:endParaRPr/>
                    </a:p>
                  </a:txBody>
                  <a:tcPr marT="73150" marB="73150" marR="91425" marL="91425">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6</a:t>
                      </a:r>
                      <a:endParaRPr/>
                    </a:p>
                  </a:txBody>
                  <a:tcPr marT="73150" marB="73150" marR="91425" marL="91425">
                    <a:lnL cap="flat" cmpd="sng" w="63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57175">
                <a:tc>
                  <a:txBody>
                    <a:bodyPr/>
                    <a:lstStyle/>
                    <a:p>
                      <a:pPr indent="0" lvl="0" marL="0" rtl="0" algn="l">
                        <a:spcBef>
                          <a:spcPts val="0"/>
                        </a:spcBef>
                        <a:spcAft>
                          <a:spcPts val="0"/>
                        </a:spcAft>
                        <a:buNone/>
                      </a:pPr>
                      <a:r>
                        <a:rPr lang="en"/>
                        <a:t>Gillian Petro</a:t>
                      </a:r>
                      <a:endParaRPr/>
                    </a:p>
                  </a:txBody>
                  <a:tcPr marT="73150" marB="73150" marR="91425" marL="91425">
                    <a:lnL cap="flat" cmpd="sng" w="9525">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2</a:t>
                      </a:r>
                      <a:endParaRPr/>
                    </a:p>
                  </a:txBody>
                  <a:tcPr marT="73150" marB="73150" marR="91425" marL="91425">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7</a:t>
                      </a:r>
                      <a:endParaRPr/>
                    </a:p>
                  </a:txBody>
                  <a:tcPr marT="73150" marB="73150" marR="91425" marL="91425">
                    <a:lnL cap="flat" cmpd="sng" w="63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57175">
                <a:tc>
                  <a:txBody>
                    <a:bodyPr/>
                    <a:lstStyle/>
                    <a:p>
                      <a:pPr indent="0" lvl="0" marL="0" rtl="0" algn="l">
                        <a:spcBef>
                          <a:spcPts val="0"/>
                        </a:spcBef>
                        <a:spcAft>
                          <a:spcPts val="0"/>
                        </a:spcAft>
                        <a:buNone/>
                      </a:pPr>
                      <a:r>
                        <a:rPr lang="en"/>
                        <a:t>Hendrik Tolman</a:t>
                      </a:r>
                      <a:endParaRPr/>
                    </a:p>
                  </a:txBody>
                  <a:tcPr marT="73150" marB="73150" marR="91425" marL="91425">
                    <a:lnL cap="flat" cmpd="sng" w="9525">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1</a:t>
                      </a:r>
                      <a:endParaRPr/>
                    </a:p>
                  </a:txBody>
                  <a:tcPr marT="73150" marB="73150" marR="91425" marL="91425">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4</a:t>
                      </a:r>
                      <a:endParaRPr/>
                    </a:p>
                  </a:txBody>
                  <a:tcPr marT="73150" marB="73150" marR="91425" marL="91425">
                    <a:lnL cap="flat" cmpd="sng" w="63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57175">
                <a:tc>
                  <a:txBody>
                    <a:bodyPr/>
                    <a:lstStyle/>
                    <a:p>
                      <a:pPr indent="0" lvl="0" marL="0" rtl="0" algn="l">
                        <a:spcBef>
                          <a:spcPts val="0"/>
                        </a:spcBef>
                        <a:spcAft>
                          <a:spcPts val="0"/>
                        </a:spcAft>
                        <a:buNone/>
                      </a:pPr>
                      <a:r>
                        <a:rPr lang="en"/>
                        <a:t>Ligia Bernardet</a:t>
                      </a:r>
                      <a:endParaRPr/>
                    </a:p>
                  </a:txBody>
                  <a:tcPr marT="73150" marB="73150" marR="91425" marL="91425">
                    <a:lnL cap="flat" cmpd="sng" w="9525">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2</a:t>
                      </a:r>
                      <a:endParaRPr/>
                    </a:p>
                  </a:txBody>
                  <a:tcPr marT="73150" marB="73150" marR="91425" marL="91425">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8</a:t>
                      </a:r>
                      <a:endParaRPr/>
                    </a:p>
                  </a:txBody>
                  <a:tcPr marT="73150" marB="73150" marR="91425" marL="91425">
                    <a:lnL cap="flat" cmpd="sng" w="63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57175">
                <a:tc>
                  <a:txBody>
                    <a:bodyPr/>
                    <a:lstStyle/>
                    <a:p>
                      <a:pPr indent="0" lvl="0" marL="0" rtl="0" algn="l">
                        <a:spcBef>
                          <a:spcPts val="0"/>
                        </a:spcBef>
                        <a:spcAft>
                          <a:spcPts val="0"/>
                        </a:spcAft>
                        <a:buNone/>
                      </a:pPr>
                      <a:r>
                        <a:rPr lang="en"/>
                        <a:t>Dorothy Koch</a:t>
                      </a:r>
                      <a:endParaRPr/>
                    </a:p>
                  </a:txBody>
                  <a:tcPr marT="91425" marB="91425" marR="91425" marL="91425">
                    <a:lnL cap="flat" cmpd="sng" w="9525">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6</a:t>
                      </a:r>
                      <a:endParaRPr/>
                    </a:p>
                  </a:txBody>
                  <a:tcPr marT="91425" marB="91425" marR="91425" marL="91425">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25</a:t>
                      </a:r>
                      <a:endParaRPr/>
                    </a:p>
                  </a:txBody>
                  <a:tcPr marT="91425" marB="91425" marR="91425" marL="91425">
                    <a:lnL cap="flat" cmpd="sng" w="63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graphicFrame>
        <p:nvGraphicFramePr>
          <p:cNvPr id="116" name="Google Shape;116;p20"/>
          <p:cNvGraphicFramePr/>
          <p:nvPr/>
        </p:nvGraphicFramePr>
        <p:xfrm>
          <a:off x="4791350" y="44250"/>
          <a:ext cx="3000000" cy="3000000"/>
        </p:xfrm>
        <a:graphic>
          <a:graphicData uri="http://schemas.openxmlformats.org/drawingml/2006/table">
            <a:tbl>
              <a:tblPr>
                <a:noFill/>
                <a:tableStyleId>{7C63ACD6-CF73-473C-B3D5-A84995B85B61}</a:tableStyleId>
              </a:tblPr>
              <a:tblGrid>
                <a:gridCol w="1757675"/>
                <a:gridCol w="1135700"/>
                <a:gridCol w="1282650"/>
              </a:tblGrid>
              <a:tr h="257175">
                <a:tc>
                  <a:txBody>
                    <a:bodyPr/>
                    <a:lstStyle/>
                    <a:p>
                      <a:pPr indent="0" lvl="0" marL="0" rtl="0" algn="l">
                        <a:spcBef>
                          <a:spcPts val="0"/>
                        </a:spcBef>
                        <a:spcAft>
                          <a:spcPts val="0"/>
                        </a:spcAft>
                        <a:buNone/>
                      </a:pPr>
                      <a:r>
                        <a:rPr b="1" lang="en" sz="1500"/>
                        <a:t>Moderator Name</a:t>
                      </a:r>
                      <a:endParaRPr b="1" sz="1500"/>
                    </a:p>
                  </a:txBody>
                  <a:tcPr marT="73150" marB="73150"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a:t>Question</a:t>
                      </a:r>
                      <a:endParaRPr b="1"/>
                    </a:p>
                  </a:txBody>
                  <a:tcPr marT="73150" marB="73150"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sz="1500"/>
                        <a:t>Table No.</a:t>
                      </a:r>
                      <a:endParaRPr b="1" sz="1500"/>
                    </a:p>
                  </a:txBody>
                  <a:tcPr marT="73150" marB="73150"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57175">
                <a:tc>
                  <a:txBody>
                    <a:bodyPr/>
                    <a:lstStyle/>
                    <a:p>
                      <a:pPr indent="0" lvl="0" marL="0" rtl="0" algn="l">
                        <a:spcBef>
                          <a:spcPts val="0"/>
                        </a:spcBef>
                        <a:spcAft>
                          <a:spcPts val="0"/>
                        </a:spcAft>
                        <a:buNone/>
                      </a:pPr>
                      <a:r>
                        <a:rPr lang="en"/>
                        <a:t>Krishna Kumar</a:t>
                      </a:r>
                      <a:endParaRPr/>
                    </a:p>
                  </a:txBody>
                  <a:tcPr marT="73150" marB="73150" marR="91425" marL="91425">
                    <a:lnL cap="flat" cmpd="sng" w="9525">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3</a:t>
                      </a:r>
                      <a:endParaRPr/>
                    </a:p>
                  </a:txBody>
                  <a:tcPr marT="73150" marB="73150" marR="91425" marL="91425">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10</a:t>
                      </a:r>
                      <a:endParaRPr/>
                    </a:p>
                  </a:txBody>
                  <a:tcPr marT="73150" marB="73150" marR="91425" marL="91425">
                    <a:lnL cap="flat" cmpd="sng" w="63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57175">
                <a:tc>
                  <a:txBody>
                    <a:bodyPr/>
                    <a:lstStyle/>
                    <a:p>
                      <a:pPr indent="0" lvl="0" marL="0" rtl="0" algn="l">
                        <a:spcBef>
                          <a:spcPts val="0"/>
                        </a:spcBef>
                        <a:spcAft>
                          <a:spcPts val="0"/>
                        </a:spcAft>
                        <a:buNone/>
                      </a:pPr>
                      <a:r>
                        <a:rPr lang="en"/>
                        <a:t>Jessica Wheeler</a:t>
                      </a:r>
                      <a:endParaRPr/>
                    </a:p>
                  </a:txBody>
                  <a:tcPr marT="73150" marB="73150" marR="91425" marL="91425">
                    <a:lnL cap="flat" cmpd="sng" w="9525">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3</a:t>
                      </a:r>
                      <a:endParaRPr/>
                    </a:p>
                  </a:txBody>
                  <a:tcPr marT="73150" marB="73150" marR="91425" marL="91425">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11</a:t>
                      </a:r>
                      <a:endParaRPr/>
                    </a:p>
                  </a:txBody>
                  <a:tcPr marT="73150" marB="73150" marR="91425" marL="91425">
                    <a:lnL cap="flat" cmpd="sng" w="63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57175">
                <a:tc>
                  <a:txBody>
                    <a:bodyPr/>
                    <a:lstStyle/>
                    <a:p>
                      <a:pPr indent="0" lvl="0" marL="0" rtl="0" algn="l">
                        <a:spcBef>
                          <a:spcPts val="0"/>
                        </a:spcBef>
                        <a:spcAft>
                          <a:spcPts val="0"/>
                        </a:spcAft>
                        <a:buNone/>
                      </a:pPr>
                      <a:r>
                        <a:rPr lang="en"/>
                        <a:t>Vijay Tallapragada</a:t>
                      </a:r>
                      <a:endParaRPr/>
                    </a:p>
                  </a:txBody>
                  <a:tcPr marT="73150" marB="73150" marR="91425" marL="91425">
                    <a:lnL cap="flat" cmpd="sng" w="9525">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3</a:t>
                      </a:r>
                      <a:endParaRPr/>
                    </a:p>
                  </a:txBody>
                  <a:tcPr marT="73150" marB="73150" marR="91425" marL="91425">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12</a:t>
                      </a:r>
                      <a:endParaRPr/>
                    </a:p>
                  </a:txBody>
                  <a:tcPr marT="73150" marB="73150" marR="91425" marL="91425">
                    <a:lnL cap="flat" cmpd="sng" w="63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57175">
                <a:tc>
                  <a:txBody>
                    <a:bodyPr/>
                    <a:lstStyle/>
                    <a:p>
                      <a:pPr indent="0" lvl="0" marL="0" rtl="0" algn="l">
                        <a:spcBef>
                          <a:spcPts val="0"/>
                        </a:spcBef>
                        <a:spcAft>
                          <a:spcPts val="0"/>
                        </a:spcAft>
                        <a:buNone/>
                      </a:pPr>
                      <a:r>
                        <a:rPr lang="en"/>
                        <a:t>Henrique Alves</a:t>
                      </a:r>
                      <a:endParaRPr/>
                    </a:p>
                  </a:txBody>
                  <a:tcPr marT="73150" marB="73150" marR="91425" marL="91425">
                    <a:lnL cap="flat" cmpd="sng" w="9525">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1</a:t>
                      </a:r>
                      <a:endParaRPr/>
                    </a:p>
                  </a:txBody>
                  <a:tcPr marT="73150" marB="73150" marR="91425" marL="91425">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6</a:t>
                      </a:r>
                      <a:endParaRPr/>
                    </a:p>
                  </a:txBody>
                  <a:tcPr marT="73150" marB="73150" marR="91425" marL="91425">
                    <a:lnL cap="flat" cmpd="sng" w="63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57175">
                <a:tc>
                  <a:txBody>
                    <a:bodyPr/>
                    <a:lstStyle/>
                    <a:p>
                      <a:pPr indent="0" lvl="0" marL="0" rtl="0" algn="l">
                        <a:spcBef>
                          <a:spcPts val="0"/>
                        </a:spcBef>
                        <a:spcAft>
                          <a:spcPts val="0"/>
                        </a:spcAft>
                        <a:buNone/>
                      </a:pPr>
                      <a:r>
                        <a:rPr lang="en"/>
                        <a:t>Kevin Garrett</a:t>
                      </a:r>
                      <a:endParaRPr/>
                    </a:p>
                  </a:txBody>
                  <a:tcPr marT="73150" marB="73150" marR="91425" marL="91425">
                    <a:lnL cap="flat" cmpd="sng" w="9525">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4</a:t>
                      </a:r>
                      <a:endParaRPr/>
                    </a:p>
                  </a:txBody>
                  <a:tcPr marT="73150" marB="73150" marR="91425" marL="91425">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15</a:t>
                      </a:r>
                      <a:endParaRPr/>
                    </a:p>
                  </a:txBody>
                  <a:tcPr marT="73150" marB="73150" marR="91425" marL="91425">
                    <a:lnL cap="flat" cmpd="sng" w="63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57175">
                <a:tc>
                  <a:txBody>
                    <a:bodyPr/>
                    <a:lstStyle/>
                    <a:p>
                      <a:pPr indent="0" lvl="0" marL="0" rtl="0" algn="l">
                        <a:spcBef>
                          <a:spcPts val="0"/>
                        </a:spcBef>
                        <a:spcAft>
                          <a:spcPts val="0"/>
                        </a:spcAft>
                        <a:buNone/>
                      </a:pPr>
                      <a:r>
                        <a:rPr lang="en"/>
                        <a:t>Aaron Poyer</a:t>
                      </a:r>
                      <a:endParaRPr/>
                    </a:p>
                  </a:txBody>
                  <a:tcPr marT="73150" marB="73150" marR="91425" marL="91425">
                    <a:lnL cap="flat" cmpd="sng" w="9525">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4</a:t>
                      </a:r>
                      <a:endParaRPr/>
                    </a:p>
                  </a:txBody>
                  <a:tcPr marT="73150" marB="73150" marR="91425" marL="91425">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16</a:t>
                      </a:r>
                      <a:endParaRPr/>
                    </a:p>
                  </a:txBody>
                  <a:tcPr marT="73150" marB="73150" marR="91425" marL="91425">
                    <a:lnL cap="flat" cmpd="sng" w="63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57175">
                <a:tc>
                  <a:txBody>
                    <a:bodyPr/>
                    <a:lstStyle/>
                    <a:p>
                      <a:pPr indent="0" lvl="0" marL="0" rtl="0" algn="l">
                        <a:spcBef>
                          <a:spcPts val="0"/>
                        </a:spcBef>
                        <a:spcAft>
                          <a:spcPts val="0"/>
                        </a:spcAft>
                        <a:buNone/>
                      </a:pPr>
                      <a:r>
                        <a:rPr lang="en"/>
                        <a:t>Alekya Srinivasan</a:t>
                      </a:r>
                      <a:endParaRPr/>
                    </a:p>
                  </a:txBody>
                  <a:tcPr marT="73150" marB="73150" marR="91425" marL="91425">
                    <a:lnL cap="flat" cmpd="sng" w="9525">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4</a:t>
                      </a:r>
                      <a:endParaRPr/>
                    </a:p>
                  </a:txBody>
                  <a:tcPr marT="73150" marB="73150" marR="91425" marL="91425">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17</a:t>
                      </a:r>
                      <a:endParaRPr/>
                    </a:p>
                  </a:txBody>
                  <a:tcPr marT="73150" marB="73150" marR="91425" marL="91425">
                    <a:lnL cap="flat" cmpd="sng" w="63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57175">
                <a:tc>
                  <a:txBody>
                    <a:bodyPr/>
                    <a:lstStyle/>
                    <a:p>
                      <a:pPr indent="0" lvl="0" marL="0" rtl="0" algn="l">
                        <a:spcBef>
                          <a:spcPts val="0"/>
                        </a:spcBef>
                        <a:spcAft>
                          <a:spcPts val="0"/>
                        </a:spcAft>
                        <a:buNone/>
                      </a:pPr>
                      <a:r>
                        <a:rPr lang="en"/>
                        <a:t>Laura Dailey</a:t>
                      </a:r>
                      <a:endParaRPr/>
                    </a:p>
                  </a:txBody>
                  <a:tcPr marT="73150" marB="73150" marR="91425" marL="91425">
                    <a:lnL cap="flat" cmpd="sng" w="9525">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3</a:t>
                      </a:r>
                      <a:endParaRPr/>
                    </a:p>
                  </a:txBody>
                  <a:tcPr marT="73150" marB="73150" marR="91425" marL="91425">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13</a:t>
                      </a:r>
                      <a:endParaRPr/>
                    </a:p>
                  </a:txBody>
                  <a:tcPr marT="73150" marB="73150" marR="91425" marL="91425">
                    <a:lnL cap="flat" cmpd="sng" w="63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57175">
                <a:tc>
                  <a:txBody>
                    <a:bodyPr/>
                    <a:lstStyle/>
                    <a:p>
                      <a:pPr indent="0" lvl="0" marL="0" rtl="0" algn="l">
                        <a:spcBef>
                          <a:spcPts val="0"/>
                        </a:spcBef>
                        <a:spcAft>
                          <a:spcPts val="0"/>
                        </a:spcAft>
                        <a:buNone/>
                      </a:pPr>
                      <a:r>
                        <a:rPr lang="en"/>
                        <a:t>Gregory Frost</a:t>
                      </a:r>
                      <a:endParaRPr/>
                    </a:p>
                  </a:txBody>
                  <a:tcPr marT="73150" marB="73150" marR="91425" marL="91425">
                    <a:lnL cap="flat" cmpd="sng" w="9525">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5</a:t>
                      </a:r>
                      <a:endParaRPr/>
                    </a:p>
                  </a:txBody>
                  <a:tcPr marT="73150" marB="73150" marR="91425" marL="91425">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19</a:t>
                      </a:r>
                      <a:endParaRPr/>
                    </a:p>
                  </a:txBody>
                  <a:tcPr marT="73150" marB="73150" marR="91425" marL="91425">
                    <a:lnL cap="flat" cmpd="sng" w="63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57175">
                <a:tc>
                  <a:txBody>
                    <a:bodyPr/>
                    <a:lstStyle/>
                    <a:p>
                      <a:pPr indent="0" lvl="0" marL="0" rtl="0" algn="l">
                        <a:spcBef>
                          <a:spcPts val="0"/>
                        </a:spcBef>
                        <a:spcAft>
                          <a:spcPts val="0"/>
                        </a:spcAft>
                        <a:buNone/>
                      </a:pPr>
                      <a:r>
                        <a:rPr lang="en"/>
                        <a:t>Shawn Miller</a:t>
                      </a:r>
                      <a:endParaRPr/>
                    </a:p>
                  </a:txBody>
                  <a:tcPr marT="73150" marB="73150" marR="91425" marL="91425">
                    <a:lnL cap="flat" cmpd="sng" w="9525">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2</a:t>
                      </a:r>
                      <a:endParaRPr/>
                    </a:p>
                  </a:txBody>
                  <a:tcPr marT="73150" marB="73150" marR="91425" marL="91425">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9</a:t>
                      </a:r>
                      <a:endParaRPr/>
                    </a:p>
                  </a:txBody>
                  <a:tcPr marT="73150" marB="73150" marR="91425" marL="91425">
                    <a:lnL cap="flat" cmpd="sng" w="63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57175">
                <a:tc>
                  <a:txBody>
                    <a:bodyPr/>
                    <a:lstStyle/>
                    <a:p>
                      <a:pPr indent="0" lvl="0" marL="0" rtl="0" algn="l">
                        <a:spcBef>
                          <a:spcPts val="0"/>
                        </a:spcBef>
                        <a:spcAft>
                          <a:spcPts val="0"/>
                        </a:spcAft>
                        <a:buNone/>
                      </a:pPr>
                      <a:r>
                        <a:rPr lang="en"/>
                        <a:t>Christopher Spells</a:t>
                      </a:r>
                      <a:endParaRPr/>
                    </a:p>
                  </a:txBody>
                  <a:tcPr marT="73150" marB="73150" marR="91425" marL="91425">
                    <a:lnL cap="flat" cmpd="sng" w="9525">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5</a:t>
                      </a:r>
                      <a:endParaRPr/>
                    </a:p>
                  </a:txBody>
                  <a:tcPr marT="73150" marB="73150" marR="91425" marL="91425">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20</a:t>
                      </a:r>
                      <a:endParaRPr/>
                    </a:p>
                  </a:txBody>
                  <a:tcPr marT="73150" marB="73150" marR="91425" marL="91425">
                    <a:lnL cap="flat" cmpd="sng" w="63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57175">
                <a:tc>
                  <a:txBody>
                    <a:bodyPr/>
                    <a:lstStyle/>
                    <a:p>
                      <a:pPr indent="0" lvl="0" marL="0" rtl="0" algn="l">
                        <a:spcBef>
                          <a:spcPts val="0"/>
                        </a:spcBef>
                        <a:spcAft>
                          <a:spcPts val="0"/>
                        </a:spcAft>
                        <a:buNone/>
                      </a:pPr>
                      <a:r>
                        <a:rPr lang="en"/>
                        <a:t>Aaron Pratt</a:t>
                      </a:r>
                      <a:endParaRPr/>
                    </a:p>
                  </a:txBody>
                  <a:tcPr marT="73150" marB="73150" marR="91425" marL="91425">
                    <a:lnL cap="flat" cmpd="sng" w="9525">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5</a:t>
                      </a:r>
                      <a:endParaRPr/>
                    </a:p>
                  </a:txBody>
                  <a:tcPr marT="73150" marB="73150" marR="91425" marL="91425">
                    <a:lnL cap="flat" cmpd="sng" w="6350">
                      <a:solidFill>
                        <a:schemeClr val="dk1"/>
                      </a:solidFill>
                      <a:prstDash val="solid"/>
                      <a:round/>
                      <a:headEnd len="sm" w="sm" type="none"/>
                      <a:tailEnd len="sm" w="sm" type="none"/>
                    </a:lnL>
                    <a:lnR cap="flat" cmpd="sng" w="63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21</a:t>
                      </a:r>
                      <a:endParaRPr/>
                    </a:p>
                  </a:txBody>
                  <a:tcPr marT="73150" marB="73150" marR="91425" marL="91425">
                    <a:lnL cap="flat" cmpd="sng" w="63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21"/>
          <p:cNvPicPr preferRelativeResize="0"/>
          <p:nvPr/>
        </p:nvPicPr>
        <p:blipFill>
          <a:blip r:embed="rId3">
            <a:alphaModFix/>
          </a:blip>
          <a:stretch>
            <a:fillRect/>
          </a:stretch>
        </p:blipFill>
        <p:spPr>
          <a:xfrm>
            <a:off x="0" y="0"/>
            <a:ext cx="437950" cy="5143243"/>
          </a:xfrm>
          <a:prstGeom prst="rect">
            <a:avLst/>
          </a:prstGeom>
          <a:noFill/>
          <a:ln>
            <a:noFill/>
          </a:ln>
        </p:spPr>
      </p:pic>
      <p:sp>
        <p:nvSpPr>
          <p:cNvPr id="122" name="Google Shape;122;p21"/>
          <p:cNvSpPr txBox="1"/>
          <p:nvPr/>
        </p:nvSpPr>
        <p:spPr>
          <a:xfrm>
            <a:off x="51575" y="4804550"/>
            <a:ext cx="3348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lt1"/>
                </a:solidFill>
                <a:latin typeface="Roboto Condensed"/>
                <a:ea typeface="Roboto Condensed"/>
                <a:cs typeface="Roboto Condensed"/>
                <a:sym typeface="Roboto Condensed"/>
              </a:rPr>
              <a:t>5</a:t>
            </a:r>
            <a:endParaRPr sz="1000">
              <a:solidFill>
                <a:schemeClr val="lt1"/>
              </a:solidFill>
              <a:latin typeface="Roboto Condensed"/>
              <a:ea typeface="Roboto Condensed"/>
              <a:cs typeface="Roboto Condensed"/>
              <a:sym typeface="Roboto Condensed"/>
            </a:endParaRPr>
          </a:p>
        </p:txBody>
      </p:sp>
      <p:sp>
        <p:nvSpPr>
          <p:cNvPr id="123" name="Google Shape;123;p21"/>
          <p:cNvSpPr txBox="1"/>
          <p:nvPr/>
        </p:nvSpPr>
        <p:spPr>
          <a:xfrm>
            <a:off x="3865850" y="4240000"/>
            <a:ext cx="1910400" cy="6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Community earth system modeling</a:t>
            </a:r>
            <a:endParaRPr>
              <a:solidFill>
                <a:schemeClr val="lt1"/>
              </a:solidFill>
            </a:endParaRPr>
          </a:p>
        </p:txBody>
      </p:sp>
      <p:graphicFrame>
        <p:nvGraphicFramePr>
          <p:cNvPr id="124" name="Google Shape;124;p21"/>
          <p:cNvGraphicFramePr/>
          <p:nvPr/>
        </p:nvGraphicFramePr>
        <p:xfrm>
          <a:off x="525175" y="165925"/>
          <a:ext cx="3000000" cy="3000000"/>
        </p:xfrm>
        <a:graphic>
          <a:graphicData uri="http://schemas.openxmlformats.org/drawingml/2006/table">
            <a:tbl>
              <a:tblPr>
                <a:noFill/>
                <a:tableStyleId>{D20EF761-B095-42A6-847D-D04C4346B28A}</a:tableStyleId>
              </a:tblPr>
              <a:tblGrid>
                <a:gridCol w="7218700"/>
                <a:gridCol w="1373050"/>
              </a:tblGrid>
              <a:tr h="426700">
                <a:tc>
                  <a:txBody>
                    <a:bodyPr/>
                    <a:lstStyle/>
                    <a:p>
                      <a:pPr indent="0" lvl="0" marL="0" rtl="0" algn="l">
                        <a:spcBef>
                          <a:spcPts val="0"/>
                        </a:spcBef>
                        <a:spcAft>
                          <a:spcPts val="0"/>
                        </a:spcAft>
                        <a:buNone/>
                      </a:pPr>
                      <a:r>
                        <a:rPr lang="en" sz="1800"/>
                        <a:t>Questions</a:t>
                      </a:r>
                      <a:endParaRPr sz="1800"/>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700"/>
                        <a:t>Table Numbers</a:t>
                      </a:r>
                      <a:endParaRPr sz="1700"/>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100000">
                <a:tc>
                  <a:txBody>
                    <a:bodyPr/>
                    <a:lstStyle/>
                    <a:p>
                      <a:pPr indent="-209550" lvl="0" marL="228600" rtl="0" algn="l">
                        <a:lnSpc>
                          <a:spcPct val="115000"/>
                        </a:lnSpc>
                        <a:spcBef>
                          <a:spcPts val="0"/>
                        </a:spcBef>
                        <a:spcAft>
                          <a:spcPts val="0"/>
                        </a:spcAft>
                        <a:buClr>
                          <a:schemeClr val="dk1"/>
                        </a:buClr>
                        <a:buSzPts val="1500"/>
                        <a:buAutoNum type="arabicPeriod"/>
                      </a:pPr>
                      <a:r>
                        <a:rPr lang="en" sz="1500">
                          <a:solidFill>
                            <a:schemeClr val="dk1"/>
                          </a:solidFill>
                          <a:highlight>
                            <a:srgbClr val="FFFFFF"/>
                          </a:highlight>
                        </a:rPr>
                        <a:t>How can we diversify and incentivize participation across sectors, disciplines, and demographics in the UFS, including early career individuals?</a:t>
                      </a:r>
                      <a:endParaRPr sz="2500"/>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700">
                          <a:solidFill>
                            <a:schemeClr val="dk1"/>
                          </a:solidFill>
                          <a:highlight>
                            <a:srgbClr val="FFFFFF"/>
                          </a:highlight>
                        </a:rPr>
                        <a:t>1 - 5</a:t>
                      </a:r>
                      <a:endParaRPr sz="1700">
                        <a:solidFill>
                          <a:schemeClr val="dk1"/>
                        </a:solidFill>
                        <a:highlight>
                          <a:srgbClr val="FFFFFF"/>
                        </a:highligh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100000">
                <a:tc>
                  <a:txBody>
                    <a:bodyPr/>
                    <a:lstStyle/>
                    <a:p>
                      <a:pPr indent="-209550" lvl="0" marL="228600" marR="0" rtl="0" algn="l">
                        <a:lnSpc>
                          <a:spcPct val="115000"/>
                        </a:lnSpc>
                        <a:spcBef>
                          <a:spcPts val="0"/>
                        </a:spcBef>
                        <a:spcAft>
                          <a:spcPts val="0"/>
                        </a:spcAft>
                        <a:buClr>
                          <a:schemeClr val="dk1"/>
                        </a:buClr>
                        <a:buSzPts val="1500"/>
                        <a:buAutoNum type="arabicPeriod" startAt="2"/>
                      </a:pPr>
                      <a:r>
                        <a:rPr lang="en" sz="1500">
                          <a:solidFill>
                            <a:schemeClr val="dk1"/>
                          </a:solidFill>
                          <a:highlight>
                            <a:srgbClr val="FFFFFF"/>
                          </a:highlight>
                        </a:rPr>
                        <a:t>How can we overcome challenges with rapid code releases and various code management policies and practices across the UFS?</a:t>
                      </a:r>
                      <a:endParaRPr sz="1500">
                        <a:solidFill>
                          <a:schemeClr val="dk1"/>
                        </a:solidFill>
                        <a:highlight>
                          <a:srgbClr val="FFFFFF"/>
                        </a:highligh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700">
                          <a:solidFill>
                            <a:schemeClr val="dk1"/>
                          </a:solidFill>
                          <a:highlight>
                            <a:srgbClr val="FFFFFF"/>
                          </a:highlight>
                        </a:rPr>
                        <a:t>6 - 9</a:t>
                      </a:r>
                      <a:endParaRPr sz="1700">
                        <a:solidFill>
                          <a:schemeClr val="dk1"/>
                        </a:solidFill>
                        <a:highlight>
                          <a:srgbClr val="FFFFFF"/>
                        </a:highligh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150075">
                <a:tc>
                  <a:txBody>
                    <a:bodyPr/>
                    <a:lstStyle/>
                    <a:p>
                      <a:pPr indent="-209550" lvl="0" marL="228600" marR="0" rtl="0" algn="l">
                        <a:lnSpc>
                          <a:spcPct val="115000"/>
                        </a:lnSpc>
                        <a:spcBef>
                          <a:spcPts val="0"/>
                        </a:spcBef>
                        <a:spcAft>
                          <a:spcPts val="0"/>
                        </a:spcAft>
                        <a:buClr>
                          <a:schemeClr val="dk1"/>
                        </a:buClr>
                        <a:buSzPts val="1500"/>
                        <a:buAutoNum type="arabicPeriod" startAt="3"/>
                      </a:pPr>
                      <a:r>
                        <a:rPr lang="en" sz="1500">
                          <a:solidFill>
                            <a:schemeClr val="dk1"/>
                          </a:solidFill>
                          <a:highlight>
                            <a:srgbClr val="FFFFFF"/>
                          </a:highlight>
                        </a:rPr>
                        <a:t>How can the community better communicate the value of its code contributions and innovations? What metrics should we be using?</a:t>
                      </a:r>
                      <a:endParaRPr sz="2500"/>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700">
                          <a:solidFill>
                            <a:schemeClr val="dk1"/>
                          </a:solidFill>
                          <a:highlight>
                            <a:srgbClr val="FFFFFF"/>
                          </a:highlight>
                        </a:rPr>
                        <a:t>10 - 13</a:t>
                      </a:r>
                      <a:endParaRPr sz="1700">
                        <a:solidFill>
                          <a:schemeClr val="dk1"/>
                        </a:solidFill>
                        <a:highlight>
                          <a:srgbClr val="FFFFFF"/>
                        </a:highligh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158150">
                <a:tc>
                  <a:txBody>
                    <a:bodyPr/>
                    <a:lstStyle/>
                    <a:p>
                      <a:pPr indent="-209550" lvl="0" marL="228600" marR="0" rtl="0" algn="l">
                        <a:lnSpc>
                          <a:spcPct val="115000"/>
                        </a:lnSpc>
                        <a:spcBef>
                          <a:spcPts val="0"/>
                        </a:spcBef>
                        <a:spcAft>
                          <a:spcPts val="0"/>
                        </a:spcAft>
                        <a:buClr>
                          <a:schemeClr val="dk1"/>
                        </a:buClr>
                        <a:buSzPts val="1500"/>
                        <a:buAutoNum type="arabicPeriod" startAt="4"/>
                      </a:pPr>
                      <a:r>
                        <a:rPr lang="en" sz="1500">
                          <a:solidFill>
                            <a:schemeClr val="dk1"/>
                          </a:solidFill>
                          <a:highlight>
                            <a:srgbClr val="FFFFFF"/>
                          </a:highlight>
                        </a:rPr>
                        <a:t>How can we enhance knowledge transfer and collaboration across UFS contributors? What mechanisms should we use to accelerate R2O?</a:t>
                      </a:r>
                      <a:endParaRPr sz="2500"/>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700">
                          <a:solidFill>
                            <a:schemeClr val="dk1"/>
                          </a:solidFill>
                          <a:highlight>
                            <a:srgbClr val="FFFFFF"/>
                          </a:highlight>
                        </a:rPr>
                        <a:t>14 - 17</a:t>
                      </a:r>
                      <a:endParaRPr sz="1700">
                        <a:solidFill>
                          <a:schemeClr val="dk1"/>
                        </a:solidFill>
                        <a:highlight>
                          <a:srgbClr val="FFFFFF"/>
                        </a:highligh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100000">
                <a:tc>
                  <a:txBody>
                    <a:bodyPr/>
                    <a:lstStyle/>
                    <a:p>
                      <a:pPr indent="-209550" lvl="0" marL="228600" marR="0" rtl="0" algn="l">
                        <a:lnSpc>
                          <a:spcPct val="115000"/>
                        </a:lnSpc>
                        <a:spcBef>
                          <a:spcPts val="0"/>
                        </a:spcBef>
                        <a:spcAft>
                          <a:spcPts val="0"/>
                        </a:spcAft>
                        <a:buClr>
                          <a:schemeClr val="dk1"/>
                        </a:buClr>
                        <a:buSzPts val="1500"/>
                        <a:buAutoNum type="arabicPeriod" startAt="5"/>
                      </a:pPr>
                      <a:r>
                        <a:rPr lang="en" sz="1500">
                          <a:solidFill>
                            <a:schemeClr val="dk1"/>
                          </a:solidFill>
                          <a:highlight>
                            <a:srgbClr val="FFFFFF"/>
                          </a:highlight>
                        </a:rPr>
                        <a:t>What are the biggest science &amp; engineering challenges we should be working on as a UFS community?</a:t>
                      </a:r>
                      <a:endParaRPr sz="2500"/>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700">
                          <a:solidFill>
                            <a:schemeClr val="dk1"/>
                          </a:solidFill>
                          <a:highlight>
                            <a:srgbClr val="FFFFFF"/>
                          </a:highlight>
                        </a:rPr>
                        <a:t>18 - 21</a:t>
                      </a:r>
                      <a:endParaRPr sz="1700">
                        <a:solidFill>
                          <a:schemeClr val="dk1"/>
                        </a:solidFill>
                        <a:highlight>
                          <a:srgbClr val="FFFFFF"/>
                        </a:highligh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100000">
                <a:tc>
                  <a:txBody>
                    <a:bodyPr/>
                    <a:lstStyle/>
                    <a:p>
                      <a:pPr indent="-209550" lvl="0" marL="228600" marR="0" rtl="0" algn="l">
                        <a:lnSpc>
                          <a:spcPct val="115000"/>
                        </a:lnSpc>
                        <a:spcBef>
                          <a:spcPts val="0"/>
                        </a:spcBef>
                        <a:spcAft>
                          <a:spcPts val="0"/>
                        </a:spcAft>
                        <a:buClr>
                          <a:schemeClr val="dk1"/>
                        </a:buClr>
                        <a:buSzPts val="1500"/>
                        <a:buAutoNum type="arabicPeriod" startAt="6"/>
                      </a:pPr>
                      <a:r>
                        <a:rPr lang="en" sz="1500">
                          <a:solidFill>
                            <a:schemeClr val="dk1"/>
                          </a:solidFill>
                          <a:highlight>
                            <a:srgbClr val="FFFFFF"/>
                          </a:highlight>
                        </a:rPr>
                        <a:t>What are the primary ways (use, develop, analyze, forecast/postprocess, validate/verify) you and your colleagues would like to work with the UFS?</a:t>
                      </a:r>
                      <a:endParaRPr sz="1500">
                        <a:solidFill>
                          <a:schemeClr val="dk1"/>
                        </a:solidFill>
                        <a:highlight>
                          <a:srgbClr val="FFFFFF"/>
                        </a:highligh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700">
                          <a:solidFill>
                            <a:schemeClr val="dk1"/>
                          </a:solidFill>
                          <a:highlight>
                            <a:srgbClr val="FFFFFF"/>
                          </a:highlight>
                        </a:rPr>
                        <a:t>22 - 25</a:t>
                      </a:r>
                      <a:endParaRPr sz="1700">
                        <a:solidFill>
                          <a:schemeClr val="dk1"/>
                        </a:solidFill>
                        <a:highlight>
                          <a:srgbClr val="FFFFFF"/>
                        </a:highligh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22"/>
          <p:cNvPicPr preferRelativeResize="0"/>
          <p:nvPr/>
        </p:nvPicPr>
        <p:blipFill>
          <a:blip r:embed="rId3">
            <a:alphaModFix/>
          </a:blip>
          <a:stretch>
            <a:fillRect/>
          </a:stretch>
        </p:blipFill>
        <p:spPr>
          <a:xfrm>
            <a:off x="0" y="0"/>
            <a:ext cx="437950" cy="5143243"/>
          </a:xfrm>
          <a:prstGeom prst="rect">
            <a:avLst/>
          </a:prstGeom>
          <a:noFill/>
          <a:ln>
            <a:noFill/>
          </a:ln>
        </p:spPr>
      </p:pic>
      <p:cxnSp>
        <p:nvCxnSpPr>
          <p:cNvPr id="130" name="Google Shape;130;p22"/>
          <p:cNvCxnSpPr/>
          <p:nvPr/>
        </p:nvCxnSpPr>
        <p:spPr>
          <a:xfrm>
            <a:off x="614825" y="770363"/>
            <a:ext cx="2192700" cy="0"/>
          </a:xfrm>
          <a:prstGeom prst="straightConnector1">
            <a:avLst/>
          </a:prstGeom>
          <a:noFill/>
          <a:ln cap="flat" cmpd="sng" w="19050">
            <a:solidFill>
              <a:srgbClr val="0085CA"/>
            </a:solidFill>
            <a:prstDash val="solid"/>
            <a:round/>
            <a:headEnd len="med" w="med" type="none"/>
            <a:tailEnd len="med" w="med" type="none"/>
          </a:ln>
        </p:spPr>
      </p:cxnSp>
      <p:sp>
        <p:nvSpPr>
          <p:cNvPr id="131" name="Google Shape;131;p22"/>
          <p:cNvSpPr txBox="1"/>
          <p:nvPr/>
        </p:nvSpPr>
        <p:spPr>
          <a:xfrm>
            <a:off x="614826" y="770375"/>
            <a:ext cx="81918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100">
              <a:solidFill>
                <a:schemeClr val="dk1"/>
              </a:solidFill>
              <a:latin typeface="Roboto"/>
              <a:ea typeface="Roboto"/>
              <a:cs typeface="Roboto"/>
              <a:sym typeface="Roboto"/>
            </a:endParaRPr>
          </a:p>
        </p:txBody>
      </p:sp>
      <p:sp>
        <p:nvSpPr>
          <p:cNvPr id="132" name="Google Shape;132;p22"/>
          <p:cNvSpPr txBox="1"/>
          <p:nvPr/>
        </p:nvSpPr>
        <p:spPr>
          <a:xfrm>
            <a:off x="51575" y="4804550"/>
            <a:ext cx="3348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lt1"/>
                </a:solidFill>
                <a:latin typeface="Roboto Condensed"/>
                <a:ea typeface="Roboto Condensed"/>
                <a:cs typeface="Roboto Condensed"/>
                <a:sym typeface="Roboto Condensed"/>
              </a:rPr>
              <a:t>5</a:t>
            </a:r>
            <a:endParaRPr sz="1000">
              <a:solidFill>
                <a:schemeClr val="lt1"/>
              </a:solidFill>
              <a:latin typeface="Roboto Condensed"/>
              <a:ea typeface="Roboto Condensed"/>
              <a:cs typeface="Roboto Condensed"/>
              <a:sym typeface="Roboto Condensed"/>
            </a:endParaRPr>
          </a:p>
        </p:txBody>
      </p:sp>
      <p:pic>
        <p:nvPicPr>
          <p:cNvPr descr="Set a timer for 25 minutes. This 25 minute timer with alarm silently counts down to 00:00 and then alerts you with a gentle alarm sound.&#10;&#10;What Is the 25 Minute Timer?&#10;If you're looking for a timer to help you stay on track with your work, a 25 minute countdown is a great option. You can use it to break up your work time into manageable chunks, and it can also help you avoid getting bogged down with one task for too long.&#10;&#10;How to Set a 25 Minute Timer&#10;There are a few different ways to set a 25 minute timer. One option is to use an online timer or a mobile app. Another option is to set a timer on your phone’s built-in clock. Whichever method you choose, be sure to set the timer in a place where you can see it easily so that you don't lose track of time.&#10;&#10;Why Should You Use This 25 Minute Alarm?&#10;This timer is perfect for work or study sessions. It's also great for any activity where you want to be sure to take a break every 25 minutes, such as cooking, laundry, or working out.&#10;&#10;Online Timer - https://timer.onlinealarmkur.com/en/" id="133" name="Google Shape;133;p22" title="25 Minute Timer">
            <a:hlinkClick r:id="rId4"/>
          </p:cNvPr>
          <p:cNvPicPr preferRelativeResize="0"/>
          <p:nvPr/>
        </p:nvPicPr>
        <p:blipFill>
          <a:blip r:embed="rId5">
            <a:alphaModFix/>
          </a:blip>
          <a:stretch>
            <a:fillRect/>
          </a:stretch>
        </p:blipFill>
        <p:spPr>
          <a:xfrm>
            <a:off x="2454750" y="1509800"/>
            <a:ext cx="4766575" cy="2681200"/>
          </a:xfrm>
          <a:prstGeom prst="rect">
            <a:avLst/>
          </a:prstGeom>
          <a:noFill/>
          <a:ln>
            <a:noFill/>
          </a:ln>
        </p:spPr>
      </p:pic>
      <p:sp>
        <p:nvSpPr>
          <p:cNvPr id="134" name="Google Shape;134;p22"/>
          <p:cNvSpPr txBox="1"/>
          <p:nvPr/>
        </p:nvSpPr>
        <p:spPr>
          <a:xfrm>
            <a:off x="530400" y="133600"/>
            <a:ext cx="4419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003087"/>
                </a:solidFill>
                <a:latin typeface="Roboto Condensed"/>
                <a:ea typeface="Roboto Condensed"/>
                <a:cs typeface="Roboto Condensed"/>
                <a:sym typeface="Roboto Condensed"/>
              </a:rPr>
              <a:t>Ready</a:t>
            </a:r>
            <a:r>
              <a:rPr b="1" lang="en" sz="2300">
                <a:solidFill>
                  <a:srgbClr val="003087"/>
                </a:solidFill>
                <a:latin typeface="Roboto Condensed"/>
                <a:ea typeface="Roboto Condensed"/>
                <a:cs typeface="Roboto Condensed"/>
                <a:sym typeface="Roboto Condensed"/>
              </a:rPr>
              <a:t> to Go!</a:t>
            </a:r>
            <a:endParaRPr b="1" sz="2300">
              <a:solidFill>
                <a:srgbClr val="003087"/>
              </a:solidFill>
              <a:latin typeface="Roboto Condensed"/>
              <a:ea typeface="Roboto Condensed"/>
              <a:cs typeface="Roboto Condensed"/>
              <a:sym typeface="Roboto Condense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23"/>
          <p:cNvPicPr preferRelativeResize="0"/>
          <p:nvPr/>
        </p:nvPicPr>
        <p:blipFill rotWithShape="1">
          <a:blip r:embed="rId3">
            <a:alphaModFix/>
          </a:blip>
          <a:srcRect b="6437" l="-9" r="6253" t="0"/>
          <a:stretch/>
        </p:blipFill>
        <p:spPr>
          <a:xfrm>
            <a:off x="-18600" y="0"/>
            <a:ext cx="9162600" cy="5143250"/>
          </a:xfrm>
          <a:prstGeom prst="rect">
            <a:avLst/>
          </a:prstGeom>
          <a:noFill/>
          <a:ln>
            <a:noFill/>
          </a:ln>
        </p:spPr>
      </p:pic>
      <p:sp>
        <p:nvSpPr>
          <p:cNvPr id="140" name="Google Shape;140;p23"/>
          <p:cNvSpPr txBox="1"/>
          <p:nvPr/>
        </p:nvSpPr>
        <p:spPr>
          <a:xfrm>
            <a:off x="-669262" y="2202288"/>
            <a:ext cx="59106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600">
                <a:solidFill>
                  <a:schemeClr val="lt1"/>
                </a:solidFill>
                <a:latin typeface="Roboto"/>
                <a:ea typeface="Roboto"/>
                <a:cs typeface="Roboto"/>
                <a:sym typeface="Roboto"/>
              </a:rPr>
              <a:t>THANK YOU</a:t>
            </a:r>
            <a:endParaRPr b="1" i="1" sz="2900">
              <a:solidFill>
                <a:schemeClr val="lt1"/>
              </a:solidFill>
              <a:latin typeface="Roboto"/>
              <a:ea typeface="Roboto"/>
              <a:cs typeface="Roboto"/>
              <a:sym typeface="Roboto"/>
            </a:endParaRPr>
          </a:p>
        </p:txBody>
      </p:sp>
      <p:pic>
        <p:nvPicPr>
          <p:cNvPr id="141" name="Google Shape;141;p23"/>
          <p:cNvPicPr preferRelativeResize="0"/>
          <p:nvPr/>
        </p:nvPicPr>
        <p:blipFill>
          <a:blip r:embed="rId4">
            <a:alphaModFix/>
          </a:blip>
          <a:stretch>
            <a:fillRect/>
          </a:stretch>
        </p:blipFill>
        <p:spPr>
          <a:xfrm>
            <a:off x="1026944" y="1149412"/>
            <a:ext cx="2518199" cy="1137699"/>
          </a:xfrm>
          <a:prstGeom prst="rect">
            <a:avLst/>
          </a:prstGeom>
          <a:noFill/>
          <a:ln>
            <a:noFill/>
          </a:ln>
        </p:spPr>
      </p:pic>
      <p:pic>
        <p:nvPicPr>
          <p:cNvPr id="142" name="Google Shape;142;p23"/>
          <p:cNvPicPr preferRelativeResize="0"/>
          <p:nvPr/>
        </p:nvPicPr>
        <p:blipFill>
          <a:blip r:embed="rId5">
            <a:alphaModFix/>
          </a:blip>
          <a:stretch>
            <a:fillRect/>
          </a:stretch>
        </p:blipFill>
        <p:spPr>
          <a:xfrm>
            <a:off x="2439600" y="3220837"/>
            <a:ext cx="382850" cy="310825"/>
          </a:xfrm>
          <a:prstGeom prst="rect">
            <a:avLst/>
          </a:prstGeom>
          <a:noFill/>
          <a:ln>
            <a:noFill/>
          </a:ln>
        </p:spPr>
      </p:pic>
      <p:sp>
        <p:nvSpPr>
          <p:cNvPr id="143" name="Google Shape;143;p23"/>
          <p:cNvSpPr txBox="1"/>
          <p:nvPr/>
        </p:nvSpPr>
        <p:spPr>
          <a:xfrm>
            <a:off x="2822438" y="3160700"/>
            <a:ext cx="15786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lt1"/>
                </a:solidFill>
                <a:latin typeface="Roboto"/>
                <a:ea typeface="Roboto"/>
                <a:cs typeface="Roboto"/>
                <a:sym typeface="Roboto"/>
              </a:rPr>
              <a:t>@NOAA_WPO</a:t>
            </a:r>
            <a:endParaRPr sz="1600">
              <a:solidFill>
                <a:schemeClr val="lt1"/>
              </a:solidFill>
              <a:latin typeface="Roboto"/>
              <a:ea typeface="Roboto"/>
              <a:cs typeface="Roboto"/>
              <a:sym typeface="Roboto"/>
            </a:endParaRPr>
          </a:p>
        </p:txBody>
      </p:sp>
      <p:sp>
        <p:nvSpPr>
          <p:cNvPr id="144" name="Google Shape;144;p23"/>
          <p:cNvSpPr txBox="1"/>
          <p:nvPr/>
        </p:nvSpPr>
        <p:spPr>
          <a:xfrm>
            <a:off x="562663" y="3160700"/>
            <a:ext cx="15786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u="sng">
                <a:solidFill>
                  <a:schemeClr val="lt1"/>
                </a:solidFill>
                <a:latin typeface="Roboto"/>
                <a:ea typeface="Roboto"/>
                <a:cs typeface="Roboto"/>
                <a:sym typeface="Roboto"/>
                <a:hlinkClick r:id="rId6">
                  <a:extLst>
                    <a:ext uri="{A12FA001-AC4F-418D-AE19-62706E023703}">
                      <ahyp:hlinkClr val="tx"/>
                    </a:ext>
                  </a:extLst>
                </a:hlinkClick>
              </a:rPr>
              <a:t>wpo.noaa.gov</a:t>
            </a:r>
            <a:endParaRPr sz="1600">
              <a:solidFill>
                <a:schemeClr val="lt1"/>
              </a:solidFill>
              <a:latin typeface="Roboto"/>
              <a:ea typeface="Roboto"/>
              <a:cs typeface="Roboto"/>
              <a:sym typeface="Roboto"/>
            </a:endParaRPr>
          </a:p>
        </p:txBody>
      </p:sp>
      <p:pic>
        <p:nvPicPr>
          <p:cNvPr id="145" name="Google Shape;145;p23"/>
          <p:cNvPicPr preferRelativeResize="0"/>
          <p:nvPr/>
        </p:nvPicPr>
        <p:blipFill>
          <a:blip r:embed="rId7">
            <a:alphaModFix/>
          </a:blip>
          <a:stretch>
            <a:fillRect/>
          </a:stretch>
        </p:blipFill>
        <p:spPr>
          <a:xfrm>
            <a:off x="179813" y="3220816"/>
            <a:ext cx="382850" cy="310840"/>
          </a:xfrm>
          <a:prstGeom prst="rect">
            <a:avLst/>
          </a:prstGeom>
          <a:noFill/>
          <a:ln>
            <a:noFill/>
          </a:ln>
        </p:spPr>
      </p:pic>
      <p:sp>
        <p:nvSpPr>
          <p:cNvPr id="146" name="Google Shape;146;p23"/>
          <p:cNvSpPr/>
          <p:nvPr/>
        </p:nvSpPr>
        <p:spPr>
          <a:xfrm>
            <a:off x="-18600" y="4714975"/>
            <a:ext cx="9171900" cy="431100"/>
          </a:xfrm>
          <a:prstGeom prst="rect">
            <a:avLst/>
          </a:prstGeom>
          <a:solidFill>
            <a:srgbClr val="D0EF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7" name="Google Shape;147;p23"/>
          <p:cNvPicPr preferRelativeResize="0"/>
          <p:nvPr/>
        </p:nvPicPr>
        <p:blipFill>
          <a:blip r:embed="rId8">
            <a:alphaModFix/>
          </a:blip>
          <a:stretch>
            <a:fillRect/>
          </a:stretch>
        </p:blipFill>
        <p:spPr>
          <a:xfrm>
            <a:off x="673025" y="4696012"/>
            <a:ext cx="469027" cy="469027"/>
          </a:xfrm>
          <a:prstGeom prst="rect">
            <a:avLst/>
          </a:prstGeom>
          <a:noFill/>
          <a:ln>
            <a:noFill/>
          </a:ln>
        </p:spPr>
      </p:pic>
      <p:pic>
        <p:nvPicPr>
          <p:cNvPr id="148" name="Google Shape;148;p23"/>
          <p:cNvPicPr preferRelativeResize="0"/>
          <p:nvPr/>
        </p:nvPicPr>
        <p:blipFill>
          <a:blip r:embed="rId9">
            <a:alphaModFix/>
          </a:blip>
          <a:stretch>
            <a:fillRect/>
          </a:stretch>
        </p:blipFill>
        <p:spPr>
          <a:xfrm>
            <a:off x="238875" y="4739100"/>
            <a:ext cx="382851" cy="382851"/>
          </a:xfrm>
          <a:prstGeom prst="rect">
            <a:avLst/>
          </a:prstGeom>
          <a:noFill/>
          <a:ln>
            <a:noFill/>
          </a:ln>
        </p:spPr>
      </p:pic>
      <p:sp>
        <p:nvSpPr>
          <p:cNvPr id="149" name="Google Shape;149;p23"/>
          <p:cNvSpPr txBox="1"/>
          <p:nvPr/>
        </p:nvSpPr>
        <p:spPr>
          <a:xfrm>
            <a:off x="2615550" y="4753525"/>
            <a:ext cx="6258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100">
                <a:solidFill>
                  <a:srgbClr val="0A4595"/>
                </a:solidFill>
                <a:latin typeface="Roboto Condensed"/>
                <a:ea typeface="Roboto Condensed"/>
                <a:cs typeface="Roboto Condensed"/>
                <a:sym typeface="Roboto Condensed"/>
              </a:rPr>
              <a:t>Department of Commerce // National Oceanic and Atmospheric Administration  </a:t>
            </a:r>
            <a:endParaRPr sz="1100">
              <a:solidFill>
                <a:srgbClr val="0A4595"/>
              </a:solidFill>
              <a:latin typeface="Roboto Condensed"/>
              <a:ea typeface="Roboto Condensed"/>
              <a:cs typeface="Roboto Condensed"/>
              <a:sym typeface="Roboto Condense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