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roximaNov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ae21b672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5ae21b672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ae21b672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ae21b672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a973d7cde_0_99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a973d7cd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ae21b672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ae21b67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aee3ac47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5aee3ac474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aee3ac47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aee3ac47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ae21b672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ae21b672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ae21b672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ae21b672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highlight>
                  <a:schemeClr val="lt1"/>
                </a:highlight>
              </a:rPr>
              <a:t>Global map showcasing land mass in green and water in black, clouds in white and tropical storms outlined in a green boxes representing the moving nest model. </a:t>
            </a:r>
            <a:r>
              <a:rPr lang="en" sz="1150">
                <a:solidFill>
                  <a:srgbClr val="333333"/>
                </a:solidFill>
              </a:rPr>
              <a:t>(Image credit: NOAA)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aee3ac4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aee3ac4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aee3ac4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aee3ac4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Interior 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076493" y="4871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Calibri"/>
              <a:buNone/>
              <a:defRPr b="0">
                <a:solidFill>
                  <a:srgbClr val="002F8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28650" y="762026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076493" y="4871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b="0">
                <a:solidFill>
                  <a:srgbClr val="002F8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28650" y="106602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4629150" y="106602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1076493" y="4871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b="0">
                <a:solidFill>
                  <a:srgbClr val="002F8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619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048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62238" y="320103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C7E"/>
              </a:buClr>
              <a:buSzPts val="2600"/>
              <a:buNone/>
              <a:defRPr i="0" sz="2600" u="none" cap="none" strike="noStrike">
                <a:solidFill>
                  <a:srgbClr val="239C7E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0" y="5"/>
            <a:ext cx="91440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111577" y="807200"/>
            <a:ext cx="57753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556785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85881"/>
            <a:ext cx="8744355" cy="358299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284C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086018" y="4871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762026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/>
        </p:nvSpPr>
        <p:spPr>
          <a:xfrm>
            <a:off x="85213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570" y="4585115"/>
            <a:ext cx="494272" cy="494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0" y="-1"/>
            <a:ext cx="1082880" cy="531001"/>
            <a:chOff x="0" y="-1"/>
            <a:chExt cx="1443840" cy="708002"/>
          </a:xfrm>
        </p:grpSpPr>
        <p:sp>
          <p:nvSpPr>
            <p:cNvPr id="57" name="Google Shape;57;p13"/>
            <p:cNvSpPr/>
            <p:nvPr/>
          </p:nvSpPr>
          <p:spPr>
            <a:xfrm>
              <a:off x="0" y="1"/>
              <a:ext cx="923700" cy="708000"/>
            </a:xfrm>
            <a:prstGeom prst="rect">
              <a:avLst/>
            </a:prstGeom>
            <a:solidFill>
              <a:srgbClr val="002F8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2F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84816" y="-1"/>
              <a:ext cx="558900" cy="708000"/>
            </a:xfrm>
            <a:prstGeom prst="rect">
              <a:avLst/>
            </a:prstGeom>
            <a:solidFill>
              <a:srgbClr val="002F87">
                <a:alpha val="20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flipH="1">
              <a:off x="233800" y="0"/>
              <a:ext cx="1210040" cy="706116"/>
            </a:xfrm>
            <a:custGeom>
              <a:rect b="b" l="l" r="r" t="t"/>
              <a:pathLst>
                <a:path extrusionOk="0" h="2296313" w="2781701">
                  <a:moveTo>
                    <a:pt x="0" y="2296313"/>
                  </a:moveTo>
                  <a:lnTo>
                    <a:pt x="961495" y="0"/>
                  </a:lnTo>
                  <a:lnTo>
                    <a:pt x="2781701" y="0"/>
                  </a:lnTo>
                  <a:lnTo>
                    <a:pt x="1877957" y="2286690"/>
                  </a:lnTo>
                  <a:lnTo>
                    <a:pt x="0" y="2296313"/>
                  </a:lnTo>
                  <a:close/>
                </a:path>
              </a:pathLst>
            </a:custGeom>
            <a:solidFill>
              <a:srgbClr val="0284CA">
                <a:alpha val="4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628650" y="4832249"/>
            <a:ext cx="5747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 (NOAA)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2308071" y="1239739"/>
            <a:ext cx="6836100" cy="2683500"/>
          </a:xfrm>
          <a:prstGeom prst="rect">
            <a:avLst/>
          </a:prstGeom>
          <a:solidFill>
            <a:srgbClr val="0284C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284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327"/>
            <a:ext cx="4257678" cy="51483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/>
          <p:nvPr/>
        </p:nvSpPr>
        <p:spPr>
          <a:xfrm>
            <a:off x="305937" y="3825264"/>
            <a:ext cx="32898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Administration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/>
          <p:nvPr/>
        </p:nvSpPr>
        <p:spPr>
          <a:xfrm flipH="1">
            <a:off x="1231977" y="2758"/>
            <a:ext cx="2086276" cy="1722235"/>
          </a:xfrm>
          <a:custGeom>
            <a:rect b="b" l="l" r="r" t="t"/>
            <a:pathLst>
              <a:path extrusionOk="0" h="2296313" w="2781701">
                <a:moveTo>
                  <a:pt x="0" y="2296313"/>
                </a:moveTo>
                <a:lnTo>
                  <a:pt x="961495" y="0"/>
                </a:lnTo>
                <a:lnTo>
                  <a:pt x="2781701" y="0"/>
                </a:lnTo>
                <a:lnTo>
                  <a:pt x="1877957" y="2286690"/>
                </a:lnTo>
                <a:lnTo>
                  <a:pt x="0" y="2296313"/>
                </a:lnTo>
                <a:close/>
              </a:path>
            </a:pathLst>
          </a:custGeom>
          <a:solidFill>
            <a:srgbClr val="002F87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7138" y="2244266"/>
            <a:ext cx="1548664" cy="15486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/>
        </p:nvSpPr>
        <p:spPr>
          <a:xfrm>
            <a:off x="3246600" y="1818650"/>
            <a:ext cx="58974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Unifying Innovations in Forecasting Capabilities Workshop</a:t>
            </a: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t/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2"/>
          <p:cNvSpPr txBox="1"/>
          <p:nvPr/>
        </p:nvSpPr>
        <p:spPr>
          <a:xfrm>
            <a:off x="3843588" y="3392086"/>
            <a:ext cx="529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Opening Remarks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2"/>
          <p:cNvSpPr txBox="1"/>
          <p:nvPr/>
        </p:nvSpPr>
        <p:spPr>
          <a:xfrm>
            <a:off x="3919800" y="3986550"/>
            <a:ext cx="5291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2F87"/>
                </a:solidFill>
                <a:latin typeface="Calibri"/>
                <a:ea typeface="Calibri"/>
                <a:cs typeface="Calibri"/>
                <a:sym typeface="Calibri"/>
              </a:rPr>
              <a:t>Dr. Michael C. Morgan</a:t>
            </a:r>
            <a:endParaRPr sz="1800">
              <a:solidFill>
                <a:srgbClr val="002F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2F87"/>
                </a:solidFill>
                <a:latin typeface="Calibri"/>
                <a:ea typeface="Calibri"/>
                <a:cs typeface="Calibri"/>
                <a:sym typeface="Calibri"/>
              </a:rPr>
              <a:t>NOAA Assistant Secretary for Environmental Observation and Prediction</a:t>
            </a:r>
            <a:endParaRPr sz="1800">
              <a:solidFill>
                <a:srgbClr val="002F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F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537188" y="4955494"/>
            <a:ext cx="10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248400" y="4609797"/>
            <a:ext cx="163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 July 2023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07336F"/>
                </a:solidFill>
              </a:rPr>
              <a:t>THANK</a:t>
            </a:r>
            <a:r>
              <a:rPr b="1" lang="en" sz="5500">
                <a:solidFill>
                  <a:srgbClr val="07336F"/>
                </a:solidFill>
              </a:rPr>
              <a:t> YOU</a:t>
            </a:r>
            <a:endParaRPr b="1" sz="5500">
              <a:solidFill>
                <a:srgbClr val="07336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335350" y="0"/>
            <a:ext cx="8808600" cy="43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4596"/>
                </a:solidFill>
              </a:rPr>
              <a:t>NOAA Value Chain</a:t>
            </a:r>
            <a:endParaRPr>
              <a:solidFill>
                <a:srgbClr val="0B4596"/>
              </a:solidFill>
            </a:endParaRPr>
          </a:p>
        </p:txBody>
      </p:sp>
      <p:grpSp>
        <p:nvGrpSpPr>
          <p:cNvPr id="106" name="Google Shape;106;p23"/>
          <p:cNvGrpSpPr/>
          <p:nvPr/>
        </p:nvGrpSpPr>
        <p:grpSpPr>
          <a:xfrm>
            <a:off x="552300" y="1356350"/>
            <a:ext cx="8344663" cy="2430800"/>
            <a:chOff x="399900" y="1356350"/>
            <a:chExt cx="8344663" cy="2430800"/>
          </a:xfrm>
        </p:grpSpPr>
        <p:sp>
          <p:nvSpPr>
            <p:cNvPr id="107" name="Google Shape;107;p23"/>
            <p:cNvSpPr/>
            <p:nvPr/>
          </p:nvSpPr>
          <p:spPr>
            <a:xfrm>
              <a:off x="399900" y="2023900"/>
              <a:ext cx="7312200" cy="1110600"/>
            </a:xfrm>
            <a:prstGeom prst="chevron">
              <a:avLst>
                <a:gd fmla="val 32125" name="adj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" name="Google Shape;108;p23"/>
            <p:cNvGrpSpPr/>
            <p:nvPr/>
          </p:nvGrpSpPr>
          <p:grpSpPr>
            <a:xfrm>
              <a:off x="734638" y="2270994"/>
              <a:ext cx="8009925" cy="601500"/>
              <a:chOff x="766563" y="2174163"/>
              <a:chExt cx="8009925" cy="601500"/>
            </a:xfrm>
          </p:grpSpPr>
          <p:grpSp>
            <p:nvGrpSpPr>
              <p:cNvPr id="109" name="Google Shape;109;p23"/>
              <p:cNvGrpSpPr/>
              <p:nvPr/>
            </p:nvGrpSpPr>
            <p:grpSpPr>
              <a:xfrm>
                <a:off x="766563" y="2174163"/>
                <a:ext cx="1018800" cy="601500"/>
                <a:chOff x="665050" y="2370125"/>
                <a:chExt cx="1018800" cy="601500"/>
              </a:xfrm>
            </p:grpSpPr>
            <p:sp>
              <p:nvSpPr>
                <p:cNvPr id="110" name="Google Shape;110;p23"/>
                <p:cNvSpPr/>
                <p:nvPr/>
              </p:nvSpPr>
              <p:spPr>
                <a:xfrm>
                  <a:off x="665050" y="2370125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23"/>
                <p:cNvSpPr txBox="1"/>
                <p:nvPr/>
              </p:nvSpPr>
              <p:spPr>
                <a:xfrm>
                  <a:off x="665050" y="2526275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Observations</a:t>
                  </a:r>
                  <a:endParaRPr b="1" sz="1000"/>
                </a:p>
              </p:txBody>
            </p:sp>
          </p:grpSp>
          <p:grpSp>
            <p:nvGrpSpPr>
              <p:cNvPr id="112" name="Google Shape;112;p23"/>
              <p:cNvGrpSpPr/>
              <p:nvPr/>
            </p:nvGrpSpPr>
            <p:grpSpPr>
              <a:xfrm>
                <a:off x="2164788" y="2174163"/>
                <a:ext cx="1018800" cy="601500"/>
                <a:chOff x="2126300" y="2370125"/>
                <a:chExt cx="1018800" cy="601500"/>
              </a:xfrm>
            </p:grpSpPr>
            <p:sp>
              <p:nvSpPr>
                <p:cNvPr id="113" name="Google Shape;113;p23"/>
                <p:cNvSpPr/>
                <p:nvPr/>
              </p:nvSpPr>
              <p:spPr>
                <a:xfrm>
                  <a:off x="2126300" y="2370125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23"/>
                <p:cNvSpPr txBox="1"/>
                <p:nvPr/>
              </p:nvSpPr>
              <p:spPr>
                <a:xfrm>
                  <a:off x="2126300" y="2526275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Level 1-3 Products</a:t>
                  </a:r>
                  <a:endParaRPr b="1" sz="1000"/>
                </a:p>
              </p:txBody>
            </p:sp>
          </p:grpSp>
          <p:grpSp>
            <p:nvGrpSpPr>
              <p:cNvPr id="115" name="Google Shape;115;p23"/>
              <p:cNvGrpSpPr/>
              <p:nvPr/>
            </p:nvGrpSpPr>
            <p:grpSpPr>
              <a:xfrm>
                <a:off x="4961238" y="2174163"/>
                <a:ext cx="1018800" cy="601500"/>
                <a:chOff x="3587550" y="2370125"/>
                <a:chExt cx="1018800" cy="601500"/>
              </a:xfrm>
            </p:grpSpPr>
            <p:sp>
              <p:nvSpPr>
                <p:cNvPr id="116" name="Google Shape;116;p23"/>
                <p:cNvSpPr/>
                <p:nvPr/>
              </p:nvSpPr>
              <p:spPr>
                <a:xfrm>
                  <a:off x="3587550" y="2370125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23"/>
                <p:cNvSpPr txBox="1"/>
                <p:nvPr/>
              </p:nvSpPr>
              <p:spPr>
                <a:xfrm>
                  <a:off x="3587550" y="2526275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Monitoring / Forecasting</a:t>
                  </a:r>
                  <a:endParaRPr b="1" sz="1000"/>
                </a:p>
              </p:txBody>
            </p:sp>
          </p:grpSp>
          <p:grpSp>
            <p:nvGrpSpPr>
              <p:cNvPr id="118" name="Google Shape;118;p23"/>
              <p:cNvGrpSpPr/>
              <p:nvPr/>
            </p:nvGrpSpPr>
            <p:grpSpPr>
              <a:xfrm>
                <a:off x="6359463" y="2174163"/>
                <a:ext cx="1018800" cy="601500"/>
                <a:chOff x="5277400" y="2370125"/>
                <a:chExt cx="1018800" cy="601500"/>
              </a:xfrm>
            </p:grpSpPr>
            <p:sp>
              <p:nvSpPr>
                <p:cNvPr id="119" name="Google Shape;119;p23"/>
                <p:cNvSpPr/>
                <p:nvPr/>
              </p:nvSpPr>
              <p:spPr>
                <a:xfrm>
                  <a:off x="5277400" y="2370125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23"/>
                <p:cNvSpPr txBox="1"/>
                <p:nvPr/>
              </p:nvSpPr>
              <p:spPr>
                <a:xfrm>
                  <a:off x="5277400" y="2526275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Service Delivery</a:t>
                  </a:r>
                  <a:endParaRPr b="1" sz="1000"/>
                </a:p>
              </p:txBody>
            </p:sp>
          </p:grpSp>
          <p:grpSp>
            <p:nvGrpSpPr>
              <p:cNvPr id="121" name="Google Shape;121;p23"/>
              <p:cNvGrpSpPr/>
              <p:nvPr/>
            </p:nvGrpSpPr>
            <p:grpSpPr>
              <a:xfrm>
                <a:off x="7757688" y="2174163"/>
                <a:ext cx="1018800" cy="601500"/>
                <a:chOff x="7656175" y="2419650"/>
                <a:chExt cx="1018800" cy="601500"/>
              </a:xfrm>
            </p:grpSpPr>
            <p:sp>
              <p:nvSpPr>
                <p:cNvPr id="122" name="Google Shape;122;p23"/>
                <p:cNvSpPr/>
                <p:nvPr/>
              </p:nvSpPr>
              <p:spPr>
                <a:xfrm>
                  <a:off x="7656175" y="2419650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23"/>
                <p:cNvSpPr txBox="1"/>
                <p:nvPr/>
              </p:nvSpPr>
              <p:spPr>
                <a:xfrm>
                  <a:off x="7656175" y="2575800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Societal Benefit</a:t>
                  </a:r>
                  <a:endParaRPr b="1" sz="1000"/>
                </a:p>
              </p:txBody>
            </p:sp>
          </p:grpSp>
          <p:grpSp>
            <p:nvGrpSpPr>
              <p:cNvPr id="124" name="Google Shape;124;p23"/>
              <p:cNvGrpSpPr/>
              <p:nvPr/>
            </p:nvGrpSpPr>
            <p:grpSpPr>
              <a:xfrm>
                <a:off x="3563013" y="2174163"/>
                <a:ext cx="1018800" cy="601500"/>
                <a:chOff x="2126300" y="2370125"/>
                <a:chExt cx="1018800" cy="601500"/>
              </a:xfrm>
            </p:grpSpPr>
            <p:sp>
              <p:nvSpPr>
                <p:cNvPr id="125" name="Google Shape;125;p23"/>
                <p:cNvSpPr/>
                <p:nvPr/>
              </p:nvSpPr>
              <p:spPr>
                <a:xfrm>
                  <a:off x="2126300" y="2370125"/>
                  <a:ext cx="1018800" cy="6015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C9DAF8"/>
                </a:solidFill>
                <a:ln cap="flat" cmpd="sng" w="9525">
                  <a:solidFill>
                    <a:srgbClr val="1155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23"/>
                <p:cNvSpPr txBox="1"/>
                <p:nvPr/>
              </p:nvSpPr>
              <p:spPr>
                <a:xfrm>
                  <a:off x="2126300" y="2526275"/>
                  <a:ext cx="1018800" cy="28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000"/>
                    <a:t>Models / Analysis</a:t>
                  </a:r>
                  <a:endParaRPr b="1" sz="1000"/>
                </a:p>
              </p:txBody>
            </p:sp>
          </p:grpSp>
        </p:grpSp>
        <p:grpSp>
          <p:nvGrpSpPr>
            <p:cNvPr id="127" name="Google Shape;127;p23"/>
            <p:cNvGrpSpPr/>
            <p:nvPr/>
          </p:nvGrpSpPr>
          <p:grpSpPr>
            <a:xfrm>
              <a:off x="734677" y="3405550"/>
              <a:ext cx="6977511" cy="381600"/>
              <a:chOff x="766575" y="3265225"/>
              <a:chExt cx="8010000" cy="381600"/>
            </a:xfrm>
          </p:grpSpPr>
          <p:sp>
            <p:nvSpPr>
              <p:cNvPr id="128" name="Google Shape;128;p23"/>
              <p:cNvSpPr/>
              <p:nvPr/>
            </p:nvSpPr>
            <p:spPr>
              <a:xfrm>
                <a:off x="766575" y="3265225"/>
                <a:ext cx="8010000" cy="381600"/>
              </a:xfrm>
              <a:prstGeom prst="roundRect">
                <a:avLst>
                  <a:gd fmla="val 16667" name="adj"/>
                </a:avLst>
              </a:prstGeom>
              <a:solidFill>
                <a:srgbClr val="C9DAF8"/>
              </a:solidFill>
              <a:ln cap="flat" cmpd="sng" w="9525">
                <a:solidFill>
                  <a:srgbClr val="1155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3"/>
              <p:cNvSpPr txBox="1"/>
              <p:nvPr/>
            </p:nvSpPr>
            <p:spPr>
              <a:xfrm>
                <a:off x="2001505" y="3311425"/>
                <a:ext cx="5534400" cy="2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/>
                  <a:t>Data Processing and Transport Infrastructure / Data Management</a:t>
                </a:r>
                <a:endParaRPr b="1" sz="1000"/>
              </a:p>
            </p:txBody>
          </p:sp>
        </p:grpSp>
        <p:grpSp>
          <p:nvGrpSpPr>
            <p:cNvPr id="130" name="Google Shape;130;p23"/>
            <p:cNvGrpSpPr/>
            <p:nvPr/>
          </p:nvGrpSpPr>
          <p:grpSpPr>
            <a:xfrm>
              <a:off x="734649" y="1356350"/>
              <a:ext cx="6977511" cy="381600"/>
              <a:chOff x="766575" y="933375"/>
              <a:chExt cx="8010000" cy="381600"/>
            </a:xfrm>
          </p:grpSpPr>
          <p:sp>
            <p:nvSpPr>
              <p:cNvPr id="131" name="Google Shape;131;p23"/>
              <p:cNvSpPr/>
              <p:nvPr/>
            </p:nvSpPr>
            <p:spPr>
              <a:xfrm>
                <a:off x="766575" y="933375"/>
                <a:ext cx="8010000" cy="381600"/>
              </a:xfrm>
              <a:prstGeom prst="roundRect">
                <a:avLst>
                  <a:gd fmla="val 16667" name="adj"/>
                </a:avLst>
              </a:prstGeom>
              <a:solidFill>
                <a:srgbClr val="C9DAF8"/>
              </a:solidFill>
              <a:ln cap="flat" cmpd="sng" w="9525">
                <a:solidFill>
                  <a:srgbClr val="1155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3"/>
              <p:cNvSpPr txBox="1"/>
              <p:nvPr/>
            </p:nvSpPr>
            <p:spPr>
              <a:xfrm>
                <a:off x="1843347" y="979575"/>
                <a:ext cx="5862600" cy="28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/>
                  <a:t>Research and Development (Technology, Science, including Social Science)</a:t>
                </a:r>
                <a:endParaRPr b="1" sz="1000"/>
              </a:p>
            </p:txBody>
          </p:sp>
        </p:grpSp>
        <p:cxnSp>
          <p:nvCxnSpPr>
            <p:cNvPr id="133" name="Google Shape;133;p23"/>
            <p:cNvCxnSpPr>
              <a:stCxn id="134" idx="2"/>
              <a:endCxn id="111" idx="1"/>
            </p:cNvCxnSpPr>
            <p:nvPr/>
          </p:nvCxnSpPr>
          <p:spPr>
            <a:xfrm>
              <a:off x="561838" y="2571744"/>
              <a:ext cx="17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" name="Google Shape;135;p23"/>
            <p:cNvCxnSpPr/>
            <p:nvPr/>
          </p:nvCxnSpPr>
          <p:spPr>
            <a:xfrm>
              <a:off x="4223404" y="173795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6" name="Google Shape;136;p23"/>
            <p:cNvCxnSpPr/>
            <p:nvPr/>
          </p:nvCxnSpPr>
          <p:spPr>
            <a:xfrm>
              <a:off x="4223404" y="31345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sp>
        <p:nvSpPr>
          <p:cNvPr id="137" name="Google Shape;137;p23"/>
          <p:cNvSpPr txBox="1"/>
          <p:nvPr/>
        </p:nvSpPr>
        <p:spPr>
          <a:xfrm rot="-5400000">
            <a:off x="47950" y="2488000"/>
            <a:ext cx="10125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Phenomena </a:t>
            </a:r>
            <a:endParaRPr b="1" sz="1000"/>
          </a:p>
        </p:txBody>
      </p:sp>
      <p:cxnSp>
        <p:nvCxnSpPr>
          <p:cNvPr id="138" name="Google Shape;138;p23"/>
          <p:cNvCxnSpPr/>
          <p:nvPr/>
        </p:nvCxnSpPr>
        <p:spPr>
          <a:xfrm>
            <a:off x="937325" y="897950"/>
            <a:ext cx="6876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3"/>
          <p:cNvSpPr txBox="1"/>
          <p:nvPr/>
        </p:nvSpPr>
        <p:spPr>
          <a:xfrm>
            <a:off x="1008225" y="528650"/>
            <a:ext cx="65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Calibri"/>
                <a:ea typeface="Calibri"/>
                <a:cs typeface="Calibri"/>
                <a:sym typeface="Calibri"/>
              </a:rPr>
              <a:t>Data to Information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430075" y="1816600"/>
            <a:ext cx="2885400" cy="1475700"/>
          </a:xfrm>
          <a:prstGeom prst="ellipse">
            <a:avLst/>
          </a:prstGeom>
          <a:noFill/>
          <a:ln cap="flat" cmpd="sng" w="38100">
            <a:solidFill>
              <a:srgbClr val="0284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25" y="568600"/>
            <a:ext cx="8411899" cy="4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4216275" y="1633300"/>
            <a:ext cx="1300500" cy="1358400"/>
          </a:xfrm>
          <a:prstGeom prst="ellipse">
            <a:avLst/>
          </a:prstGeom>
          <a:solidFill>
            <a:srgbClr val="26A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EPIC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3731150" y="867675"/>
            <a:ext cx="3362100" cy="34626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6778350" y="938675"/>
            <a:ext cx="2307600" cy="22446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6684725" y="2477650"/>
            <a:ext cx="2307600" cy="2304300"/>
          </a:xfrm>
          <a:prstGeom prst="ellipse">
            <a:avLst/>
          </a:prstGeom>
          <a:solidFill>
            <a:srgbClr val="26A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839" y="3231069"/>
            <a:ext cx="1877355" cy="1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/>
          <p:nvPr/>
        </p:nvSpPr>
        <p:spPr>
          <a:xfrm>
            <a:off x="3752600" y="646325"/>
            <a:ext cx="3564600" cy="408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4197038" y="1393125"/>
            <a:ext cx="26757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EPIC is….</a:t>
            </a:r>
            <a:endParaRPr b="1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virtual community model development environment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of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cloud-ready code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a</a:t>
            </a: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ccess to NOAA observations, data &amp; tools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support &amp; engagement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Clear </a:t>
            </a: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i="0" lang="en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model transition to operations priorities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End-to-end testing for Unified Forecast System applications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145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Expand to support comprehensive NOAA Earth systems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713900" y="1265950"/>
            <a:ext cx="30387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58125" y="961150"/>
            <a:ext cx="3816600" cy="3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r>
              <a:rPr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most accurate and reliable operational numerical forecast model in the world.</a:t>
            </a:r>
            <a:endParaRPr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be the </a:t>
            </a:r>
            <a:r>
              <a:rPr i="1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catalyst </a:t>
            </a:r>
            <a:r>
              <a:rPr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community research </a:t>
            </a:r>
            <a:r>
              <a:rPr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modeling system advances that continually inform and accelerate advances in our nation’s operational forecast modeling systems.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" name="Google Shape;159;p25"/>
          <p:cNvGrpSpPr/>
          <p:nvPr/>
        </p:nvGrpSpPr>
        <p:grpSpPr>
          <a:xfrm>
            <a:off x="7317182" y="1737996"/>
            <a:ext cx="1389890" cy="528159"/>
            <a:chOff x="7499900" y="4449603"/>
            <a:chExt cx="1389890" cy="528159"/>
          </a:xfrm>
        </p:grpSpPr>
        <p:pic>
          <p:nvPicPr>
            <p:cNvPr id="160" name="Google Shape;160;p25"/>
            <p:cNvPicPr preferRelativeResize="0"/>
            <p:nvPr/>
          </p:nvPicPr>
          <p:blipFill rotWithShape="1">
            <a:blip r:embed="rId4">
              <a:alphaModFix/>
            </a:blip>
            <a:srcRect b="0" l="0" r="0" t="50828"/>
            <a:stretch/>
          </p:blipFill>
          <p:spPr>
            <a:xfrm>
              <a:off x="8020607" y="4464619"/>
              <a:ext cx="869182" cy="498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5"/>
            <p:cNvPicPr preferRelativeResize="0"/>
            <p:nvPr/>
          </p:nvPicPr>
          <p:blipFill rotWithShape="1">
            <a:blip r:embed="rId4">
              <a:alphaModFix/>
            </a:blip>
            <a:srcRect b="47862" l="22221" r="17278" t="0"/>
            <a:stretch/>
          </p:blipFill>
          <p:spPr>
            <a:xfrm>
              <a:off x="7499900" y="4449603"/>
              <a:ext cx="525874" cy="528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25"/>
          <p:cNvSpPr txBox="1"/>
          <p:nvPr/>
        </p:nvSpPr>
        <p:spPr>
          <a:xfrm>
            <a:off x="6338525" y="1315000"/>
            <a:ext cx="30000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6991250" y="2821738"/>
            <a:ext cx="1632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Use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75" y="0"/>
            <a:ext cx="8546699" cy="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1076493" y="48710"/>
            <a:ext cx="7374900" cy="61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4596"/>
                </a:solidFill>
              </a:rPr>
              <a:t>Data Assimilation: JCSDA’S JEDI </a:t>
            </a:r>
            <a:endParaRPr b="1">
              <a:solidFill>
                <a:srgbClr val="0B4596"/>
              </a:solidFill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192575" y="737875"/>
            <a:ext cx="8780700" cy="39195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1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" sz="2340">
                <a:solidFill>
                  <a:schemeClr val="dk1"/>
                </a:solidFill>
              </a:rPr>
              <a:t>NOAA is transitioning to use</a:t>
            </a:r>
            <a:r>
              <a:rPr lang="en" sz="2340">
                <a:solidFill>
                  <a:schemeClr val="dk1"/>
                </a:solidFill>
              </a:rPr>
              <a:t> </a:t>
            </a:r>
            <a:r>
              <a:rPr lang="en" sz="2340">
                <a:solidFill>
                  <a:schemeClr val="dk1"/>
                </a:solidFill>
              </a:rPr>
              <a:t>the Joint Center for Satellite Data Assimilation J</a:t>
            </a:r>
            <a:r>
              <a:rPr lang="en" sz="2340"/>
              <a:t>oint Effort for DA Integration (</a:t>
            </a:r>
            <a:r>
              <a:rPr lang="en" sz="2340">
                <a:solidFill>
                  <a:schemeClr val="dk1"/>
                </a:solidFill>
              </a:rPr>
              <a:t>JEDI) system</a:t>
            </a:r>
            <a:endParaRPr sz="2340">
              <a:solidFill>
                <a:schemeClr val="dk1"/>
              </a:solidFill>
            </a:endParaRPr>
          </a:p>
          <a:p>
            <a:pPr indent="-3771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" sz="2340">
                <a:solidFill>
                  <a:schemeClr val="dk1"/>
                </a:solidFill>
              </a:rPr>
              <a:t>JEDI provides a software infrastructure for data assimilation</a:t>
            </a:r>
            <a:endParaRPr sz="2340">
              <a:solidFill>
                <a:schemeClr val="dk1"/>
              </a:solidFill>
            </a:endParaRPr>
          </a:p>
          <a:p>
            <a:pPr indent="-37719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" sz="2340">
                <a:solidFill>
                  <a:schemeClr val="dk1"/>
                </a:solidFill>
              </a:rPr>
              <a:t>JEDI is for scientific exploration and operational forecasting</a:t>
            </a:r>
            <a:endParaRPr sz="2340">
              <a:solidFill>
                <a:schemeClr val="dk1"/>
              </a:solidFill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450" y="2751550"/>
            <a:ext cx="4325099" cy="177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1095300" y="0"/>
            <a:ext cx="7737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Epic Success Look Like?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/>
              <a:t>Facilitate strong collaborations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/>
              <a:t>Develop a publicly accessible end-to-end testing and development environment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/>
              <a:t>Bring innovations to improve UFS performance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1037200" y="0"/>
            <a:ext cx="78261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UFS Application HAFS Now Operational</a:t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300" y="1089475"/>
            <a:ext cx="6873552" cy="360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 b="6812" l="0" r="0" t="0"/>
          <a:stretch/>
        </p:blipFill>
        <p:spPr>
          <a:xfrm>
            <a:off x="0" y="0"/>
            <a:ext cx="9144000" cy="45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412750" lvl="0" marL="457200" rtl="0" algn="l">
              <a:spcBef>
                <a:spcPts val="500"/>
              </a:spcBef>
              <a:spcAft>
                <a:spcPts val="0"/>
              </a:spcAft>
              <a:buSzPts val="2900"/>
              <a:buChar char="•"/>
            </a:pPr>
            <a:r>
              <a:rPr lang="en" sz="2600"/>
              <a:t>10-Year NOAA Modeling Strategy (Fall 2023)</a:t>
            </a:r>
            <a:endParaRPr sz="26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 sz="2600"/>
              <a:t>10-Year NOAA Data Assimilation Strategy (Winter 2023/24)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Opportunities</a:t>
            </a:r>
            <a:r>
              <a:rPr lang="en" sz="2600"/>
              <a:t> to build the workforce . . .</a:t>
            </a:r>
            <a:endParaRPr sz="26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 sz="2600"/>
              <a:t>Journey to the cloud - For data storage and access (e.g. NODD), modeling, AI/ML, HPC computing, and collaboration</a:t>
            </a:r>
            <a:endParaRPr sz="2600"/>
          </a:p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1112875" y="0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4596"/>
                </a:solidFill>
              </a:rPr>
              <a:t>                       Strategic Directions</a:t>
            </a:r>
            <a:endParaRPr sz="3000">
              <a:solidFill>
                <a:srgbClr val="0B459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lternate Interior 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