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Baf7XuQrShOm/4L2r/Y4uAePs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9" name="Google Shape;99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3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2" name="Google Shape;102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2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Google Shape;107;p32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4" name="Google Shape;11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3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7" name="Google Shape;117;p3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2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0" name="Google Shape;4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2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3" name="Google Shape;73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7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dhavale@ucar.edu" TargetMode="External"/><Relationship Id="rId4" Type="http://schemas.openxmlformats.org/officeDocument/2006/relationships/hyperlink" Target="mailto:sdhaval2@ncsu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1175/2010JCLI3611.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type="ctrTitle"/>
          </p:nvPr>
        </p:nvSpPr>
        <p:spPr>
          <a:xfrm>
            <a:off x="323550" y="1219198"/>
            <a:ext cx="8575123" cy="1263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origin and evolution of the Monsoon onset vortex and its subseasonal impacts: Integrating Theory and predictability studies using the UFS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>
            <p:ph idx="1" type="subTitle"/>
          </p:nvPr>
        </p:nvSpPr>
        <p:spPr>
          <a:xfrm>
            <a:off x="126379" y="2660961"/>
            <a:ext cx="8772294" cy="16369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Shreyas Dhavale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sdhavale@ucar.edu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sdhaval2@ncsu.edu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(WINGS Fellow and PhD Candidate at the Department of Marine, Earth and Atmospheric Sciences, North Carolina State University, working with Dr. Anantha Aiyyer)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640239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Proposed Work with the UFS</a:t>
            </a:r>
            <a:endParaRPr/>
          </a:p>
        </p:txBody>
      </p:sp>
      <p:sp>
        <p:nvSpPr>
          <p:cNvPr id="203" name="Google Shape;203;p10"/>
          <p:cNvSpPr txBox="1"/>
          <p:nvPr>
            <p:ph idx="1" type="body"/>
          </p:nvPr>
        </p:nvSpPr>
        <p:spPr>
          <a:xfrm>
            <a:off x="349405" y="1501698"/>
            <a:ext cx="8467493" cy="28382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Working with Dr. Cristiana Stan and my advisor Dr. Anantha Aiyyer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86"/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Validating the UFS performance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 the forecast skill of the UFS prototypes and compare them with reanalysis datasets/observations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E.g., Dynamic fields (wind, vorticity) and thermodynamic fields (temperature, SST), cloud properties, and rainfall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Identify the model bias</a:t>
            </a:r>
            <a:endParaRPr/>
          </a:p>
          <a:p>
            <a:pPr indent="0" lvl="1" marL="615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Potential Simulations using the UFS SRW/MRW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 the predictability of the MOV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 mechanisms governing its formation and intensification into a tropical cyclone</a:t>
            </a:r>
            <a:endParaRPr/>
          </a:p>
        </p:txBody>
      </p:sp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304800" y="504785"/>
            <a:ext cx="8653346" cy="7664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Impacts on Global Science, Meteorology and the Community</a:t>
            </a:r>
            <a:endParaRPr/>
          </a:p>
        </p:txBody>
      </p:sp>
      <p:sp>
        <p:nvSpPr>
          <p:cNvPr id="210" name="Google Shape;210;p11"/>
          <p:cNvSpPr txBox="1"/>
          <p:nvPr>
            <p:ph idx="1" type="body"/>
          </p:nvPr>
        </p:nvSpPr>
        <p:spPr>
          <a:xfrm>
            <a:off x="304800" y="1450239"/>
            <a:ext cx="8448900" cy="3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Help in improving the UFS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subseasonal predictions of tropical monsoon regions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step towards </a:t>
            </a: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achieving the objectives of the UFS and NOAA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to help improve skill and enhance the value of subseasonal weather forecasts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MOVs intensify into tropical cyclones - Understand a </a:t>
            </a: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potential pathway to tropical cyclogenesis.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Potentially </a:t>
            </a: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improve forecast skill for other regions of the world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through teleconnections (tropical convection affects global weather through teleconnections, e.g., Beverly et al., 2021)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subseasonal weather predictions – a great help to </a:t>
            </a: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food and water security in South Asian countries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b="1" lang="en-US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minimizing socio-economic impacts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benefitting a large section of humanity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662542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Acknowledgements</a:t>
            </a:r>
            <a:endParaRPr/>
          </a:p>
        </p:txBody>
      </p:sp>
      <p:sp>
        <p:nvSpPr>
          <p:cNvPr id="217" name="Google Shape;217;p12"/>
          <p:cNvSpPr txBox="1"/>
          <p:nvPr>
            <p:ph idx="1" type="body"/>
          </p:nvPr>
        </p:nvSpPr>
        <p:spPr>
          <a:xfrm>
            <a:off x="483220" y="1308410"/>
            <a:ext cx="7934930" cy="30315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would like to thank CPAESS, UCAR, and NOAA WPO for this incredible opportunity.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would like to thank my advisor Dr. Anantha Aiyyer, for his constant support and valuable guidance.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 PhD advisory committee (Dr. Gary Lackmann, Dr. Walter Robinson and Dr. Sarah Larson) at North Carolina State University, for their valuable feedback and guidance.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 mentor for the WINGS Fellowship, Dr. Cristiana Stan (George Mason University) for her guidance on the UFS.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Cindy Bruyère and Kate Rodd from CPAESS for their immense help over the last 4 months in the onboarding process of the first batch of WINGS Fellows.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662542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24" name="Google Shape;224;p13"/>
          <p:cNvSpPr txBox="1"/>
          <p:nvPr>
            <p:ph idx="1" type="body"/>
          </p:nvPr>
        </p:nvSpPr>
        <p:spPr>
          <a:xfrm>
            <a:off x="205250" y="1367875"/>
            <a:ext cx="879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Beverley, J. D., Woolnough, S. J., Baker, L. H., Johnson, S. J., Weisheimer, A., &amp; O’Reilly, C. H. (2021). Dynamical mechanisms linking Indian monsoon precipitation and the circumglobal teleconnection. Climate Dynamics, 57(9), 2615-2636.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Deepa, R., Seetaramayya, P., Nagar, S. G., and Gnanaseelan, C. (2007). On the plausible reasons for the formation of onset vortex in the presence of Arabian Sea mini warm pool. Current Science, pages 794–800.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Evan AT, Camargo SJ. 2011. A climatology of Arabian Sea cyclonic storms. Journal of Climate, 24(1): 140–158.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https://doi.org/10.1175/2010JCLI3611.1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Koteswaram, P. (1958). The easterly jet stream in the tropics. Tellus, 10(1), 43-57.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0" i="0" lang="en-US" sz="1100">
                <a:latin typeface="Arial"/>
                <a:ea typeface="Arial"/>
                <a:cs typeface="Arial"/>
                <a:sym typeface="Arial"/>
              </a:rPr>
              <a:t>Krishnakumar, V., V. S. Kasture, and N. R. Keshavamurty, 1993: Linear and Non-linear Studies</a:t>
            </a:r>
            <a:br>
              <a:rPr lang="en-US" sz="1100"/>
            </a:br>
            <a:r>
              <a:rPr b="0" i="0" lang="en-US" sz="1100">
                <a:latin typeface="Arial"/>
                <a:ea typeface="Arial"/>
                <a:cs typeface="Arial"/>
                <a:sym typeface="Arial"/>
              </a:rPr>
              <a:t>of the Summer Monsoon Onset Vortex. Journal of the Meteorological Society of Japan, 71 (1),</a:t>
            </a:r>
            <a:r>
              <a:rPr lang="en-US" sz="1100"/>
              <a:t> </a:t>
            </a:r>
            <a:r>
              <a:rPr b="0" i="0" lang="en-US" sz="1100">
                <a:latin typeface="Arial"/>
                <a:ea typeface="Arial"/>
                <a:cs typeface="Arial"/>
                <a:sym typeface="Arial"/>
              </a:rPr>
              <a:t>1–20.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0" i="0" lang="en-US" sz="1100">
                <a:latin typeface="Arial"/>
                <a:ea typeface="Arial"/>
                <a:cs typeface="Arial"/>
                <a:sym typeface="Arial"/>
              </a:rPr>
              <a:t>Krishnamurti, T. N., P. Ardanuy, Y. Ramanathan, and R. Pasch, 1981: On the Onset Vortex of the Summer Monsoon. Monthly Weather Review, 109 (2), 344.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Mak, M., &amp; KAO, C. Y. J. (1982). An instability study of the onset‐vortex of the southwest monsoon, 1979. Tellus, 34(4), 358-368.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Rao, R. R. and Sivakumar, R. (1999). On the possible mechanisms of the evolution of a mini-warm pool during the pre-summer monsoon season and the genesis of onset vortex in the South-Eastern Arabian Sea. Quarterly Journal of the Royal Meteorological Society, 125(555):787–809</a:t>
            </a:r>
            <a:endParaRPr/>
          </a:p>
          <a:p>
            <a:pPr indent="-26035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595635" y="1709025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dk2"/>
                </a:solidFill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>
            <p:ph type="title"/>
          </p:nvPr>
        </p:nvSpPr>
        <p:spPr>
          <a:xfrm>
            <a:off x="727650" y="56927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An overview of the Indian Summer Monsoon 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766" y="2422408"/>
            <a:ext cx="3401122" cy="243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5117" y="2015870"/>
            <a:ext cx="4627730" cy="2223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4425117" y="4116538"/>
            <a:ext cx="3434361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Image from Koteswaram, P. (1958)</a:t>
            </a:r>
            <a:endParaRPr b="0" i="0" sz="12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319668" y="1415706"/>
            <a:ext cx="425233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Extends from June to September</a:t>
            </a:r>
            <a:endParaRPr b="0" i="0" sz="16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Mascarene High </a:t>
            </a:r>
            <a:endParaRPr b="0" i="0" sz="16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Somali Jet (low level jet at 850 hPa)</a:t>
            </a:r>
            <a:endParaRPr b="0" i="0" sz="16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4810005" y="1415706"/>
            <a:ext cx="353344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Tropical easterly jet (TEJ)</a:t>
            </a:r>
            <a:endParaRPr b="0" i="0" sz="16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D03100"/>
                </a:solidFill>
                <a:latin typeface="Arial"/>
                <a:ea typeface="Arial"/>
                <a:cs typeface="Arial"/>
                <a:sym typeface="Arial"/>
              </a:rPr>
              <a:t>Tibetan High</a:t>
            </a:r>
            <a:endParaRPr b="0" i="0" sz="1600" u="none" cap="none" strike="noStrike">
              <a:solidFill>
                <a:srgbClr val="D03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626479" y="118221"/>
            <a:ext cx="3300900" cy="505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Background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>
            <p:ph idx="2" type="body"/>
          </p:nvPr>
        </p:nvSpPr>
        <p:spPr>
          <a:xfrm>
            <a:off x="135709" y="876300"/>
            <a:ext cx="4282440" cy="3791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Monsoon is characterized by high vertical wind shear: low-level westerlies and upper-level easterlies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Tropical cyclogenesis is rare during the core monsoon period of July-August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However, during the Monsoon onset phase (late May-early June), a vortex forms in the Arabian Sea in ~60% of the years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vortex is termed as the Monsoon Onset Vortex (MOV)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Recent example: Cyclone Biparjoy in the Arabian Sea, June 2023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atellite image of a storm&#10;&#10;Description automatically generated"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716" y="876300"/>
            <a:ext cx="3975575" cy="314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5061505" y="273205"/>
            <a:ext cx="39179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Cyclone Biparjoy - Infrared image from INSAT 3D during June 10,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4827450" y="4020015"/>
            <a:ext cx="4386103" cy="33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(Image credits: India Meteorological Department)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25893"/>
          <a:stretch/>
        </p:blipFill>
        <p:spPr>
          <a:xfrm>
            <a:off x="645952" y="736485"/>
            <a:ext cx="3593237" cy="280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22606"/>
          <a:stretch/>
        </p:blipFill>
        <p:spPr>
          <a:xfrm>
            <a:off x="4572000" y="746381"/>
            <a:ext cx="3593237" cy="2802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/>
          <p:nvPr/>
        </p:nvSpPr>
        <p:spPr>
          <a:xfrm>
            <a:off x="810323" y="3768260"/>
            <a:ext cx="3428866" cy="3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INSAT 3D image dated 7</a:t>
            </a:r>
            <a:r>
              <a:rPr b="0" baseline="3000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June 2015 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4795805" y="3768260"/>
            <a:ext cx="3369432" cy="3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INSAT 3D image dated 8</a:t>
            </a:r>
            <a:r>
              <a:rPr b="0" baseline="3000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June 2016 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779859" y="4237373"/>
            <a:ext cx="4386103" cy="33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(Image credits: India Meteorological Department)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198818" y="293599"/>
            <a:ext cx="2774093" cy="3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MOV during monsoon onset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905505" y="293598"/>
            <a:ext cx="3134903" cy="3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MOV during monsoon onset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6379781" y="44401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631006" y="506188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Why study the MOV?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208156" y="1219200"/>
            <a:ext cx="839315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Affects the advance of the Monsoon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Helps set in the Monsoon over southern India (e.g., Krishnamurti et al., 1981)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MOV track/intensity can possibly delay the monsoon progression over the west coast of India and in the interior peninsula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Considerable Socio-Economic impacts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MOVs often intensify into TCs (~78%), coastal hazards for densely populated coastline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Past MOVs have caused damages worth $4 billion (Evan and Camargo, 2011)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Agricultural and hydrological impacts through modulation of subseasonal monsoon rainfall</a:t>
            </a:r>
            <a:endParaRPr/>
          </a:p>
        </p:txBody>
      </p:sp>
      <p:sp>
        <p:nvSpPr>
          <p:cNvPr id="166" name="Google Shape;166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632806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Previous Literature and Knowledge gaps</a:t>
            </a:r>
            <a:endParaRPr/>
          </a:p>
        </p:txBody>
      </p:sp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390292" y="1382751"/>
            <a:ext cx="8363416" cy="3330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Idealized modeling experiments – single-layer barotropic model to study barotropic instability of Somali Jet (Krishnamurti et al., 1981)</a:t>
            </a:r>
            <a:endParaRPr/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Dry barotropic-baroclinic instability of basic state – idealized models with 2 or more atmospheric layers (e.g., Mak and Kao, 1982; Krishnakumar et al., 1993)</a:t>
            </a:r>
            <a:endParaRPr/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synoptic studies on the environment of the MOV – Arabian Sea mini-warm pool, Somali jet and east-west shear zone (Rao and Shivakumar, 1999, Deepa et. al., 2007)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None/>
            </a:pPr>
            <a:r>
              <a:t/>
            </a:r>
            <a:endParaRPr sz="1600">
              <a:solidFill>
                <a:srgbClr val="3123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Font typeface="Noto Sans Symbols"/>
              <a:buChar char="⮚"/>
            </a:pPr>
            <a:r>
              <a:rPr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No comprehensive study focusing on the </a:t>
            </a: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Physical Mechanisms of MOV formation</a:t>
            </a:r>
            <a:r>
              <a:rPr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 and its impact on </a:t>
            </a: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subseasonal monsoon rainfall</a:t>
            </a:r>
            <a:endParaRPr/>
          </a:p>
          <a:p>
            <a:pPr indent="-3111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Font typeface="Noto Sans Symbols"/>
              <a:buChar char="⮚"/>
            </a:pP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Predictability</a:t>
            </a:r>
            <a:r>
              <a:rPr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 - Need to evaluate the performance of operational models such as the UFS for the MOV </a:t>
            </a:r>
            <a:endParaRPr/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title"/>
          </p:nvPr>
        </p:nvSpPr>
        <p:spPr>
          <a:xfrm>
            <a:off x="610504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Preliminary Results</a:t>
            </a:r>
            <a:endParaRPr/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297366" y="1553737"/>
            <a:ext cx="8120784" cy="2786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1. Identification of past MOVs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Combination of reports from the Joint Typhoon Warning Center (JTWC) and India Meteorological Department (IMD) – total 23 MOVs from 1982-2021 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2. Role of the Madden-Julian Oscillation (MJO)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MJO is the leading source of predictability over the Indian Ocean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MOV’s response to the MJO is non-linear 🡪 convectively active MJO is neither a necessary nor a sufficient condition for MOV formation, but convectively suppressed MJO inhibits MOV more robustly (Dhavale and Aiyyer, 2023 – manuscript under review)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662543" y="604971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Preliminary Results</a:t>
            </a:r>
            <a:endParaRPr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438615" y="1531434"/>
            <a:ext cx="7979535" cy="2808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3. Flavors of the MOV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Presently working on analyzing MOV structure using high-resolution reanalysis datasets and satellite observations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To develop a synoptic model of the MOV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600">
                <a:solidFill>
                  <a:srgbClr val="3123ED"/>
                </a:solidFill>
                <a:latin typeface="Arial"/>
                <a:ea typeface="Arial"/>
                <a:cs typeface="Arial"/>
                <a:sym typeface="Arial"/>
              </a:rPr>
              <a:t>4. Model Simulations: WRF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Surface enthalpy fluxes essential for the MOV to sustain and intensify into a tropical cyclone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MOV simulations in WRF are sensitive to convective parameterization choices.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>
            <p:ph type="title"/>
          </p:nvPr>
        </p:nvSpPr>
        <p:spPr>
          <a:xfrm>
            <a:off x="631857" y="456276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WRF Simulations: Importance of surface fluxes</a:t>
            </a:r>
            <a:endParaRPr/>
          </a:p>
        </p:txBody>
      </p:sp>
      <p:pic>
        <p:nvPicPr>
          <p:cNvPr descr="Engineering drawing&#10;&#10;Description automatically generated"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50" y="991474"/>
            <a:ext cx="4111083" cy="3791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diagram&#10;&#10;Description automatically generated"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568" y="1210851"/>
            <a:ext cx="4113582" cy="3614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54764" y="4748884"/>
            <a:ext cx="52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Figure: Sea Level pressure (contours) and total accumulated precipitation (color) as observed in the WRF runs with and without the surface enthalpy fluxes for the 2015 MOV.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341375" y="4825825"/>
            <a:ext cx="368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Figure: 850 hPa winds (vectors) and relative vorticity (color).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