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aleway"/>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0" roundtripDataSignature="AMtx7mhIGDVw6IpkX015s324wZwiqBXc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regular.fntdata"/><Relationship Id="rId21" Type="http://schemas.openxmlformats.org/officeDocument/2006/relationships/slide" Target="slides/slide16.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Raleway-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5a71bd69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5a71bd69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5a71bd69d0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5a71bd69d0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5a71bd69d0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5a71bd69d0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5a71bd69d0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5a71bd69d0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5a71bd69d0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5a71bd69d0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5a71bd69d0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5a71bd69d0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5a71bd69d0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5a71bd69d0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5a71bd69d0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5a71bd69d0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5a71bd69d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5a71bd69d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5a71bd69d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5a71bd69d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5a71bd69d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5a71bd69d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5a71bd69d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5a71bd69d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5a71bd69d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5a71bd69d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5a71bd69d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5a71bd69d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5a71bd69d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5a71bd69d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5a71bd69d0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5a71bd69d0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type="tx">
  <p:cSld name="TITLE_AND_BODY">
    <p:spTree>
      <p:nvGrpSpPr>
        <p:cNvPr id="10" name="Shape 10"/>
        <p:cNvGrpSpPr/>
        <p:nvPr/>
      </p:nvGrpSpPr>
      <p:grpSpPr>
        <a:xfrm>
          <a:off x="0" y="0"/>
          <a:ext cx="0" cy="0"/>
          <a:chOff x="0" y="0"/>
          <a:chExt cx="0" cy="0"/>
        </a:xfrm>
      </p:grpSpPr>
      <p:sp>
        <p:nvSpPr>
          <p:cNvPr id="11" name="Google Shape;11;p14"/>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 name="Google Shape;12;p14"/>
          <p:cNvGrpSpPr/>
          <p:nvPr/>
        </p:nvGrpSpPr>
        <p:grpSpPr>
          <a:xfrm>
            <a:off x="830392" y="1191256"/>
            <a:ext cx="745763" cy="45826"/>
            <a:chOff x="4580561" y="2589004"/>
            <a:chExt cx="1064464" cy="25200"/>
          </a:xfrm>
        </p:grpSpPr>
        <p:sp>
          <p:nvSpPr>
            <p:cNvPr id="13" name="Google Shape;13;p14"/>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4"/>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 name="Google Shape;15;p14"/>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6" name="Google Shape;16;p14"/>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7" name="Google Shape;17;p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8" name="Google Shape;18;p14"/>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
    <p:bg>
      <p:bgPr>
        <a:solidFill>
          <a:schemeClr val="accent3"/>
        </a:solidFill>
      </p:bgPr>
    </p:bg>
    <p:spTree>
      <p:nvGrpSpPr>
        <p:cNvPr id="80" name="Shape 80"/>
        <p:cNvGrpSpPr/>
        <p:nvPr/>
      </p:nvGrpSpPr>
      <p:grpSpPr>
        <a:xfrm>
          <a:off x="0" y="0"/>
          <a:ext cx="0" cy="0"/>
          <a:chOff x="0" y="0"/>
          <a:chExt cx="0" cy="0"/>
        </a:xfrm>
      </p:grpSpPr>
      <p:grpSp>
        <p:nvGrpSpPr>
          <p:cNvPr id="81" name="Google Shape;81;p23"/>
          <p:cNvGrpSpPr/>
          <p:nvPr/>
        </p:nvGrpSpPr>
        <p:grpSpPr>
          <a:xfrm>
            <a:off x="830392" y="4169130"/>
            <a:ext cx="745763" cy="45826"/>
            <a:chOff x="4580561" y="2589004"/>
            <a:chExt cx="1064464" cy="25200"/>
          </a:xfrm>
        </p:grpSpPr>
        <p:sp>
          <p:nvSpPr>
            <p:cNvPr id="82" name="Google Shape;82;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23"/>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85" name="Google Shape;85;p2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86" name="Google Shape;86;p23"/>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MAIN_POINT_1">
    <p:bg>
      <p:bgPr>
        <a:solidFill>
          <a:schemeClr val="accent3"/>
        </a:solidFill>
      </p:bgPr>
    </p:bg>
    <p:spTree>
      <p:nvGrpSpPr>
        <p:cNvPr id="87" name="Shape 87"/>
        <p:cNvGrpSpPr/>
        <p:nvPr/>
      </p:nvGrpSpPr>
      <p:grpSpPr>
        <a:xfrm>
          <a:off x="0" y="0"/>
          <a:ext cx="0" cy="0"/>
          <a:chOff x="0" y="0"/>
          <a:chExt cx="0" cy="0"/>
        </a:xfrm>
      </p:grpSpPr>
      <p:grpSp>
        <p:nvGrpSpPr>
          <p:cNvPr id="88" name="Google Shape;88;p24"/>
          <p:cNvGrpSpPr/>
          <p:nvPr/>
        </p:nvGrpSpPr>
        <p:grpSpPr>
          <a:xfrm>
            <a:off x="830392" y="4169130"/>
            <a:ext cx="745763" cy="45826"/>
            <a:chOff x="4580561" y="2589004"/>
            <a:chExt cx="1064464" cy="25200"/>
          </a:xfrm>
        </p:grpSpPr>
        <p:sp>
          <p:nvSpPr>
            <p:cNvPr id="89" name="Google Shape;89;p2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 name="Google Shape;91;p24"/>
          <p:cNvSpPr txBox="1"/>
          <p:nvPr>
            <p:ph type="title"/>
          </p:nvPr>
        </p:nvSpPr>
        <p:spPr>
          <a:xfrm>
            <a:off x="729450" y="117935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92" name="Google Shape;92;p2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93" name="Google Shape;93;p24"/>
          <p:cNvPicPr preferRelativeResize="0"/>
          <p:nvPr/>
        </p:nvPicPr>
        <p:blipFill rotWithShape="1">
          <a:blip r:embed="rId2">
            <a:alphaModFix/>
          </a:blip>
          <a:srcRect b="0" l="0" r="0" t="0"/>
          <a:stretch/>
        </p:blipFill>
        <p:spPr>
          <a:xfrm>
            <a:off x="5987875" y="-49599"/>
            <a:ext cx="3221525" cy="1228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
    <p:spTree>
      <p:nvGrpSpPr>
        <p:cNvPr id="94" name="Shape 94"/>
        <p:cNvGrpSpPr/>
        <p:nvPr/>
      </p:nvGrpSpPr>
      <p:grpSpPr>
        <a:xfrm>
          <a:off x="0" y="0"/>
          <a:ext cx="0" cy="0"/>
          <a:chOff x="0" y="0"/>
          <a:chExt cx="0" cy="0"/>
        </a:xfrm>
      </p:grpSpPr>
      <p:sp>
        <p:nvSpPr>
          <p:cNvPr id="95" name="Google Shape;95;p25"/>
          <p:cNvSpPr/>
          <p:nvPr/>
        </p:nvSpPr>
        <p:spPr>
          <a:xfrm>
            <a:off x="0" y="0"/>
            <a:ext cx="4572000" cy="51435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 name="Google Shape;96;p25"/>
          <p:cNvGrpSpPr/>
          <p:nvPr/>
        </p:nvGrpSpPr>
        <p:grpSpPr>
          <a:xfrm>
            <a:off x="830392" y="1191256"/>
            <a:ext cx="745763" cy="45826"/>
            <a:chOff x="4580561" y="2589004"/>
            <a:chExt cx="1064464" cy="25200"/>
          </a:xfrm>
        </p:grpSpPr>
        <p:sp>
          <p:nvSpPr>
            <p:cNvPr id="97" name="Google Shape;97;p25"/>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5"/>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 name="Google Shape;99;p25"/>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00" name="Google Shape;100;p25"/>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01" name="Google Shape;101;p25"/>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2" name="Google Shape;102;p2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3" name="Google Shape;103;p25"/>
          <p:cNvPicPr preferRelativeResize="0"/>
          <p:nvPr/>
        </p:nvPicPr>
        <p:blipFill rotWithShape="1">
          <a:blip r:embed="rId2">
            <a:alphaModFix/>
          </a:blip>
          <a:srcRect b="0" l="0" r="0" t="0"/>
          <a:stretch/>
        </p:blipFill>
        <p:spPr>
          <a:xfrm>
            <a:off x="7667025" y="4397176"/>
            <a:ext cx="1542375" cy="5883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2">
  <p:cSld name="SECTION_TITLE_AND_DESCRIPTION_1">
    <p:spTree>
      <p:nvGrpSpPr>
        <p:cNvPr id="104" name="Shape 104"/>
        <p:cNvGrpSpPr/>
        <p:nvPr/>
      </p:nvGrpSpPr>
      <p:grpSpPr>
        <a:xfrm>
          <a:off x="0" y="0"/>
          <a:ext cx="0" cy="0"/>
          <a:chOff x="0" y="0"/>
          <a:chExt cx="0" cy="0"/>
        </a:xfrm>
      </p:grpSpPr>
      <p:sp>
        <p:nvSpPr>
          <p:cNvPr id="105" name="Google Shape;105;p26"/>
          <p:cNvSpPr/>
          <p:nvPr/>
        </p:nvSpPr>
        <p:spPr>
          <a:xfrm>
            <a:off x="0" y="0"/>
            <a:ext cx="4572000" cy="51435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 name="Google Shape;106;p26"/>
          <p:cNvGrpSpPr/>
          <p:nvPr/>
        </p:nvGrpSpPr>
        <p:grpSpPr>
          <a:xfrm>
            <a:off x="830392" y="1191256"/>
            <a:ext cx="745763" cy="45826"/>
            <a:chOff x="4580561" y="2589004"/>
            <a:chExt cx="1064464" cy="25200"/>
          </a:xfrm>
        </p:grpSpPr>
        <p:sp>
          <p:nvSpPr>
            <p:cNvPr id="107" name="Google Shape;107;p26"/>
            <p:cNvSpPr/>
            <p:nvPr/>
          </p:nvSpPr>
          <p:spPr>
            <a:xfrm rot="-5400000">
              <a:off x="5366325" y="2335504"/>
              <a:ext cx="25200" cy="5322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6"/>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 name="Google Shape;109;p26"/>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10" name="Google Shape;110;p26"/>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11" name="Google Shape;111;p26"/>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12" name="Google Shape;112;p2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13" name="Google Shape;113;p26"/>
          <p:cNvPicPr preferRelativeResize="0"/>
          <p:nvPr/>
        </p:nvPicPr>
        <p:blipFill rotWithShape="1">
          <a:blip r:embed="rId2">
            <a:alphaModFix/>
          </a:blip>
          <a:srcRect b="0" l="0" r="0" t="0"/>
          <a:stretch/>
        </p:blipFill>
        <p:spPr>
          <a:xfrm>
            <a:off x="7667025" y="4397176"/>
            <a:ext cx="1542375" cy="5883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4" name="Shape 114"/>
        <p:cNvGrpSpPr/>
        <p:nvPr/>
      </p:nvGrpSpPr>
      <p:grpSpPr>
        <a:xfrm>
          <a:off x="0" y="0"/>
          <a:ext cx="0" cy="0"/>
          <a:chOff x="0" y="0"/>
          <a:chExt cx="0" cy="0"/>
        </a:xfrm>
      </p:grpSpPr>
      <p:sp>
        <p:nvSpPr>
          <p:cNvPr id="115" name="Google Shape;115;p27"/>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16" name="Google Shape;116;p2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17" name="Google Shape;117;p27"/>
          <p:cNvPicPr preferRelativeResize="0"/>
          <p:nvPr/>
        </p:nvPicPr>
        <p:blipFill rotWithShape="1">
          <a:blip r:embed="rId2">
            <a:alphaModFix/>
          </a:blip>
          <a:srcRect b="0" l="0" r="0" t="0"/>
          <a:stretch/>
        </p:blipFill>
        <p:spPr>
          <a:xfrm>
            <a:off x="5987875" y="-39449"/>
            <a:ext cx="3221525" cy="12289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2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20" name="Google Shape;120;p28"/>
          <p:cNvPicPr preferRelativeResize="0"/>
          <p:nvPr/>
        </p:nvPicPr>
        <p:blipFill rotWithShape="1">
          <a:blip r:embed="rId2">
            <a:alphaModFix/>
          </a:blip>
          <a:srcRect b="0" l="0" r="0" t="0"/>
          <a:stretch/>
        </p:blipFill>
        <p:spPr>
          <a:xfrm>
            <a:off x="5987875" y="-39449"/>
            <a:ext cx="3221525" cy="12289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type="secHead">
  <p:cSld name="SECTION_HEADER">
    <p:bg>
      <p:bgPr>
        <a:solidFill>
          <a:srgbClr val="1155CC"/>
        </a:solidFill>
      </p:bgPr>
    </p:bg>
    <p:spTree>
      <p:nvGrpSpPr>
        <p:cNvPr id="19" name="Shape 19"/>
        <p:cNvGrpSpPr/>
        <p:nvPr/>
      </p:nvGrpSpPr>
      <p:grpSpPr>
        <a:xfrm>
          <a:off x="0" y="0"/>
          <a:ext cx="0" cy="0"/>
          <a:chOff x="0" y="0"/>
          <a:chExt cx="0" cy="0"/>
        </a:xfrm>
      </p:grpSpPr>
      <p:grpSp>
        <p:nvGrpSpPr>
          <p:cNvPr id="20" name="Google Shape;20;p15"/>
          <p:cNvGrpSpPr/>
          <p:nvPr/>
        </p:nvGrpSpPr>
        <p:grpSpPr>
          <a:xfrm>
            <a:off x="830392" y="1191256"/>
            <a:ext cx="745763" cy="45826"/>
            <a:chOff x="4580561" y="2589004"/>
            <a:chExt cx="1064464" cy="25200"/>
          </a:xfrm>
        </p:grpSpPr>
        <p:sp>
          <p:nvSpPr>
            <p:cNvPr id="21" name="Google Shape;21;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 name="Google Shape;23;p15"/>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24" name="Google Shape;24;p1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25" name="Google Shape;25;p15"/>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bg>
      <p:bgPr>
        <a:solidFill>
          <a:schemeClr val="lt1"/>
        </a:solidFill>
      </p:bgPr>
    </p:bg>
    <p:spTree>
      <p:nvGrpSpPr>
        <p:cNvPr id="26" name="Shape 26"/>
        <p:cNvGrpSpPr/>
        <p:nvPr/>
      </p:nvGrpSpPr>
      <p:grpSpPr>
        <a:xfrm>
          <a:off x="0" y="0"/>
          <a:ext cx="0" cy="0"/>
          <a:chOff x="0" y="0"/>
          <a:chExt cx="0" cy="0"/>
        </a:xfrm>
      </p:grpSpPr>
      <p:sp>
        <p:nvSpPr>
          <p:cNvPr id="27" name="Google Shape;27;p16"/>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 name="Google Shape;28;p16"/>
          <p:cNvGrpSpPr/>
          <p:nvPr/>
        </p:nvGrpSpPr>
        <p:grpSpPr>
          <a:xfrm>
            <a:off x="830392" y="1191256"/>
            <a:ext cx="745763" cy="45826"/>
            <a:chOff x="4580561" y="2589004"/>
            <a:chExt cx="1064464" cy="25200"/>
          </a:xfrm>
        </p:grpSpPr>
        <p:sp>
          <p:nvSpPr>
            <p:cNvPr id="29" name="Google Shape;29;p16"/>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6"/>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 name="Google Shape;31;p16"/>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2" name="Google Shape;32;p16"/>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3" name="Google Shape;33;p1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34" name="Google Shape;34;p16"/>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35" name="Shape 35"/>
        <p:cNvGrpSpPr/>
        <p:nvPr/>
      </p:nvGrpSpPr>
      <p:grpSpPr>
        <a:xfrm>
          <a:off x="0" y="0"/>
          <a:ext cx="0" cy="0"/>
          <a:chOff x="0" y="0"/>
          <a:chExt cx="0" cy="0"/>
        </a:xfrm>
      </p:grpSpPr>
      <p:sp>
        <p:nvSpPr>
          <p:cNvPr id="36" name="Google Shape;3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atin typeface="Lato"/>
                <a:ea typeface="Lato"/>
                <a:cs typeface="Lato"/>
                <a:sym typeface="Lato"/>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pic>
        <p:nvPicPr>
          <p:cNvPr id="37" name="Google Shape;37;p17"/>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1">
    <p:spTree>
      <p:nvGrpSpPr>
        <p:cNvPr id="38" name="Shape 38"/>
        <p:cNvGrpSpPr/>
        <p:nvPr/>
      </p:nvGrpSpPr>
      <p:grpSpPr>
        <a:xfrm>
          <a:off x="0" y="0"/>
          <a:ext cx="0" cy="0"/>
          <a:chOff x="0" y="0"/>
          <a:chExt cx="0" cy="0"/>
        </a:xfrm>
      </p:grpSpPr>
      <p:sp>
        <p:nvSpPr>
          <p:cNvPr id="39" name="Google Shape;39;p18"/>
          <p:cNvSpPr/>
          <p:nvPr/>
        </p:nvSpPr>
        <p:spPr>
          <a:xfrm>
            <a:off x="0" y="0"/>
            <a:ext cx="9144000" cy="4878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 name="Google Shape;40;p18"/>
          <p:cNvGrpSpPr/>
          <p:nvPr/>
        </p:nvGrpSpPr>
        <p:grpSpPr>
          <a:xfrm>
            <a:off x="830392" y="1191256"/>
            <a:ext cx="745763" cy="45826"/>
            <a:chOff x="4580561" y="2589004"/>
            <a:chExt cx="1064464" cy="25200"/>
          </a:xfrm>
        </p:grpSpPr>
        <p:sp>
          <p:nvSpPr>
            <p:cNvPr id="41" name="Google Shape;41;p18"/>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8"/>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 name="Google Shape;43;p18"/>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44" name="Google Shape;44;p18"/>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5" name="Google Shape;45;p1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46" name="Google Shape;46;p18"/>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7" name="Shape 47"/>
        <p:cNvGrpSpPr/>
        <p:nvPr/>
      </p:nvGrpSpPr>
      <p:grpSpPr>
        <a:xfrm>
          <a:off x="0" y="0"/>
          <a:ext cx="0" cy="0"/>
          <a:chOff x="0" y="0"/>
          <a:chExt cx="0" cy="0"/>
        </a:xfrm>
      </p:grpSpPr>
      <p:sp>
        <p:nvSpPr>
          <p:cNvPr id="48" name="Google Shape;48;p19"/>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 name="Google Shape;49;p19"/>
          <p:cNvGrpSpPr/>
          <p:nvPr/>
        </p:nvGrpSpPr>
        <p:grpSpPr>
          <a:xfrm>
            <a:off x="830392" y="1191256"/>
            <a:ext cx="745763" cy="45826"/>
            <a:chOff x="4580561" y="2589004"/>
            <a:chExt cx="1064464" cy="25200"/>
          </a:xfrm>
        </p:grpSpPr>
        <p:sp>
          <p:nvSpPr>
            <p:cNvPr id="50" name="Google Shape;50;p19"/>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9"/>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 name="Google Shape;52;p19"/>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3" name="Google Shape;53;p19"/>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4" name="Google Shape;54;p19"/>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5" name="Google Shape;55;p1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19"/>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57" name="Shape 57"/>
        <p:cNvGrpSpPr/>
        <p:nvPr/>
      </p:nvGrpSpPr>
      <p:grpSpPr>
        <a:xfrm>
          <a:off x="0" y="0"/>
          <a:ext cx="0" cy="0"/>
          <a:chOff x="0" y="0"/>
          <a:chExt cx="0" cy="0"/>
        </a:xfrm>
      </p:grpSpPr>
      <p:sp>
        <p:nvSpPr>
          <p:cNvPr id="58" name="Google Shape;58;p20"/>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 name="Google Shape;59;p20"/>
          <p:cNvGrpSpPr/>
          <p:nvPr/>
        </p:nvGrpSpPr>
        <p:grpSpPr>
          <a:xfrm>
            <a:off x="830392" y="1191256"/>
            <a:ext cx="745763" cy="45826"/>
            <a:chOff x="4580561" y="2589004"/>
            <a:chExt cx="1064464" cy="25200"/>
          </a:xfrm>
        </p:grpSpPr>
        <p:sp>
          <p:nvSpPr>
            <p:cNvPr id="60" name="Google Shape;60;p20"/>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0"/>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 name="Google Shape;62;p20"/>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3" name="Google Shape;63;p2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20"/>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CUSTOM_1">
    <p:spTree>
      <p:nvGrpSpPr>
        <p:cNvPr id="65" name="Shape 65"/>
        <p:cNvGrpSpPr/>
        <p:nvPr/>
      </p:nvGrpSpPr>
      <p:grpSpPr>
        <a:xfrm>
          <a:off x="0" y="0"/>
          <a:ext cx="0" cy="0"/>
          <a:chOff x="0" y="0"/>
          <a:chExt cx="0" cy="0"/>
        </a:xfrm>
      </p:grpSpPr>
      <p:sp>
        <p:nvSpPr>
          <p:cNvPr id="66" name="Google Shape;66;p21"/>
          <p:cNvSpPr/>
          <p:nvPr>
            <p:ph idx="2" type="pic"/>
          </p:nvPr>
        </p:nvSpPr>
        <p:spPr>
          <a:xfrm>
            <a:off x="5070005" y="1014000"/>
            <a:ext cx="3497400" cy="3497700"/>
          </a:xfrm>
          <a:prstGeom prst="rect">
            <a:avLst/>
          </a:prstGeom>
          <a:noFill/>
          <a:ln>
            <a:noFill/>
          </a:ln>
        </p:spPr>
      </p:sp>
      <p:sp>
        <p:nvSpPr>
          <p:cNvPr id="67" name="Google Shape;67;p21"/>
          <p:cNvSpPr txBox="1"/>
          <p:nvPr>
            <p:ph type="title"/>
          </p:nvPr>
        </p:nvSpPr>
        <p:spPr>
          <a:xfrm>
            <a:off x="492300" y="1014000"/>
            <a:ext cx="3916500" cy="127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atin typeface="Lato"/>
                <a:ea typeface="Lato"/>
                <a:cs typeface="Lato"/>
                <a:sym typeface="Lato"/>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sp>
        <p:nvSpPr>
          <p:cNvPr id="68" name="Google Shape;68;p21"/>
          <p:cNvSpPr txBox="1"/>
          <p:nvPr>
            <p:ph idx="1" type="subTitle"/>
          </p:nvPr>
        </p:nvSpPr>
        <p:spPr>
          <a:xfrm>
            <a:off x="492300" y="2490900"/>
            <a:ext cx="3916500" cy="20208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SzPts val="1300"/>
              <a:buNone/>
              <a:defRPr/>
            </a:lvl1pPr>
            <a:lvl2pPr lvl="1" algn="l">
              <a:lnSpc>
                <a:spcPct val="115000"/>
              </a:lnSpc>
              <a:spcBef>
                <a:spcPts val="0"/>
              </a:spcBef>
              <a:spcAft>
                <a:spcPts val="0"/>
              </a:spcAft>
              <a:buSzPts val="1100"/>
              <a:buNone/>
              <a:defRPr/>
            </a:lvl2pPr>
            <a:lvl3pPr lvl="2" algn="l">
              <a:lnSpc>
                <a:spcPct val="115000"/>
              </a:lnSpc>
              <a:spcBef>
                <a:spcPts val="0"/>
              </a:spcBef>
              <a:spcAft>
                <a:spcPts val="0"/>
              </a:spcAft>
              <a:buSzPts val="11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p:txBody>
      </p:sp>
      <p:sp>
        <p:nvSpPr>
          <p:cNvPr id="69" name="Google Shape;69;p21"/>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0" name="Google Shape;70;p21"/>
          <p:cNvPicPr preferRelativeResize="0"/>
          <p:nvPr/>
        </p:nvPicPr>
        <p:blipFill rotWithShape="1">
          <a:blip r:embed="rId2">
            <a:alphaModFix/>
          </a:blip>
          <a:srcRect b="0" l="0" r="0" t="0"/>
          <a:stretch/>
        </p:blipFill>
        <p:spPr>
          <a:xfrm>
            <a:off x="7667025" y="4397176"/>
            <a:ext cx="1542375" cy="5883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1" name="Shape 71"/>
        <p:cNvGrpSpPr/>
        <p:nvPr/>
      </p:nvGrpSpPr>
      <p:grpSpPr>
        <a:xfrm>
          <a:off x="0" y="0"/>
          <a:ext cx="0" cy="0"/>
          <a:chOff x="0" y="0"/>
          <a:chExt cx="0" cy="0"/>
        </a:xfrm>
      </p:grpSpPr>
      <p:sp>
        <p:nvSpPr>
          <p:cNvPr id="72" name="Google Shape;72;p22"/>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 name="Google Shape;73;p22"/>
          <p:cNvGrpSpPr/>
          <p:nvPr/>
        </p:nvGrpSpPr>
        <p:grpSpPr>
          <a:xfrm>
            <a:off x="830392" y="1191256"/>
            <a:ext cx="745763" cy="45826"/>
            <a:chOff x="4580561" y="2589004"/>
            <a:chExt cx="1064464" cy="25200"/>
          </a:xfrm>
        </p:grpSpPr>
        <p:sp>
          <p:nvSpPr>
            <p:cNvPr id="74" name="Google Shape;74;p22"/>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2"/>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22"/>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77" name="Google Shape;77;p22"/>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8" name="Google Shape;78;p2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22"/>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1.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pic>
        <p:nvPicPr>
          <p:cNvPr id="6" name="Google Shape;6;p13"/>
          <p:cNvPicPr preferRelativeResize="0"/>
          <p:nvPr/>
        </p:nvPicPr>
        <p:blipFill rotWithShape="1">
          <a:blip r:embed="rId1">
            <a:alphaModFix/>
          </a:blip>
          <a:srcRect b="0" l="0" r="0" t="0"/>
          <a:stretch/>
        </p:blipFill>
        <p:spPr>
          <a:xfrm>
            <a:off x="-161525" y="-40100"/>
            <a:ext cx="9377576" cy="5274875"/>
          </a:xfrm>
          <a:prstGeom prst="rect">
            <a:avLst/>
          </a:prstGeom>
          <a:noFill/>
          <a:ln>
            <a:noFill/>
          </a:ln>
        </p:spPr>
      </p:pic>
      <p:sp>
        <p:nvSpPr>
          <p:cNvPr id="7" name="Google Shape;7;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8" name="Google Shape;8;p13"/>
          <p:cNvSpPr txBox="1"/>
          <p:nvPr>
            <p:ph idx="1" type="body"/>
          </p:nvPr>
        </p:nvSpPr>
        <p:spPr>
          <a:xfrm>
            <a:off x="311700" y="105622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9" name="Google Shape;9;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efaber1@umbc.edu"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31.png"/><Relationship Id="rId9" Type="http://schemas.openxmlformats.org/officeDocument/2006/relationships/image" Target="../media/image23.png"/><Relationship Id="rId5" Type="http://schemas.openxmlformats.org/officeDocument/2006/relationships/image" Target="../media/image27.png"/><Relationship Id="rId6" Type="http://schemas.openxmlformats.org/officeDocument/2006/relationships/image" Target="../media/image26.png"/><Relationship Id="rId7" Type="http://schemas.openxmlformats.org/officeDocument/2006/relationships/image" Target="../media/image30.png"/><Relationship Id="rId8"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35.jpg"/><Relationship Id="rId5" Type="http://schemas.openxmlformats.org/officeDocument/2006/relationships/image" Target="../media/image37.jpg"/><Relationship Id="rId6" Type="http://schemas.openxmlformats.org/officeDocument/2006/relationships/image" Target="../media/image3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3.gif"/><Relationship Id="rId4" Type="http://schemas.openxmlformats.org/officeDocument/2006/relationships/image" Target="../media/image5.png"/><Relationship Id="rId5" Type="http://schemas.openxmlformats.org/officeDocument/2006/relationships/hyperlink" Target="https://worldview.earthdata.nas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5a71bd69d0_0_0"/>
          <p:cNvSpPr txBox="1"/>
          <p:nvPr/>
        </p:nvSpPr>
        <p:spPr>
          <a:xfrm>
            <a:off x="-83600" y="2370125"/>
            <a:ext cx="8165400" cy="2331900"/>
          </a:xfrm>
          <a:prstGeom prst="rect">
            <a:avLst/>
          </a:prstGeom>
          <a:noFill/>
          <a:ln>
            <a:noFill/>
          </a:ln>
        </p:spPr>
        <p:txBody>
          <a:bodyPr anchorCtr="0" anchor="t" bIns="91425" lIns="91425" spcFirstLastPara="1" rIns="91425" wrap="square" tIns="91425">
            <a:spAutoFit/>
          </a:bodyPr>
          <a:lstStyle/>
          <a:p>
            <a:pPr indent="0" lvl="0" marL="152400" rtl="0" algn="l">
              <a:lnSpc>
                <a:spcPct val="75000"/>
              </a:lnSpc>
              <a:spcBef>
                <a:spcPts val="0"/>
              </a:spcBef>
              <a:spcAft>
                <a:spcPts val="0"/>
              </a:spcAft>
              <a:buNone/>
            </a:pPr>
            <a:r>
              <a:rPr lang="en" sz="2800">
                <a:solidFill>
                  <a:srgbClr val="1A9988"/>
                </a:solidFill>
                <a:latin typeface="Lato"/>
                <a:ea typeface="Lato"/>
                <a:cs typeface="Lato"/>
                <a:sym typeface="Lato"/>
              </a:rPr>
              <a:t>Emily Faber</a:t>
            </a:r>
            <a:r>
              <a:rPr baseline="30000" lang="en" sz="2600">
                <a:solidFill>
                  <a:srgbClr val="1A9988"/>
                </a:solidFill>
                <a:latin typeface="Lato"/>
                <a:ea typeface="Lato"/>
                <a:cs typeface="Lato"/>
                <a:sym typeface="Lato"/>
              </a:rPr>
              <a:t>1,2</a:t>
            </a:r>
            <a:endParaRPr baseline="30000" sz="2600">
              <a:solidFill>
                <a:srgbClr val="1A9988"/>
              </a:solidFill>
              <a:latin typeface="Lato"/>
              <a:ea typeface="Lato"/>
              <a:cs typeface="Lato"/>
              <a:sym typeface="Lato"/>
            </a:endParaRPr>
          </a:p>
          <a:p>
            <a:pPr indent="0" lvl="0" marL="152400" rtl="0" algn="l">
              <a:lnSpc>
                <a:spcPct val="75000"/>
              </a:lnSpc>
              <a:spcBef>
                <a:spcPts val="0"/>
              </a:spcBef>
              <a:spcAft>
                <a:spcPts val="0"/>
              </a:spcAft>
              <a:buNone/>
            </a:pPr>
            <a:r>
              <a:rPr b="1" lang="en">
                <a:solidFill>
                  <a:srgbClr val="1A9988"/>
                </a:solidFill>
                <a:latin typeface="Lato"/>
                <a:ea typeface="Lato"/>
                <a:cs typeface="Lato"/>
                <a:sym typeface="Lato"/>
              </a:rPr>
              <a:t>(</a:t>
            </a:r>
            <a:r>
              <a:rPr b="1" lang="en" u="sng">
                <a:solidFill>
                  <a:schemeClr val="hlink"/>
                </a:solidFill>
                <a:latin typeface="Lato"/>
                <a:ea typeface="Lato"/>
                <a:cs typeface="Lato"/>
                <a:sym typeface="Lato"/>
                <a:hlinkClick r:id="rId3"/>
              </a:rPr>
              <a:t>efaber1@umbc.edu</a:t>
            </a:r>
            <a:r>
              <a:rPr b="1" lang="en">
                <a:solidFill>
                  <a:srgbClr val="1A9988"/>
                </a:solidFill>
                <a:latin typeface="Lato"/>
                <a:ea typeface="Lato"/>
                <a:cs typeface="Lato"/>
                <a:sym typeface="Lato"/>
              </a:rPr>
              <a:t>)</a:t>
            </a:r>
            <a:endParaRPr b="1">
              <a:solidFill>
                <a:srgbClr val="1A9988"/>
              </a:solidFill>
              <a:latin typeface="Lato"/>
              <a:ea typeface="Lato"/>
              <a:cs typeface="Lato"/>
              <a:sym typeface="Lato"/>
            </a:endParaRPr>
          </a:p>
          <a:p>
            <a:pPr indent="0" lvl="0" marL="152400" rtl="0" algn="l">
              <a:lnSpc>
                <a:spcPct val="75000"/>
              </a:lnSpc>
              <a:spcBef>
                <a:spcPts val="0"/>
              </a:spcBef>
              <a:spcAft>
                <a:spcPts val="0"/>
              </a:spcAft>
              <a:buNone/>
            </a:pPr>
            <a:r>
              <a:t/>
            </a:r>
            <a:endParaRPr b="1">
              <a:solidFill>
                <a:srgbClr val="1A9988"/>
              </a:solidFill>
              <a:latin typeface="Lato"/>
              <a:ea typeface="Lato"/>
              <a:cs typeface="Lato"/>
              <a:sym typeface="Lato"/>
            </a:endParaRPr>
          </a:p>
          <a:p>
            <a:pPr indent="0" lvl="0" marL="152400" rtl="0" algn="l">
              <a:lnSpc>
                <a:spcPct val="75000"/>
              </a:lnSpc>
              <a:spcBef>
                <a:spcPts val="0"/>
              </a:spcBef>
              <a:spcAft>
                <a:spcPts val="0"/>
              </a:spcAft>
              <a:buNone/>
            </a:pPr>
            <a:r>
              <a:rPr lang="en" sz="2000">
                <a:solidFill>
                  <a:srgbClr val="1A9988"/>
                </a:solidFill>
                <a:latin typeface="Lato"/>
                <a:ea typeface="Lato"/>
                <a:cs typeface="Lato"/>
                <a:sym typeface="Lato"/>
              </a:rPr>
              <a:t>Dr. Adriana Rocha Lima</a:t>
            </a:r>
            <a:r>
              <a:rPr baseline="30000" lang="en" sz="2600">
                <a:solidFill>
                  <a:srgbClr val="1A9988"/>
                </a:solidFill>
                <a:latin typeface="Lato"/>
                <a:ea typeface="Lato"/>
                <a:cs typeface="Lato"/>
                <a:sym typeface="Lato"/>
              </a:rPr>
              <a:t>1</a:t>
            </a:r>
            <a:r>
              <a:rPr lang="en" sz="2000">
                <a:solidFill>
                  <a:srgbClr val="1A9988"/>
                </a:solidFill>
                <a:latin typeface="Lato"/>
                <a:ea typeface="Lato"/>
                <a:cs typeface="Lato"/>
                <a:sym typeface="Lato"/>
              </a:rPr>
              <a:t>, Dr. Barry Baker</a:t>
            </a:r>
            <a:r>
              <a:rPr baseline="30000" lang="en" sz="2600">
                <a:solidFill>
                  <a:srgbClr val="1A9988"/>
                </a:solidFill>
                <a:latin typeface="Lato"/>
                <a:ea typeface="Lato"/>
                <a:cs typeface="Lato"/>
                <a:sym typeface="Lato"/>
              </a:rPr>
              <a:t>3</a:t>
            </a:r>
            <a:r>
              <a:rPr lang="en" sz="2000">
                <a:solidFill>
                  <a:srgbClr val="1A9988"/>
                </a:solidFill>
                <a:latin typeface="Lato"/>
                <a:ea typeface="Lato"/>
                <a:cs typeface="Lato"/>
                <a:sym typeface="Lato"/>
              </a:rPr>
              <a:t> , Dr. Peter Colarco</a:t>
            </a:r>
            <a:r>
              <a:rPr baseline="30000" lang="en" sz="2600">
                <a:solidFill>
                  <a:srgbClr val="1A9988"/>
                </a:solidFill>
                <a:latin typeface="Lato"/>
                <a:ea typeface="Lato"/>
                <a:cs typeface="Lato"/>
                <a:sym typeface="Lato"/>
              </a:rPr>
              <a:t>4</a:t>
            </a:r>
            <a:endParaRPr sz="2000">
              <a:solidFill>
                <a:srgbClr val="1A9988"/>
              </a:solidFill>
              <a:latin typeface="Lato"/>
              <a:ea typeface="Lato"/>
              <a:cs typeface="Lato"/>
              <a:sym typeface="Lato"/>
            </a:endParaRPr>
          </a:p>
          <a:p>
            <a:pPr indent="0" lvl="0" marL="152400" rtl="0" algn="l">
              <a:lnSpc>
                <a:spcPct val="75000"/>
              </a:lnSpc>
              <a:spcBef>
                <a:spcPts val="0"/>
              </a:spcBef>
              <a:spcAft>
                <a:spcPts val="0"/>
              </a:spcAft>
              <a:buNone/>
            </a:pPr>
            <a:r>
              <a:rPr lang="en" sz="2000">
                <a:solidFill>
                  <a:srgbClr val="1A9988"/>
                </a:solidFill>
                <a:latin typeface="Lato"/>
                <a:ea typeface="Lato"/>
                <a:cs typeface="Lato"/>
                <a:sym typeface="Lato"/>
              </a:rPr>
              <a:t> </a:t>
            </a:r>
            <a:endParaRPr sz="2000">
              <a:solidFill>
                <a:srgbClr val="1A9988"/>
              </a:solidFill>
              <a:latin typeface="Lato"/>
              <a:ea typeface="Lato"/>
              <a:cs typeface="Lato"/>
              <a:sym typeface="Lato"/>
            </a:endParaRPr>
          </a:p>
          <a:p>
            <a:pPr indent="0" lvl="0" marL="152400" rtl="0" algn="l">
              <a:lnSpc>
                <a:spcPct val="75000"/>
              </a:lnSpc>
              <a:spcBef>
                <a:spcPts val="0"/>
              </a:spcBef>
              <a:spcAft>
                <a:spcPts val="0"/>
              </a:spcAft>
              <a:buNone/>
            </a:pPr>
            <a:r>
              <a:rPr baseline="30000" lang="en" sz="2100">
                <a:solidFill>
                  <a:srgbClr val="1A9988"/>
                </a:solidFill>
                <a:latin typeface="Lato"/>
                <a:ea typeface="Lato"/>
                <a:cs typeface="Lato"/>
                <a:sym typeface="Lato"/>
              </a:rPr>
              <a:t>1</a:t>
            </a:r>
            <a:r>
              <a:rPr lang="en" sz="1200">
                <a:solidFill>
                  <a:srgbClr val="1A9988"/>
                </a:solidFill>
                <a:latin typeface="Lato"/>
                <a:ea typeface="Lato"/>
                <a:cs typeface="Lato"/>
                <a:sym typeface="Lato"/>
              </a:rPr>
              <a:t>University of Maryland, Baltimore County</a:t>
            </a:r>
            <a:endParaRPr sz="1200">
              <a:solidFill>
                <a:srgbClr val="1A9988"/>
              </a:solidFill>
              <a:latin typeface="Lato"/>
              <a:ea typeface="Lato"/>
              <a:cs typeface="Lato"/>
              <a:sym typeface="Lato"/>
            </a:endParaRPr>
          </a:p>
          <a:p>
            <a:pPr indent="0" lvl="0" marL="152400" rtl="0" algn="l">
              <a:lnSpc>
                <a:spcPct val="75000"/>
              </a:lnSpc>
              <a:spcBef>
                <a:spcPts val="0"/>
              </a:spcBef>
              <a:spcAft>
                <a:spcPts val="0"/>
              </a:spcAft>
              <a:buNone/>
            </a:pPr>
            <a:r>
              <a:rPr baseline="30000" lang="en" sz="2100">
                <a:solidFill>
                  <a:srgbClr val="1A9988"/>
                </a:solidFill>
                <a:latin typeface="Lato"/>
                <a:ea typeface="Lato"/>
                <a:cs typeface="Lato"/>
                <a:sym typeface="Lato"/>
              </a:rPr>
              <a:t>2</a:t>
            </a:r>
            <a:r>
              <a:rPr lang="en" sz="1200">
                <a:solidFill>
                  <a:srgbClr val="1A9988"/>
                </a:solidFill>
                <a:latin typeface="Lato"/>
                <a:ea typeface="Lato"/>
                <a:cs typeface="Lato"/>
                <a:sym typeface="Lato"/>
              </a:rPr>
              <a:t>GESTAR-II, Goddard Earth Sciences Technology and Research</a:t>
            </a:r>
            <a:endParaRPr sz="1200">
              <a:solidFill>
                <a:srgbClr val="1A9988"/>
              </a:solidFill>
              <a:latin typeface="Lato"/>
              <a:ea typeface="Lato"/>
              <a:cs typeface="Lato"/>
              <a:sym typeface="Lato"/>
            </a:endParaRPr>
          </a:p>
          <a:p>
            <a:pPr indent="0" lvl="0" marL="152400" rtl="0" algn="l">
              <a:lnSpc>
                <a:spcPct val="75000"/>
              </a:lnSpc>
              <a:spcBef>
                <a:spcPts val="0"/>
              </a:spcBef>
              <a:spcAft>
                <a:spcPts val="0"/>
              </a:spcAft>
              <a:buNone/>
            </a:pPr>
            <a:r>
              <a:rPr baseline="30000" lang="en" sz="2100">
                <a:solidFill>
                  <a:srgbClr val="1A9988"/>
                </a:solidFill>
                <a:latin typeface="Lato"/>
                <a:ea typeface="Lato"/>
                <a:cs typeface="Lato"/>
                <a:sym typeface="Lato"/>
              </a:rPr>
              <a:t>3</a:t>
            </a:r>
            <a:r>
              <a:rPr lang="en" sz="1200">
                <a:solidFill>
                  <a:srgbClr val="1A9988"/>
                </a:solidFill>
                <a:latin typeface="Lato"/>
                <a:ea typeface="Lato"/>
                <a:cs typeface="Lato"/>
                <a:sym typeface="Lato"/>
              </a:rPr>
              <a:t>NASA Goddard Space Flight Center</a:t>
            </a:r>
            <a:endParaRPr sz="1200">
              <a:solidFill>
                <a:srgbClr val="1A9988"/>
              </a:solidFill>
              <a:latin typeface="Lato"/>
              <a:ea typeface="Lato"/>
              <a:cs typeface="Lato"/>
              <a:sym typeface="Lato"/>
            </a:endParaRPr>
          </a:p>
          <a:p>
            <a:pPr indent="0" lvl="0" marL="152400" rtl="0" algn="l">
              <a:lnSpc>
                <a:spcPct val="75000"/>
              </a:lnSpc>
              <a:spcBef>
                <a:spcPts val="0"/>
              </a:spcBef>
              <a:spcAft>
                <a:spcPts val="0"/>
              </a:spcAft>
              <a:buNone/>
            </a:pPr>
            <a:r>
              <a:rPr baseline="30000" lang="en" sz="2100">
                <a:solidFill>
                  <a:srgbClr val="1A9988"/>
                </a:solidFill>
                <a:latin typeface="Lato"/>
                <a:ea typeface="Lato"/>
                <a:cs typeface="Lato"/>
                <a:sym typeface="Lato"/>
              </a:rPr>
              <a:t>4</a:t>
            </a:r>
            <a:r>
              <a:rPr lang="en" sz="1200">
                <a:solidFill>
                  <a:srgbClr val="1A9988"/>
                </a:solidFill>
                <a:latin typeface="Lato"/>
                <a:ea typeface="Lato"/>
                <a:cs typeface="Lato"/>
                <a:sym typeface="Lato"/>
              </a:rPr>
              <a:t>National Oceanic and Atmospheric Administration (NOAA) </a:t>
            </a:r>
            <a:endParaRPr sz="1200">
              <a:solidFill>
                <a:srgbClr val="1A9988"/>
              </a:solidFill>
              <a:latin typeface="Lato"/>
              <a:ea typeface="Lato"/>
              <a:cs typeface="Lato"/>
              <a:sym typeface="Lato"/>
            </a:endParaRPr>
          </a:p>
        </p:txBody>
      </p:sp>
      <p:pic>
        <p:nvPicPr>
          <p:cNvPr id="126" name="Google Shape;126;g25a71bd69d0_0_0"/>
          <p:cNvPicPr preferRelativeResize="0"/>
          <p:nvPr/>
        </p:nvPicPr>
        <p:blipFill>
          <a:blip r:embed="rId4">
            <a:alphaModFix/>
          </a:blip>
          <a:stretch>
            <a:fillRect/>
          </a:stretch>
        </p:blipFill>
        <p:spPr>
          <a:xfrm>
            <a:off x="209675" y="753875"/>
            <a:ext cx="2552700" cy="571500"/>
          </a:xfrm>
          <a:prstGeom prst="rect">
            <a:avLst/>
          </a:prstGeom>
          <a:noFill/>
          <a:ln>
            <a:noFill/>
          </a:ln>
        </p:spPr>
      </p:pic>
      <p:sp>
        <p:nvSpPr>
          <p:cNvPr id="127" name="Google Shape;127;g25a71bd69d0_0_0"/>
          <p:cNvSpPr txBox="1"/>
          <p:nvPr/>
        </p:nvSpPr>
        <p:spPr>
          <a:xfrm>
            <a:off x="0" y="970850"/>
            <a:ext cx="8934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Impacts of Surface Winds on Dust Emissions: Comparison of Measurements and Models to Improve Model Parameterization and Further Understanding of Sub-grid Processes.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25a71bd69d0_0_160"/>
          <p:cNvPicPr preferRelativeResize="0"/>
          <p:nvPr/>
        </p:nvPicPr>
        <p:blipFill>
          <a:blip r:embed="rId3">
            <a:alphaModFix/>
          </a:blip>
          <a:stretch>
            <a:fillRect/>
          </a:stretch>
        </p:blipFill>
        <p:spPr>
          <a:xfrm>
            <a:off x="653625" y="975850"/>
            <a:ext cx="1141275" cy="363125"/>
          </a:xfrm>
          <a:prstGeom prst="rect">
            <a:avLst/>
          </a:prstGeom>
          <a:noFill/>
          <a:ln>
            <a:noFill/>
          </a:ln>
        </p:spPr>
      </p:pic>
      <p:sp>
        <p:nvSpPr>
          <p:cNvPr id="200" name="Google Shape;200;g25a71bd69d0_0_160"/>
          <p:cNvSpPr txBox="1"/>
          <p:nvPr/>
        </p:nvSpPr>
        <p:spPr>
          <a:xfrm>
            <a:off x="0" y="0"/>
            <a:ext cx="6019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rgbClr val="FFFFFF"/>
                </a:solidFill>
              </a:rPr>
              <a:t>W</a:t>
            </a:r>
            <a:r>
              <a:rPr lang="en" sz="2200">
                <a:solidFill>
                  <a:srgbClr val="FFFFFF"/>
                </a:solidFill>
              </a:rPr>
              <a:t>ind Observation Evaluation</a:t>
            </a:r>
            <a:endParaRPr/>
          </a:p>
        </p:txBody>
      </p:sp>
      <p:sp>
        <p:nvSpPr>
          <p:cNvPr id="201" name="Google Shape;201;g25a71bd69d0_0_160"/>
          <p:cNvSpPr txBox="1"/>
          <p:nvPr/>
        </p:nvSpPr>
        <p:spPr>
          <a:xfrm>
            <a:off x="100250" y="582575"/>
            <a:ext cx="4000500" cy="326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rPr>
              <a:t>•</a:t>
            </a:r>
            <a:r>
              <a:rPr lang="en" sz="1600"/>
              <a:t> </a:t>
            </a:r>
            <a:r>
              <a:rPr b="1" lang="en" sz="1600">
                <a:latin typeface="Times New Roman"/>
                <a:ea typeface="Times New Roman"/>
                <a:cs typeface="Times New Roman"/>
                <a:sym typeface="Times New Roman"/>
              </a:rPr>
              <a:t>Data points from ISD and MERRA-2 are aligned in space and time.</a:t>
            </a:r>
            <a:endParaRPr b="1" sz="16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600">
                <a:solidFill>
                  <a:schemeClr val="dk1"/>
                </a:solidFill>
              </a:rPr>
              <a:t>•</a:t>
            </a:r>
            <a:r>
              <a:rPr lang="en" sz="1600"/>
              <a:t> </a:t>
            </a:r>
            <a:r>
              <a:rPr lang="en" sz="1600">
                <a:latin typeface="Times New Roman"/>
                <a:ea typeface="Times New Roman"/>
                <a:cs typeface="Times New Roman"/>
                <a:sym typeface="Times New Roman"/>
              </a:rPr>
              <a:t>The NOAA Integrated Surface Database (</a:t>
            </a:r>
            <a:r>
              <a:rPr b="1" lang="en" sz="1600">
                <a:latin typeface="Times New Roman"/>
                <a:ea typeface="Times New Roman"/>
                <a:cs typeface="Times New Roman"/>
                <a:sym typeface="Times New Roman"/>
              </a:rPr>
              <a:t>ISD</a:t>
            </a:r>
            <a:r>
              <a:rPr lang="en" sz="1600">
                <a:latin typeface="Times New Roman"/>
                <a:ea typeface="Times New Roman"/>
                <a:cs typeface="Times New Roman"/>
                <a:sym typeface="Times New Roman"/>
              </a:rPr>
              <a:t>) is a collection of meteorological sites that can be used as an independent data set of surface wind speeds to the Modern-Era Retrospective Analysis for Research and Applications, version 2 (</a:t>
            </a:r>
            <a:r>
              <a:rPr b="1" lang="en" sz="1600">
                <a:latin typeface="Times New Roman"/>
                <a:ea typeface="Times New Roman"/>
                <a:cs typeface="Times New Roman"/>
                <a:sym typeface="Times New Roman"/>
              </a:rPr>
              <a:t>MERRA-2</a:t>
            </a:r>
            <a:r>
              <a:rPr lang="en"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600">
                <a:solidFill>
                  <a:schemeClr val="dk1"/>
                </a:solidFill>
              </a:rPr>
              <a:t>•</a:t>
            </a:r>
            <a:r>
              <a:rPr lang="en" sz="1600"/>
              <a:t> </a:t>
            </a:r>
            <a:r>
              <a:rPr lang="en" sz="1600">
                <a:latin typeface="Times New Roman"/>
                <a:ea typeface="Times New Roman"/>
                <a:cs typeface="Times New Roman"/>
                <a:sym typeface="Times New Roman"/>
              </a:rPr>
              <a:t>33 Stations were selected in the US that have data for the 20-year study period and have wind speeds confirmed to be reported at 10m.</a:t>
            </a:r>
            <a:endParaRPr sz="1600">
              <a:latin typeface="Times New Roman"/>
              <a:ea typeface="Times New Roman"/>
              <a:cs typeface="Times New Roman"/>
              <a:sym typeface="Times New Roman"/>
            </a:endParaRPr>
          </a:p>
        </p:txBody>
      </p:sp>
      <p:pic>
        <p:nvPicPr>
          <p:cNvPr id="202" name="Google Shape;202;g25a71bd69d0_0_160"/>
          <p:cNvPicPr preferRelativeResize="0"/>
          <p:nvPr/>
        </p:nvPicPr>
        <p:blipFill>
          <a:blip r:embed="rId4">
            <a:alphaModFix/>
          </a:blip>
          <a:stretch>
            <a:fillRect/>
          </a:stretch>
        </p:blipFill>
        <p:spPr>
          <a:xfrm>
            <a:off x="391450" y="3743525"/>
            <a:ext cx="5066535" cy="1374150"/>
          </a:xfrm>
          <a:prstGeom prst="rect">
            <a:avLst/>
          </a:prstGeom>
          <a:noFill/>
          <a:ln>
            <a:noFill/>
          </a:ln>
        </p:spPr>
      </p:pic>
      <p:pic>
        <p:nvPicPr>
          <p:cNvPr id="203" name="Google Shape;203;g25a71bd69d0_0_160"/>
          <p:cNvPicPr preferRelativeResize="0"/>
          <p:nvPr/>
        </p:nvPicPr>
        <p:blipFill>
          <a:blip r:embed="rId5">
            <a:alphaModFix/>
          </a:blip>
          <a:stretch>
            <a:fillRect/>
          </a:stretch>
        </p:blipFill>
        <p:spPr>
          <a:xfrm>
            <a:off x="6345750" y="1181700"/>
            <a:ext cx="2652650" cy="2638025"/>
          </a:xfrm>
          <a:prstGeom prst="rect">
            <a:avLst/>
          </a:prstGeom>
          <a:noFill/>
          <a:ln>
            <a:noFill/>
          </a:ln>
        </p:spPr>
      </p:pic>
      <p:pic>
        <p:nvPicPr>
          <p:cNvPr id="204" name="Google Shape;204;g25a71bd69d0_0_160"/>
          <p:cNvPicPr preferRelativeResize="0"/>
          <p:nvPr/>
        </p:nvPicPr>
        <p:blipFill>
          <a:blip r:embed="rId6">
            <a:alphaModFix/>
          </a:blip>
          <a:stretch>
            <a:fillRect/>
          </a:stretch>
        </p:blipFill>
        <p:spPr>
          <a:xfrm>
            <a:off x="3912550" y="746700"/>
            <a:ext cx="3189271" cy="2495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g25a71bd69d0_0_175"/>
          <p:cNvPicPr preferRelativeResize="0"/>
          <p:nvPr/>
        </p:nvPicPr>
        <p:blipFill>
          <a:blip r:embed="rId3">
            <a:alphaModFix/>
          </a:blip>
          <a:stretch>
            <a:fillRect/>
          </a:stretch>
        </p:blipFill>
        <p:spPr>
          <a:xfrm>
            <a:off x="609125" y="844950"/>
            <a:ext cx="1374100" cy="449225"/>
          </a:xfrm>
          <a:prstGeom prst="rect">
            <a:avLst/>
          </a:prstGeom>
          <a:noFill/>
          <a:ln>
            <a:noFill/>
          </a:ln>
        </p:spPr>
      </p:pic>
      <p:pic>
        <p:nvPicPr>
          <p:cNvPr id="210" name="Google Shape;210;g25a71bd69d0_0_175"/>
          <p:cNvPicPr preferRelativeResize="0"/>
          <p:nvPr/>
        </p:nvPicPr>
        <p:blipFill>
          <a:blip r:embed="rId4">
            <a:alphaModFix/>
          </a:blip>
          <a:stretch>
            <a:fillRect/>
          </a:stretch>
        </p:blipFill>
        <p:spPr>
          <a:xfrm>
            <a:off x="80550" y="692700"/>
            <a:ext cx="6626383" cy="3632250"/>
          </a:xfrm>
          <a:prstGeom prst="rect">
            <a:avLst/>
          </a:prstGeom>
          <a:noFill/>
          <a:ln>
            <a:noFill/>
          </a:ln>
        </p:spPr>
      </p:pic>
      <p:sp>
        <p:nvSpPr>
          <p:cNvPr id="211" name="Google Shape;211;g25a71bd69d0_0_175"/>
          <p:cNvSpPr txBox="1"/>
          <p:nvPr/>
        </p:nvSpPr>
        <p:spPr>
          <a:xfrm>
            <a:off x="226699" y="4172550"/>
            <a:ext cx="6015000" cy="100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1200"/>
              <a:t>Shows </a:t>
            </a:r>
            <a:r>
              <a:rPr i="1" lang="en" sz="1200">
                <a:solidFill>
                  <a:srgbClr val="4270C1"/>
                </a:solidFill>
              </a:rPr>
              <a:t>ISD </a:t>
            </a:r>
            <a:r>
              <a:rPr i="1" lang="en" sz="1200"/>
              <a:t>and </a:t>
            </a:r>
            <a:r>
              <a:rPr i="1" lang="en" sz="1200">
                <a:solidFill>
                  <a:srgbClr val="EA7C30"/>
                </a:solidFill>
              </a:rPr>
              <a:t>MERRA-2 </a:t>
            </a:r>
            <a:r>
              <a:rPr i="1" lang="en" sz="1200"/>
              <a:t>10-m monthly wind speed averages. The standard deviation is shown by the shaded region and the number of measurements/data points included in each monthly average are shown on the </a:t>
            </a:r>
            <a:r>
              <a:rPr i="1" lang="en" sz="1200">
                <a:solidFill>
                  <a:srgbClr val="4270C1"/>
                </a:solidFill>
              </a:rPr>
              <a:t>ISD </a:t>
            </a:r>
            <a:r>
              <a:rPr i="1" lang="en" sz="1200"/>
              <a:t>lines. Clear disagreement is shown in subfigures b-d and clear variability in the seasonal cycle is present. </a:t>
            </a:r>
            <a:endParaRPr i="1" sz="1200"/>
          </a:p>
        </p:txBody>
      </p:sp>
      <p:sp>
        <p:nvSpPr>
          <p:cNvPr id="212" name="Google Shape;212;g25a71bd69d0_0_175"/>
          <p:cNvSpPr txBox="1"/>
          <p:nvPr/>
        </p:nvSpPr>
        <p:spPr>
          <a:xfrm>
            <a:off x="0" y="-28642"/>
            <a:ext cx="86190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FFFFFF"/>
                </a:solidFill>
              </a:rPr>
              <a:t>I</a:t>
            </a:r>
            <a:r>
              <a:rPr lang="en" sz="2200">
                <a:solidFill>
                  <a:srgbClr val="FFFFFF"/>
                </a:solidFill>
              </a:rPr>
              <a:t>dentify Wind Seasonality, Diurnal Cycle, and Long-term Variability</a:t>
            </a:r>
            <a:endParaRPr sz="22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g25a71bd69d0_0_263"/>
          <p:cNvPicPr preferRelativeResize="0"/>
          <p:nvPr/>
        </p:nvPicPr>
        <p:blipFill>
          <a:blip r:embed="rId3">
            <a:alphaModFix/>
          </a:blip>
          <a:stretch>
            <a:fillRect/>
          </a:stretch>
        </p:blipFill>
        <p:spPr>
          <a:xfrm>
            <a:off x="66475" y="539075"/>
            <a:ext cx="5229926" cy="4555100"/>
          </a:xfrm>
          <a:prstGeom prst="rect">
            <a:avLst/>
          </a:prstGeom>
          <a:noFill/>
          <a:ln>
            <a:noFill/>
          </a:ln>
        </p:spPr>
      </p:pic>
      <p:pic>
        <p:nvPicPr>
          <p:cNvPr id="218" name="Google Shape;218;g25a71bd69d0_0_263"/>
          <p:cNvPicPr preferRelativeResize="0"/>
          <p:nvPr/>
        </p:nvPicPr>
        <p:blipFill>
          <a:blip r:embed="rId4">
            <a:alphaModFix/>
          </a:blip>
          <a:stretch>
            <a:fillRect/>
          </a:stretch>
        </p:blipFill>
        <p:spPr>
          <a:xfrm>
            <a:off x="2770751" y="2682625"/>
            <a:ext cx="342900" cy="342900"/>
          </a:xfrm>
          <a:prstGeom prst="rect">
            <a:avLst/>
          </a:prstGeom>
          <a:noFill/>
          <a:ln>
            <a:noFill/>
          </a:ln>
        </p:spPr>
      </p:pic>
      <p:pic>
        <p:nvPicPr>
          <p:cNvPr id="219" name="Google Shape;219;g25a71bd69d0_0_263"/>
          <p:cNvPicPr preferRelativeResize="0"/>
          <p:nvPr/>
        </p:nvPicPr>
        <p:blipFill>
          <a:blip r:embed="rId5">
            <a:alphaModFix/>
          </a:blip>
          <a:stretch>
            <a:fillRect/>
          </a:stretch>
        </p:blipFill>
        <p:spPr>
          <a:xfrm>
            <a:off x="4904626" y="911425"/>
            <a:ext cx="3542799" cy="3183731"/>
          </a:xfrm>
          <a:prstGeom prst="rect">
            <a:avLst/>
          </a:prstGeom>
          <a:noFill/>
          <a:ln>
            <a:noFill/>
          </a:ln>
        </p:spPr>
      </p:pic>
      <p:pic>
        <p:nvPicPr>
          <p:cNvPr id="220" name="Google Shape;220;g25a71bd69d0_0_263"/>
          <p:cNvPicPr preferRelativeResize="0"/>
          <p:nvPr/>
        </p:nvPicPr>
        <p:blipFill>
          <a:blip r:embed="rId4">
            <a:alphaModFix/>
          </a:blip>
          <a:stretch>
            <a:fillRect/>
          </a:stretch>
        </p:blipFill>
        <p:spPr>
          <a:xfrm>
            <a:off x="2257226" y="3565400"/>
            <a:ext cx="342900" cy="342900"/>
          </a:xfrm>
          <a:prstGeom prst="rect">
            <a:avLst/>
          </a:prstGeom>
          <a:noFill/>
          <a:ln>
            <a:noFill/>
          </a:ln>
        </p:spPr>
      </p:pic>
      <p:pic>
        <p:nvPicPr>
          <p:cNvPr id="221" name="Google Shape;221;g25a71bd69d0_0_263"/>
          <p:cNvPicPr preferRelativeResize="0"/>
          <p:nvPr/>
        </p:nvPicPr>
        <p:blipFill>
          <a:blip r:embed="rId6">
            <a:alphaModFix/>
          </a:blip>
          <a:stretch>
            <a:fillRect/>
          </a:stretch>
        </p:blipFill>
        <p:spPr>
          <a:xfrm>
            <a:off x="4841125" y="922825"/>
            <a:ext cx="3669801" cy="3297849"/>
          </a:xfrm>
          <a:prstGeom prst="rect">
            <a:avLst/>
          </a:prstGeom>
          <a:noFill/>
          <a:ln>
            <a:noFill/>
          </a:ln>
        </p:spPr>
      </p:pic>
      <p:sp>
        <p:nvSpPr>
          <p:cNvPr id="222" name="Google Shape;222;g25a71bd69d0_0_263"/>
          <p:cNvSpPr txBox="1"/>
          <p:nvPr/>
        </p:nvSpPr>
        <p:spPr>
          <a:xfrm>
            <a:off x="0" y="-21482"/>
            <a:ext cx="82824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FFFFFF"/>
                </a:solidFill>
              </a:rPr>
              <a:t>In</a:t>
            </a:r>
            <a:r>
              <a:rPr lang="en" sz="2200">
                <a:solidFill>
                  <a:srgbClr val="FFFFFF"/>
                </a:solidFill>
              </a:rPr>
              <a:t>vestigation of Sub-grid Surface Wind Variability</a:t>
            </a:r>
            <a:endParaRPr sz="22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1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22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g25a71bd69d0_0_185"/>
          <p:cNvPicPr preferRelativeResize="0"/>
          <p:nvPr/>
        </p:nvPicPr>
        <p:blipFill>
          <a:blip r:embed="rId3">
            <a:alphaModFix/>
          </a:blip>
          <a:stretch>
            <a:fillRect/>
          </a:stretch>
        </p:blipFill>
        <p:spPr>
          <a:xfrm>
            <a:off x="5279325" y="608650"/>
            <a:ext cx="3717025" cy="3730851"/>
          </a:xfrm>
          <a:prstGeom prst="rect">
            <a:avLst/>
          </a:prstGeom>
          <a:noFill/>
          <a:ln>
            <a:noFill/>
          </a:ln>
        </p:spPr>
      </p:pic>
      <p:pic>
        <p:nvPicPr>
          <p:cNvPr id="228" name="Google Shape;228;g25a71bd69d0_0_185"/>
          <p:cNvPicPr preferRelativeResize="0"/>
          <p:nvPr/>
        </p:nvPicPr>
        <p:blipFill>
          <a:blip r:embed="rId4">
            <a:alphaModFix/>
          </a:blip>
          <a:stretch>
            <a:fillRect/>
          </a:stretch>
        </p:blipFill>
        <p:spPr>
          <a:xfrm>
            <a:off x="30675" y="941751"/>
            <a:ext cx="5129674" cy="3397749"/>
          </a:xfrm>
          <a:prstGeom prst="rect">
            <a:avLst/>
          </a:prstGeom>
          <a:noFill/>
          <a:ln>
            <a:noFill/>
          </a:ln>
        </p:spPr>
      </p:pic>
      <p:pic>
        <p:nvPicPr>
          <p:cNvPr id="229" name="Google Shape;229;g25a71bd69d0_0_185"/>
          <p:cNvPicPr preferRelativeResize="0"/>
          <p:nvPr/>
        </p:nvPicPr>
        <p:blipFill>
          <a:blip r:embed="rId5">
            <a:alphaModFix/>
          </a:blip>
          <a:stretch>
            <a:fillRect/>
          </a:stretch>
        </p:blipFill>
        <p:spPr>
          <a:xfrm>
            <a:off x="1426975" y="1706450"/>
            <a:ext cx="1013081" cy="499200"/>
          </a:xfrm>
          <a:prstGeom prst="rect">
            <a:avLst/>
          </a:prstGeom>
          <a:noFill/>
          <a:ln>
            <a:noFill/>
          </a:ln>
        </p:spPr>
      </p:pic>
      <p:pic>
        <p:nvPicPr>
          <p:cNvPr id="230" name="Google Shape;230;g25a71bd69d0_0_185"/>
          <p:cNvPicPr preferRelativeResize="0"/>
          <p:nvPr/>
        </p:nvPicPr>
        <p:blipFill>
          <a:blip r:embed="rId6">
            <a:alphaModFix/>
          </a:blip>
          <a:stretch>
            <a:fillRect/>
          </a:stretch>
        </p:blipFill>
        <p:spPr>
          <a:xfrm>
            <a:off x="2440050" y="1603950"/>
            <a:ext cx="823075" cy="2069400"/>
          </a:xfrm>
          <a:prstGeom prst="rect">
            <a:avLst/>
          </a:prstGeom>
          <a:noFill/>
          <a:ln>
            <a:noFill/>
          </a:ln>
        </p:spPr>
      </p:pic>
      <p:pic>
        <p:nvPicPr>
          <p:cNvPr id="231" name="Google Shape;231;g25a71bd69d0_0_185"/>
          <p:cNvPicPr preferRelativeResize="0"/>
          <p:nvPr/>
        </p:nvPicPr>
        <p:blipFill>
          <a:blip r:embed="rId7">
            <a:alphaModFix/>
          </a:blip>
          <a:stretch>
            <a:fillRect/>
          </a:stretch>
        </p:blipFill>
        <p:spPr>
          <a:xfrm>
            <a:off x="2485388" y="3730425"/>
            <a:ext cx="732400" cy="252125"/>
          </a:xfrm>
          <a:prstGeom prst="rect">
            <a:avLst/>
          </a:prstGeom>
          <a:noFill/>
          <a:ln>
            <a:noFill/>
          </a:ln>
        </p:spPr>
      </p:pic>
      <p:pic>
        <p:nvPicPr>
          <p:cNvPr id="232" name="Google Shape;232;g25a71bd69d0_0_185"/>
          <p:cNvPicPr preferRelativeResize="0"/>
          <p:nvPr/>
        </p:nvPicPr>
        <p:blipFill>
          <a:blip r:embed="rId8">
            <a:alphaModFix/>
          </a:blip>
          <a:stretch>
            <a:fillRect/>
          </a:stretch>
        </p:blipFill>
        <p:spPr>
          <a:xfrm>
            <a:off x="3317350" y="3606888"/>
            <a:ext cx="1027764" cy="499200"/>
          </a:xfrm>
          <a:prstGeom prst="rect">
            <a:avLst/>
          </a:prstGeom>
          <a:noFill/>
          <a:ln>
            <a:noFill/>
          </a:ln>
        </p:spPr>
      </p:pic>
      <p:sp>
        <p:nvSpPr>
          <p:cNvPr id="233" name="Google Shape;233;g25a71bd69d0_0_185"/>
          <p:cNvSpPr txBox="1"/>
          <p:nvPr/>
        </p:nvSpPr>
        <p:spPr>
          <a:xfrm>
            <a:off x="30676" y="4339500"/>
            <a:ext cx="60276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t>Station 8 grid box has an average difference of 0.0575 Tg of dust emission per year! That’s 61.1 grams per square meter per year!</a:t>
            </a:r>
            <a:endParaRPr b="1"/>
          </a:p>
        </p:txBody>
      </p:sp>
      <p:sp>
        <p:nvSpPr>
          <p:cNvPr id="234" name="Google Shape;234;g25a71bd69d0_0_185"/>
          <p:cNvSpPr txBox="1"/>
          <p:nvPr/>
        </p:nvSpPr>
        <p:spPr>
          <a:xfrm>
            <a:off x="-55775" y="4358625"/>
            <a:ext cx="63054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t>Station 22 grid box has an average difference of 0.1827 Tg of dust emission per year! That’s 73.08 grams per square meter per year!</a:t>
            </a:r>
            <a:endParaRPr b="1"/>
          </a:p>
        </p:txBody>
      </p:sp>
      <p:pic>
        <p:nvPicPr>
          <p:cNvPr id="235" name="Google Shape;235;g25a71bd69d0_0_185"/>
          <p:cNvPicPr preferRelativeResize="0"/>
          <p:nvPr/>
        </p:nvPicPr>
        <p:blipFill>
          <a:blip r:embed="rId9">
            <a:alphaModFix/>
          </a:blip>
          <a:stretch>
            <a:fillRect/>
          </a:stretch>
        </p:blipFill>
        <p:spPr>
          <a:xfrm>
            <a:off x="6556050" y="1706450"/>
            <a:ext cx="303850" cy="303850"/>
          </a:xfrm>
          <a:prstGeom prst="rect">
            <a:avLst/>
          </a:prstGeom>
          <a:noFill/>
          <a:ln>
            <a:noFill/>
          </a:ln>
        </p:spPr>
      </p:pic>
      <p:pic>
        <p:nvPicPr>
          <p:cNvPr id="236" name="Google Shape;236;g25a71bd69d0_0_185"/>
          <p:cNvPicPr preferRelativeResize="0"/>
          <p:nvPr/>
        </p:nvPicPr>
        <p:blipFill>
          <a:blip r:embed="rId9">
            <a:alphaModFix/>
          </a:blip>
          <a:stretch>
            <a:fillRect/>
          </a:stretch>
        </p:blipFill>
        <p:spPr>
          <a:xfrm>
            <a:off x="7165025" y="2010300"/>
            <a:ext cx="303850" cy="303850"/>
          </a:xfrm>
          <a:prstGeom prst="rect">
            <a:avLst/>
          </a:prstGeom>
          <a:noFill/>
          <a:ln>
            <a:noFill/>
          </a:ln>
        </p:spPr>
      </p:pic>
      <p:sp>
        <p:nvSpPr>
          <p:cNvPr id="237" name="Google Shape;237;g25a71bd69d0_0_185"/>
          <p:cNvSpPr txBox="1"/>
          <p:nvPr/>
        </p:nvSpPr>
        <p:spPr>
          <a:xfrm>
            <a:off x="0" y="-26075"/>
            <a:ext cx="7101000" cy="150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FFFFFF"/>
                </a:solidFill>
              </a:rPr>
              <a:t>D</a:t>
            </a:r>
            <a:r>
              <a:rPr lang="en" sz="2200">
                <a:solidFill>
                  <a:srgbClr val="FFFFFF"/>
                </a:solidFill>
              </a:rPr>
              <a:t>ust Emission Impacts from Surface Wind Speed Differences</a:t>
            </a:r>
            <a:endParaRPr sz="2200">
              <a:solidFill>
                <a:srgbClr val="FFFFFF"/>
              </a:solidFill>
            </a:endParaRPr>
          </a:p>
          <a:p>
            <a:pPr indent="0" lvl="0" marL="0" rtl="0" algn="l">
              <a:lnSpc>
                <a:spcPct val="115000"/>
              </a:lnSpc>
              <a:spcBef>
                <a:spcPts val="0"/>
              </a:spcBef>
              <a:spcAft>
                <a:spcPts val="0"/>
              </a:spcAft>
              <a:buNone/>
            </a:pPr>
            <a:r>
              <a:t/>
            </a:r>
            <a:endParaRPr b="1" sz="2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23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23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2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3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5a71bd69d0_0_211"/>
          <p:cNvSpPr txBox="1"/>
          <p:nvPr/>
        </p:nvSpPr>
        <p:spPr>
          <a:xfrm>
            <a:off x="0" y="4129550"/>
            <a:ext cx="55062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800">
                <a:solidFill>
                  <a:srgbClr val="1A9988"/>
                </a:solidFill>
              </a:rPr>
              <a:t>Conclusions &amp; Future Work</a:t>
            </a:r>
            <a:endParaRPr sz="2800">
              <a:solidFill>
                <a:srgbClr val="1A998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5a71bd69d0_0_217"/>
          <p:cNvSpPr txBox="1"/>
          <p:nvPr/>
        </p:nvSpPr>
        <p:spPr>
          <a:xfrm>
            <a:off x="0" y="0"/>
            <a:ext cx="61722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1A9988"/>
                </a:solidFill>
              </a:rPr>
              <a:t>Conclusions &amp; Future Work</a:t>
            </a:r>
            <a:endParaRPr b="1" sz="2800">
              <a:solidFill>
                <a:srgbClr val="1A9988"/>
              </a:solidFill>
            </a:endParaRPr>
          </a:p>
        </p:txBody>
      </p:sp>
      <p:sp>
        <p:nvSpPr>
          <p:cNvPr id="248" name="Google Shape;248;g25a71bd69d0_0_217"/>
          <p:cNvSpPr txBox="1"/>
          <p:nvPr/>
        </p:nvSpPr>
        <p:spPr>
          <a:xfrm>
            <a:off x="0" y="1027450"/>
            <a:ext cx="8988600" cy="3010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1A9988"/>
                </a:solidFill>
              </a:rPr>
              <a:t>• </a:t>
            </a:r>
            <a:r>
              <a:rPr lang="en" sz="1800"/>
              <a:t>This proposed study will strive to understand if dust emission difference driven by wind differences is a </a:t>
            </a:r>
            <a:r>
              <a:rPr b="1" i="1" lang="en" sz="1800"/>
              <a:t>global or local bias </a:t>
            </a:r>
            <a:r>
              <a:rPr lang="en" sz="1800"/>
              <a:t>by comparing to a different dust source regions of the planet - the American Southwest, the Sahara Desert, the </a:t>
            </a:r>
            <a:r>
              <a:rPr lang="en" sz="1800"/>
              <a:t>Gobi Desert</a:t>
            </a:r>
            <a:r>
              <a:rPr lang="en" sz="1800"/>
              <a:t>. </a:t>
            </a:r>
            <a:endParaRPr sz="1800"/>
          </a:p>
          <a:p>
            <a:pPr indent="0" lvl="0" marL="0" rtl="0" algn="l">
              <a:lnSpc>
                <a:spcPct val="115000"/>
              </a:lnSpc>
              <a:spcBef>
                <a:spcPts val="0"/>
              </a:spcBef>
              <a:spcAft>
                <a:spcPts val="0"/>
              </a:spcAft>
              <a:buNone/>
            </a:pPr>
            <a:r>
              <a:rPr lang="en" sz="1800">
                <a:solidFill>
                  <a:srgbClr val="1A9988"/>
                </a:solidFill>
              </a:rPr>
              <a:t>• </a:t>
            </a:r>
            <a:r>
              <a:rPr lang="en" sz="1800"/>
              <a:t>Comparisons with a different schema of dust models is also proposed in order to find out what parameterizations may work best in a </a:t>
            </a:r>
            <a:r>
              <a:rPr b="1" i="1" lang="en" sz="1800"/>
              <a:t>climate ready future</a:t>
            </a:r>
            <a:r>
              <a:rPr b="1" lang="en" sz="1800"/>
              <a:t>.</a:t>
            </a:r>
            <a:endParaRPr b="1" sz="1800"/>
          </a:p>
          <a:p>
            <a:pPr indent="0" lvl="0" marL="0" rtl="0" algn="l">
              <a:lnSpc>
                <a:spcPct val="115000"/>
              </a:lnSpc>
              <a:spcBef>
                <a:spcPts val="0"/>
              </a:spcBef>
              <a:spcAft>
                <a:spcPts val="0"/>
              </a:spcAft>
              <a:buNone/>
            </a:pPr>
            <a:r>
              <a:rPr lang="en" sz="1800">
                <a:solidFill>
                  <a:srgbClr val="1A9988"/>
                </a:solidFill>
              </a:rPr>
              <a:t>• </a:t>
            </a:r>
            <a:r>
              <a:rPr lang="en" sz="1800"/>
              <a:t>There are opportunities for sub-grid case studies. Using this approach within deserts to </a:t>
            </a:r>
            <a:r>
              <a:rPr b="1" i="1" lang="en" sz="1800"/>
              <a:t>identify local discrepancies</a:t>
            </a:r>
            <a:r>
              <a:rPr lang="en" sz="1800"/>
              <a:t>, and </a:t>
            </a:r>
            <a:r>
              <a:rPr b="1" i="1" lang="en" sz="1800"/>
              <a:t>global intercomparisons </a:t>
            </a:r>
            <a:r>
              <a:rPr lang="en" sz="1800"/>
              <a:t>of</a:t>
            </a:r>
            <a:r>
              <a:rPr b="1" lang="en" sz="1800"/>
              <a:t> </a:t>
            </a:r>
            <a:r>
              <a:rPr lang="en" sz="1800"/>
              <a:t>systematic issues within the model parameterizations will be identified. </a:t>
            </a:r>
            <a:endParaRPr sz="1800"/>
          </a:p>
          <a:p>
            <a:pPr indent="0" lvl="0" marL="0" rtl="0" algn="l">
              <a:lnSpc>
                <a:spcPct val="115000"/>
              </a:lnSpc>
              <a:spcBef>
                <a:spcPts val="0"/>
              </a:spcBef>
              <a:spcAft>
                <a:spcPts val="0"/>
              </a:spcAft>
              <a:buNone/>
            </a:pPr>
            <a:r>
              <a:rPr lang="en" sz="1800">
                <a:solidFill>
                  <a:srgbClr val="1A9988"/>
                </a:solidFill>
              </a:rPr>
              <a:t>• </a:t>
            </a:r>
            <a:r>
              <a:rPr lang="en" sz="1800"/>
              <a:t>Additionally, a comparison with in-situ measurements of dust flux ispossible!</a:t>
            </a:r>
            <a:endParaRPr sz="1800"/>
          </a:p>
        </p:txBody>
      </p:sp>
      <p:sp>
        <p:nvSpPr>
          <p:cNvPr id="249" name="Google Shape;249;g25a71bd69d0_0_217"/>
          <p:cNvSpPr txBox="1"/>
          <p:nvPr/>
        </p:nvSpPr>
        <p:spPr>
          <a:xfrm>
            <a:off x="2711800" y="4215175"/>
            <a:ext cx="5163600" cy="846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2000"/>
              <a:t>Have an in-situ data set you’d like to share? Please fill out this google form!</a:t>
            </a:r>
            <a:endParaRPr i="1" sz="2000"/>
          </a:p>
        </p:txBody>
      </p:sp>
      <p:pic>
        <p:nvPicPr>
          <p:cNvPr id="250" name="Google Shape;250;g25a71bd69d0_0_217"/>
          <p:cNvPicPr preferRelativeResize="0"/>
          <p:nvPr/>
        </p:nvPicPr>
        <p:blipFill>
          <a:blip r:embed="rId3">
            <a:alphaModFix/>
          </a:blip>
          <a:stretch>
            <a:fillRect/>
          </a:stretch>
        </p:blipFill>
        <p:spPr>
          <a:xfrm>
            <a:off x="1611775" y="3971225"/>
            <a:ext cx="1192000" cy="1182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g25a71bd69d0_0_231"/>
          <p:cNvPicPr preferRelativeResize="0"/>
          <p:nvPr/>
        </p:nvPicPr>
        <p:blipFill>
          <a:blip r:embed="rId3">
            <a:alphaModFix/>
          </a:blip>
          <a:stretch>
            <a:fillRect/>
          </a:stretch>
        </p:blipFill>
        <p:spPr>
          <a:xfrm>
            <a:off x="6049350" y="3292225"/>
            <a:ext cx="2880576" cy="1706100"/>
          </a:xfrm>
          <a:prstGeom prst="rect">
            <a:avLst/>
          </a:prstGeom>
          <a:noFill/>
          <a:ln>
            <a:noFill/>
          </a:ln>
        </p:spPr>
      </p:pic>
      <p:sp>
        <p:nvSpPr>
          <p:cNvPr id="256" name="Google Shape;256;g25a71bd69d0_0_231"/>
          <p:cNvSpPr txBox="1"/>
          <p:nvPr/>
        </p:nvSpPr>
        <p:spPr>
          <a:xfrm>
            <a:off x="615300" y="675575"/>
            <a:ext cx="4671900" cy="20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1"/>
                </a:solidFill>
                <a:latin typeface="Lato"/>
                <a:ea typeface="Lato"/>
                <a:cs typeface="Lato"/>
                <a:sym typeface="Lato"/>
              </a:rPr>
              <a:t>THANK YOU!</a:t>
            </a:r>
            <a:endParaRPr sz="4300">
              <a:solidFill>
                <a:schemeClr val="dk1"/>
              </a:solidFill>
              <a:latin typeface="Lato"/>
              <a:ea typeface="Lato"/>
              <a:cs typeface="Lato"/>
              <a:sym typeface="Lato"/>
            </a:endParaRPr>
          </a:p>
        </p:txBody>
      </p:sp>
      <p:pic>
        <p:nvPicPr>
          <p:cNvPr id="257" name="Google Shape;257;g25a71bd69d0_0_231"/>
          <p:cNvPicPr preferRelativeResize="0"/>
          <p:nvPr/>
        </p:nvPicPr>
        <p:blipFill>
          <a:blip r:embed="rId4">
            <a:alphaModFix/>
          </a:blip>
          <a:stretch>
            <a:fillRect/>
          </a:stretch>
        </p:blipFill>
        <p:spPr>
          <a:xfrm>
            <a:off x="96900" y="1332300"/>
            <a:ext cx="2240571" cy="2987428"/>
          </a:xfrm>
          <a:prstGeom prst="rect">
            <a:avLst/>
          </a:prstGeom>
          <a:noFill/>
          <a:ln>
            <a:noFill/>
          </a:ln>
        </p:spPr>
      </p:pic>
      <p:pic>
        <p:nvPicPr>
          <p:cNvPr id="258" name="Google Shape;258;g25a71bd69d0_0_231"/>
          <p:cNvPicPr preferRelativeResize="0"/>
          <p:nvPr/>
        </p:nvPicPr>
        <p:blipFill>
          <a:blip r:embed="rId5">
            <a:alphaModFix/>
          </a:blip>
          <a:stretch>
            <a:fillRect/>
          </a:stretch>
        </p:blipFill>
        <p:spPr>
          <a:xfrm>
            <a:off x="2369350" y="3077100"/>
            <a:ext cx="2848435" cy="2136326"/>
          </a:xfrm>
          <a:prstGeom prst="rect">
            <a:avLst/>
          </a:prstGeom>
          <a:noFill/>
          <a:ln>
            <a:noFill/>
          </a:ln>
        </p:spPr>
      </p:pic>
      <p:pic>
        <p:nvPicPr>
          <p:cNvPr id="259" name="Google Shape;259;g25a71bd69d0_0_231"/>
          <p:cNvPicPr preferRelativeResize="0"/>
          <p:nvPr/>
        </p:nvPicPr>
        <p:blipFill>
          <a:blip r:embed="rId6">
            <a:alphaModFix/>
          </a:blip>
          <a:stretch>
            <a:fillRect/>
          </a:stretch>
        </p:blipFill>
        <p:spPr>
          <a:xfrm>
            <a:off x="2369360" y="1332303"/>
            <a:ext cx="2265165" cy="1698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25a71bd69d0_0_10"/>
          <p:cNvSpPr txBox="1"/>
          <p:nvPr/>
        </p:nvSpPr>
        <p:spPr>
          <a:xfrm>
            <a:off x="71600" y="429625"/>
            <a:ext cx="8082000" cy="445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300">
                <a:solidFill>
                  <a:srgbClr val="1A1A1A"/>
                </a:solidFill>
              </a:rPr>
              <a:t>Introduction &amp; Motivation </a:t>
            </a:r>
            <a:endParaRPr sz="2300">
              <a:solidFill>
                <a:srgbClr val="1A1A1A"/>
              </a:solidFill>
            </a:endParaRPr>
          </a:p>
          <a:p>
            <a:pPr indent="0" lvl="0" marL="12700" rtl="0" algn="l">
              <a:lnSpc>
                <a:spcPct val="115000"/>
              </a:lnSpc>
              <a:spcBef>
                <a:spcPts val="600"/>
              </a:spcBef>
              <a:spcAft>
                <a:spcPts val="0"/>
              </a:spcAft>
              <a:buNone/>
            </a:pPr>
            <a:r>
              <a:rPr lang="en" sz="2000">
                <a:solidFill>
                  <a:srgbClr val="1A1A1A"/>
                </a:solidFill>
              </a:rPr>
              <a:t>Physical Introduction</a:t>
            </a:r>
            <a:endParaRPr sz="2000">
              <a:solidFill>
                <a:srgbClr val="1A1A1A"/>
              </a:solidFill>
            </a:endParaRPr>
          </a:p>
          <a:p>
            <a:pPr indent="0" lvl="0" marL="469900" rtl="0" algn="l">
              <a:lnSpc>
                <a:spcPct val="115000"/>
              </a:lnSpc>
              <a:spcBef>
                <a:spcPts val="0"/>
              </a:spcBef>
              <a:spcAft>
                <a:spcPts val="0"/>
              </a:spcAft>
              <a:buNone/>
            </a:pPr>
            <a:r>
              <a:rPr lang="en" sz="2000">
                <a:solidFill>
                  <a:srgbClr val="1A9988"/>
                </a:solidFill>
              </a:rPr>
              <a:t>• </a:t>
            </a:r>
            <a:r>
              <a:rPr lang="en" sz="2000">
                <a:solidFill>
                  <a:srgbClr val="1A1A1A"/>
                </a:solidFill>
              </a:rPr>
              <a:t>Model Introduction</a:t>
            </a:r>
            <a:endParaRPr sz="2000">
              <a:solidFill>
                <a:srgbClr val="1A1A1A"/>
              </a:solidFill>
            </a:endParaRPr>
          </a:p>
          <a:p>
            <a:pPr indent="0" lvl="0" marL="469900" rtl="0" algn="l">
              <a:lnSpc>
                <a:spcPct val="115000"/>
              </a:lnSpc>
              <a:spcBef>
                <a:spcPts val="0"/>
              </a:spcBef>
              <a:spcAft>
                <a:spcPts val="0"/>
              </a:spcAft>
              <a:buNone/>
            </a:pPr>
            <a:r>
              <a:rPr lang="en" sz="2000">
                <a:solidFill>
                  <a:srgbClr val="1A9988"/>
                </a:solidFill>
              </a:rPr>
              <a:t>• </a:t>
            </a:r>
            <a:r>
              <a:rPr lang="en" sz="2000">
                <a:solidFill>
                  <a:srgbClr val="1A1A1A"/>
                </a:solidFill>
              </a:rPr>
              <a:t>Motivation</a:t>
            </a:r>
            <a:endParaRPr sz="2000">
              <a:solidFill>
                <a:srgbClr val="1A1A1A"/>
              </a:solidFill>
            </a:endParaRPr>
          </a:p>
          <a:p>
            <a:pPr indent="0" lvl="0" marL="88900" rtl="0" algn="l">
              <a:lnSpc>
                <a:spcPct val="115000"/>
              </a:lnSpc>
              <a:spcBef>
                <a:spcPts val="0"/>
              </a:spcBef>
              <a:spcAft>
                <a:spcPts val="0"/>
              </a:spcAft>
              <a:buNone/>
            </a:pPr>
            <a:r>
              <a:rPr lang="en" sz="2300">
                <a:solidFill>
                  <a:srgbClr val="1A1A1A"/>
                </a:solidFill>
              </a:rPr>
              <a:t>Methods</a:t>
            </a:r>
            <a:endParaRPr sz="2300">
              <a:solidFill>
                <a:srgbClr val="1A1A1A"/>
              </a:solidFill>
            </a:endParaRPr>
          </a:p>
          <a:p>
            <a:pPr indent="0" lvl="0" marL="469900" rtl="0" algn="l">
              <a:lnSpc>
                <a:spcPct val="115000"/>
              </a:lnSpc>
              <a:spcBef>
                <a:spcPts val="600"/>
              </a:spcBef>
              <a:spcAft>
                <a:spcPts val="0"/>
              </a:spcAft>
              <a:buNone/>
            </a:pPr>
            <a:r>
              <a:rPr lang="en" sz="2000">
                <a:solidFill>
                  <a:srgbClr val="1A9988"/>
                </a:solidFill>
              </a:rPr>
              <a:t>•</a:t>
            </a:r>
            <a:r>
              <a:rPr i="1" lang="en" sz="2000">
                <a:solidFill>
                  <a:srgbClr val="1A1A1A"/>
                </a:solidFill>
              </a:rPr>
              <a:t>The W.I.IN.D study</a:t>
            </a:r>
            <a:endParaRPr i="1" sz="2000">
              <a:solidFill>
                <a:srgbClr val="1A1A1A"/>
              </a:solidFill>
            </a:endParaRPr>
          </a:p>
          <a:p>
            <a:pPr indent="0" lvl="0" marL="88900" rtl="0" algn="l">
              <a:lnSpc>
                <a:spcPct val="115000"/>
              </a:lnSpc>
              <a:spcBef>
                <a:spcPts val="600"/>
              </a:spcBef>
              <a:spcAft>
                <a:spcPts val="0"/>
              </a:spcAft>
              <a:buNone/>
            </a:pPr>
            <a:r>
              <a:rPr lang="en" sz="2300">
                <a:solidFill>
                  <a:srgbClr val="1A1A1A"/>
                </a:solidFill>
              </a:rPr>
              <a:t>Preliminary Results &amp; Discussion</a:t>
            </a:r>
            <a:endParaRPr sz="2300">
              <a:solidFill>
                <a:srgbClr val="1A1A1A"/>
              </a:solidFill>
            </a:endParaRPr>
          </a:p>
          <a:p>
            <a:pPr indent="0" lvl="0" marL="88900" rtl="0" algn="l">
              <a:lnSpc>
                <a:spcPct val="115000"/>
              </a:lnSpc>
              <a:spcBef>
                <a:spcPts val="600"/>
              </a:spcBef>
              <a:spcAft>
                <a:spcPts val="0"/>
              </a:spcAft>
              <a:buNone/>
            </a:pPr>
            <a:r>
              <a:t/>
            </a:r>
            <a:endParaRPr sz="2300">
              <a:solidFill>
                <a:srgbClr val="1A1A1A"/>
              </a:solidFill>
            </a:endParaRPr>
          </a:p>
          <a:p>
            <a:pPr indent="0" lvl="0" marL="88900" rtl="0" algn="l">
              <a:lnSpc>
                <a:spcPct val="115000"/>
              </a:lnSpc>
              <a:spcBef>
                <a:spcPts val="600"/>
              </a:spcBef>
              <a:spcAft>
                <a:spcPts val="0"/>
              </a:spcAft>
              <a:buNone/>
            </a:pPr>
            <a:r>
              <a:rPr lang="en" sz="2300">
                <a:solidFill>
                  <a:srgbClr val="1A1A1A"/>
                </a:solidFill>
              </a:rPr>
              <a:t>  </a:t>
            </a:r>
            <a:endParaRPr sz="2300">
              <a:solidFill>
                <a:srgbClr val="1A1A1A"/>
              </a:solidFill>
            </a:endParaRPr>
          </a:p>
          <a:p>
            <a:pPr indent="0" lvl="0" marL="0" rtl="0" algn="l">
              <a:lnSpc>
                <a:spcPct val="115000"/>
              </a:lnSpc>
              <a:spcBef>
                <a:spcPts val="600"/>
              </a:spcBef>
              <a:spcAft>
                <a:spcPts val="600"/>
              </a:spcAft>
              <a:buNone/>
            </a:pPr>
            <a:r>
              <a:t/>
            </a:r>
            <a:endParaRPr sz="2300">
              <a:solidFill>
                <a:srgbClr val="1A1A1A"/>
              </a:solidFill>
            </a:endParaRPr>
          </a:p>
        </p:txBody>
      </p:sp>
      <p:sp>
        <p:nvSpPr>
          <p:cNvPr id="133" name="Google Shape;133;g25a71bd69d0_0_10"/>
          <p:cNvSpPr txBox="1"/>
          <p:nvPr/>
        </p:nvSpPr>
        <p:spPr>
          <a:xfrm>
            <a:off x="539600" y="3215075"/>
            <a:ext cx="9077100" cy="155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1A9988"/>
                </a:solidFill>
              </a:rPr>
              <a:t>• </a:t>
            </a:r>
            <a:r>
              <a:rPr b="1" lang="en" sz="2000"/>
              <a:t>W</a:t>
            </a:r>
            <a:r>
              <a:rPr lang="en" sz="2000"/>
              <a:t>ind Observation Evaluation</a:t>
            </a:r>
            <a:endParaRPr sz="2000"/>
          </a:p>
          <a:p>
            <a:pPr indent="0" lvl="0" marL="0" rtl="0" algn="l">
              <a:lnSpc>
                <a:spcPct val="115000"/>
              </a:lnSpc>
              <a:spcBef>
                <a:spcPts val="0"/>
              </a:spcBef>
              <a:spcAft>
                <a:spcPts val="0"/>
              </a:spcAft>
              <a:buNone/>
            </a:pPr>
            <a:r>
              <a:rPr lang="en" sz="2000">
                <a:solidFill>
                  <a:srgbClr val="1A9988"/>
                </a:solidFill>
              </a:rPr>
              <a:t>• </a:t>
            </a:r>
            <a:r>
              <a:rPr b="1" lang="en" sz="2000"/>
              <a:t>I</a:t>
            </a:r>
            <a:r>
              <a:rPr lang="en" sz="2000"/>
              <a:t>dentify Wind Seasonality, Diurnal Cycle, and Long-term Variability</a:t>
            </a:r>
            <a:endParaRPr sz="2000"/>
          </a:p>
          <a:p>
            <a:pPr indent="0" lvl="0" marL="0" rtl="0" algn="l">
              <a:lnSpc>
                <a:spcPct val="115000"/>
              </a:lnSpc>
              <a:spcBef>
                <a:spcPts val="0"/>
              </a:spcBef>
              <a:spcAft>
                <a:spcPts val="0"/>
              </a:spcAft>
              <a:buNone/>
            </a:pPr>
            <a:r>
              <a:rPr lang="en" sz="2000">
                <a:solidFill>
                  <a:srgbClr val="1A9988"/>
                </a:solidFill>
              </a:rPr>
              <a:t>• </a:t>
            </a:r>
            <a:r>
              <a:rPr b="1" lang="en" sz="2000"/>
              <a:t>In</a:t>
            </a:r>
            <a:r>
              <a:rPr lang="en" sz="2000"/>
              <a:t>vestigation of Sub-grid Surface Wind Variability</a:t>
            </a:r>
            <a:endParaRPr sz="2000"/>
          </a:p>
          <a:p>
            <a:pPr indent="0" lvl="0" marL="0" rtl="0" algn="l">
              <a:lnSpc>
                <a:spcPct val="115000"/>
              </a:lnSpc>
              <a:spcBef>
                <a:spcPts val="0"/>
              </a:spcBef>
              <a:spcAft>
                <a:spcPts val="0"/>
              </a:spcAft>
              <a:buNone/>
            </a:pPr>
            <a:r>
              <a:rPr lang="en" sz="2000">
                <a:solidFill>
                  <a:srgbClr val="1A9988"/>
                </a:solidFill>
              </a:rPr>
              <a:t>• </a:t>
            </a:r>
            <a:r>
              <a:rPr b="1" lang="en" sz="2000"/>
              <a:t>D</a:t>
            </a:r>
            <a:r>
              <a:rPr lang="en" sz="2000"/>
              <a:t>ust Emission Impacts from Surface Wind Speed Differences</a:t>
            </a:r>
            <a:endParaRPr sz="2000"/>
          </a:p>
        </p:txBody>
      </p:sp>
      <p:pic>
        <p:nvPicPr>
          <p:cNvPr id="134" name="Google Shape;134;g25a71bd69d0_0_10"/>
          <p:cNvPicPr preferRelativeResize="0"/>
          <p:nvPr/>
        </p:nvPicPr>
        <p:blipFill>
          <a:blip r:embed="rId3">
            <a:alphaModFix/>
          </a:blip>
          <a:stretch>
            <a:fillRect/>
          </a:stretch>
        </p:blipFill>
        <p:spPr>
          <a:xfrm>
            <a:off x="5546400" y="1179900"/>
            <a:ext cx="3300175" cy="1954625"/>
          </a:xfrm>
          <a:prstGeom prst="rect">
            <a:avLst/>
          </a:prstGeom>
          <a:noFill/>
          <a:ln>
            <a:noFill/>
          </a:ln>
        </p:spPr>
      </p:pic>
      <p:sp>
        <p:nvSpPr>
          <p:cNvPr id="135" name="Google Shape;135;g25a71bd69d0_0_10"/>
          <p:cNvSpPr txBox="1"/>
          <p:nvPr/>
        </p:nvSpPr>
        <p:spPr>
          <a:xfrm>
            <a:off x="0" y="0"/>
            <a:ext cx="30000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1A9988"/>
                </a:solidFill>
              </a:rPr>
              <a:t>Outline</a:t>
            </a:r>
            <a:endParaRPr b="1" sz="2400">
              <a:solidFill>
                <a:srgbClr val="1A9988"/>
              </a:solidFill>
            </a:endParaRPr>
          </a:p>
        </p:txBody>
      </p:sp>
      <p:sp>
        <p:nvSpPr>
          <p:cNvPr id="136" name="Google Shape;136;g25a71bd69d0_0_10"/>
          <p:cNvSpPr txBox="1"/>
          <p:nvPr/>
        </p:nvSpPr>
        <p:spPr>
          <a:xfrm>
            <a:off x="152400" y="4153100"/>
            <a:ext cx="3971700" cy="102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2300">
              <a:solidFill>
                <a:srgbClr val="1A1A1A"/>
              </a:solidFill>
            </a:endParaRPr>
          </a:p>
          <a:p>
            <a:pPr indent="0" lvl="0" marL="0" rtl="0" algn="l">
              <a:lnSpc>
                <a:spcPct val="115000"/>
              </a:lnSpc>
              <a:spcBef>
                <a:spcPts val="600"/>
              </a:spcBef>
              <a:spcAft>
                <a:spcPts val="600"/>
              </a:spcAft>
              <a:buNone/>
            </a:pPr>
            <a:r>
              <a:rPr lang="en" sz="2300">
                <a:solidFill>
                  <a:srgbClr val="1A1A1A"/>
                </a:solidFill>
              </a:rPr>
              <a:t>Conclusions &amp; Future Work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g25a71bd69d0_0_14"/>
          <p:cNvPicPr preferRelativeResize="0"/>
          <p:nvPr/>
        </p:nvPicPr>
        <p:blipFill rotWithShape="1">
          <a:blip r:embed="rId3">
            <a:alphaModFix/>
          </a:blip>
          <a:srcRect b="14408" l="0" r="0" t="14401"/>
          <a:stretch/>
        </p:blipFill>
        <p:spPr>
          <a:xfrm>
            <a:off x="4707200" y="1360275"/>
            <a:ext cx="4858174" cy="2663525"/>
          </a:xfrm>
          <a:prstGeom prst="rect">
            <a:avLst/>
          </a:prstGeom>
          <a:noFill/>
          <a:ln>
            <a:noFill/>
          </a:ln>
        </p:spPr>
      </p:pic>
      <p:sp>
        <p:nvSpPr>
          <p:cNvPr id="142" name="Google Shape;142;g25a71bd69d0_0_14"/>
          <p:cNvSpPr txBox="1"/>
          <p:nvPr/>
        </p:nvSpPr>
        <p:spPr>
          <a:xfrm>
            <a:off x="0" y="0"/>
            <a:ext cx="38859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FFFFFF"/>
                </a:solidFill>
              </a:rPr>
              <a:t>Physical</a:t>
            </a:r>
            <a:r>
              <a:rPr b="1" lang="en" sz="2400">
                <a:solidFill>
                  <a:srgbClr val="1A9988"/>
                </a:solidFill>
              </a:rPr>
              <a:t> </a:t>
            </a:r>
            <a:r>
              <a:rPr b="1" lang="en" sz="2400">
                <a:solidFill>
                  <a:srgbClr val="FFFFFF"/>
                </a:solidFill>
              </a:rPr>
              <a:t>Introduction</a:t>
            </a:r>
            <a:endParaRPr b="1" sz="2400">
              <a:solidFill>
                <a:srgbClr val="FFFFFF"/>
              </a:solidFill>
            </a:endParaRPr>
          </a:p>
        </p:txBody>
      </p:sp>
      <p:sp>
        <p:nvSpPr>
          <p:cNvPr id="143" name="Google Shape;143;g25a71bd69d0_0_14"/>
          <p:cNvSpPr txBox="1"/>
          <p:nvPr/>
        </p:nvSpPr>
        <p:spPr>
          <a:xfrm>
            <a:off x="0" y="4342500"/>
            <a:ext cx="3000000" cy="8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900">
                <a:solidFill>
                  <a:srgbClr val="EB5600"/>
                </a:solidFill>
              </a:rPr>
              <a:t>Boucher et al., 2013</a:t>
            </a:r>
            <a:endParaRPr i="1" sz="900">
              <a:solidFill>
                <a:srgbClr val="EB5600"/>
              </a:solidFill>
            </a:endParaRPr>
          </a:p>
          <a:p>
            <a:pPr indent="0" lvl="0" marL="0" rtl="0" algn="l">
              <a:lnSpc>
                <a:spcPct val="115000"/>
              </a:lnSpc>
              <a:spcBef>
                <a:spcPts val="0"/>
              </a:spcBef>
              <a:spcAft>
                <a:spcPts val="0"/>
              </a:spcAft>
              <a:buNone/>
            </a:pPr>
            <a:r>
              <a:rPr i="1" lang="en" sz="900">
                <a:solidFill>
                  <a:srgbClr val="EB5600"/>
                </a:solidFill>
              </a:rPr>
              <a:t>Wong and Dessler, 2005</a:t>
            </a:r>
            <a:endParaRPr i="1" sz="900">
              <a:solidFill>
                <a:srgbClr val="EB5600"/>
              </a:solidFill>
            </a:endParaRPr>
          </a:p>
          <a:p>
            <a:pPr indent="0" lvl="0" marL="0" rtl="0" algn="l">
              <a:lnSpc>
                <a:spcPct val="115000"/>
              </a:lnSpc>
              <a:spcBef>
                <a:spcPts val="0"/>
              </a:spcBef>
              <a:spcAft>
                <a:spcPts val="0"/>
              </a:spcAft>
              <a:buNone/>
            </a:pPr>
            <a:r>
              <a:rPr i="1" lang="en" sz="900">
                <a:solidFill>
                  <a:srgbClr val="EB5600"/>
                </a:solidFill>
              </a:rPr>
              <a:t>Jiménez et al., 2010</a:t>
            </a:r>
            <a:endParaRPr i="1" sz="900">
              <a:solidFill>
                <a:srgbClr val="EB5600"/>
              </a:solidFill>
            </a:endParaRPr>
          </a:p>
          <a:p>
            <a:pPr indent="0" lvl="0" marL="0" rtl="0" algn="l">
              <a:lnSpc>
                <a:spcPct val="115000"/>
              </a:lnSpc>
              <a:spcBef>
                <a:spcPts val="0"/>
              </a:spcBef>
              <a:spcAft>
                <a:spcPts val="0"/>
              </a:spcAft>
              <a:buNone/>
            </a:pPr>
            <a:r>
              <a:rPr i="1" lang="en" sz="900">
                <a:solidFill>
                  <a:srgbClr val="EB5600"/>
                </a:solidFill>
              </a:rPr>
              <a:t>Moridnejad et al., 2015</a:t>
            </a:r>
            <a:endParaRPr i="1" sz="900">
              <a:solidFill>
                <a:srgbClr val="EB5600"/>
              </a:solidFill>
            </a:endParaRPr>
          </a:p>
        </p:txBody>
      </p:sp>
      <p:pic>
        <p:nvPicPr>
          <p:cNvPr id="144" name="Google Shape;144;g25a71bd69d0_0_14"/>
          <p:cNvPicPr preferRelativeResize="0"/>
          <p:nvPr/>
        </p:nvPicPr>
        <p:blipFill>
          <a:blip r:embed="rId4">
            <a:alphaModFix/>
          </a:blip>
          <a:stretch>
            <a:fillRect/>
          </a:stretch>
        </p:blipFill>
        <p:spPr>
          <a:xfrm>
            <a:off x="436575" y="705525"/>
            <a:ext cx="3295650" cy="590550"/>
          </a:xfrm>
          <a:prstGeom prst="rect">
            <a:avLst/>
          </a:prstGeom>
          <a:noFill/>
          <a:ln>
            <a:noFill/>
          </a:ln>
        </p:spPr>
      </p:pic>
      <p:sp>
        <p:nvSpPr>
          <p:cNvPr id="145" name="Google Shape;145;g25a71bd69d0_0_14"/>
          <p:cNvSpPr txBox="1"/>
          <p:nvPr/>
        </p:nvSpPr>
        <p:spPr>
          <a:xfrm>
            <a:off x="186150" y="620388"/>
            <a:ext cx="4229400" cy="3879000"/>
          </a:xfrm>
          <a:prstGeom prst="rect">
            <a:avLst/>
          </a:prstGeom>
          <a:noFill/>
          <a:ln>
            <a:noFill/>
          </a:ln>
        </p:spPr>
        <p:txBody>
          <a:bodyPr anchorCtr="0" anchor="t" bIns="91425" lIns="91425" spcFirstLastPara="1" rIns="91425" wrap="square" tIns="91425">
            <a:spAutoFit/>
          </a:bodyPr>
          <a:lstStyle/>
          <a:p>
            <a:pPr indent="0" lvl="0" marL="0" rtl="0" algn="l">
              <a:lnSpc>
                <a:spcPct val="98181"/>
              </a:lnSpc>
              <a:spcBef>
                <a:spcPts val="0"/>
              </a:spcBef>
              <a:spcAft>
                <a:spcPts val="0"/>
              </a:spcAft>
              <a:buNone/>
            </a:pPr>
            <a:r>
              <a:rPr lang="en" sz="1600">
                <a:solidFill>
                  <a:srgbClr val="FFFFFF"/>
                </a:solidFill>
              </a:rPr>
              <a:t>• </a:t>
            </a:r>
            <a:r>
              <a:rPr lang="en" sz="1600">
                <a:solidFill>
                  <a:srgbClr val="FFFFFF"/>
                </a:solidFill>
              </a:rPr>
              <a:t>Mineral dust can make up to 35% of the continental aerosol mass of particles &lt;10 microns or less.</a:t>
            </a:r>
            <a:endParaRPr sz="1600">
              <a:solidFill>
                <a:srgbClr val="FFFFFF"/>
              </a:solidFill>
            </a:endParaRPr>
          </a:p>
          <a:p>
            <a:pPr indent="0" lvl="0" marL="0" rtl="0" algn="l">
              <a:lnSpc>
                <a:spcPct val="98181"/>
              </a:lnSpc>
              <a:spcBef>
                <a:spcPts val="0"/>
              </a:spcBef>
              <a:spcAft>
                <a:spcPts val="0"/>
              </a:spcAft>
              <a:buNone/>
            </a:pPr>
            <a:r>
              <a:t/>
            </a:r>
            <a:endParaRPr sz="1600">
              <a:solidFill>
                <a:srgbClr val="FFFFFF"/>
              </a:solidFill>
            </a:endParaRPr>
          </a:p>
          <a:p>
            <a:pPr indent="0" lvl="0" marL="0" rtl="0" algn="l">
              <a:lnSpc>
                <a:spcPct val="98181"/>
              </a:lnSpc>
              <a:spcBef>
                <a:spcPts val="0"/>
              </a:spcBef>
              <a:spcAft>
                <a:spcPts val="0"/>
              </a:spcAft>
              <a:buNone/>
            </a:pPr>
            <a:r>
              <a:rPr lang="en" sz="1600">
                <a:solidFill>
                  <a:srgbClr val="FFFFFF"/>
                </a:solidFill>
              </a:rPr>
              <a:t>• Dust can be emitted from many sources, including both natural and anthropogenic sources </a:t>
            </a:r>
            <a:endParaRPr sz="1600">
              <a:solidFill>
                <a:srgbClr val="FFFFFF"/>
              </a:solidFill>
            </a:endParaRPr>
          </a:p>
          <a:p>
            <a:pPr indent="0" lvl="0" marL="0" rtl="0" algn="l">
              <a:lnSpc>
                <a:spcPct val="98181"/>
              </a:lnSpc>
              <a:spcBef>
                <a:spcPts val="0"/>
              </a:spcBef>
              <a:spcAft>
                <a:spcPts val="0"/>
              </a:spcAft>
              <a:buNone/>
            </a:pPr>
            <a:r>
              <a:t/>
            </a:r>
            <a:endParaRPr sz="1600">
              <a:solidFill>
                <a:srgbClr val="FFFFFF"/>
              </a:solidFill>
            </a:endParaRPr>
          </a:p>
          <a:p>
            <a:pPr indent="0" lvl="0" marL="0" rtl="0" algn="l">
              <a:lnSpc>
                <a:spcPct val="98181"/>
              </a:lnSpc>
              <a:spcBef>
                <a:spcPts val="0"/>
              </a:spcBef>
              <a:spcAft>
                <a:spcPts val="0"/>
              </a:spcAft>
              <a:buNone/>
            </a:pPr>
            <a:r>
              <a:rPr lang="en" sz="1600">
                <a:solidFill>
                  <a:srgbClr val="FFFFFF"/>
                </a:solidFill>
              </a:rPr>
              <a:t>• Impacts hurricane formation, human health and activities and local weather.</a:t>
            </a:r>
            <a:endParaRPr sz="1600">
              <a:solidFill>
                <a:srgbClr val="FFFFFF"/>
              </a:solidFill>
            </a:endParaRPr>
          </a:p>
          <a:p>
            <a:pPr indent="0" lvl="0" marL="0" rtl="0" algn="l">
              <a:lnSpc>
                <a:spcPct val="98181"/>
              </a:lnSpc>
              <a:spcBef>
                <a:spcPts val="0"/>
              </a:spcBef>
              <a:spcAft>
                <a:spcPts val="0"/>
              </a:spcAft>
              <a:buNone/>
            </a:pPr>
            <a:r>
              <a:t/>
            </a:r>
            <a:endParaRPr sz="1600">
              <a:solidFill>
                <a:srgbClr val="FFFFFF"/>
              </a:solidFill>
            </a:endParaRPr>
          </a:p>
          <a:p>
            <a:pPr indent="0" lvl="0" marL="0" rtl="0" algn="l">
              <a:lnSpc>
                <a:spcPct val="98181"/>
              </a:lnSpc>
              <a:spcBef>
                <a:spcPts val="0"/>
              </a:spcBef>
              <a:spcAft>
                <a:spcPts val="0"/>
              </a:spcAft>
              <a:buNone/>
            </a:pPr>
            <a:r>
              <a:rPr lang="en" sz="1600">
                <a:solidFill>
                  <a:srgbClr val="FFFFFF"/>
                </a:solidFill>
              </a:rPr>
              <a:t>• Desertification due to climate change has increased the need for adaptability and improving physical parameterizations of climate models</a:t>
            </a:r>
            <a:endParaRPr sz="1600">
              <a:solidFill>
                <a:srgbClr val="FFFFFF"/>
              </a:solidFill>
            </a:endParaRPr>
          </a:p>
        </p:txBody>
      </p:sp>
      <p:sp>
        <p:nvSpPr>
          <p:cNvPr id="146" name="Google Shape;146;g25a71bd69d0_0_14"/>
          <p:cNvSpPr txBox="1"/>
          <p:nvPr/>
        </p:nvSpPr>
        <p:spPr>
          <a:xfrm>
            <a:off x="4707200" y="4074325"/>
            <a:ext cx="44367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1200" u="sng">
                <a:solidFill>
                  <a:schemeClr val="hlink"/>
                </a:solidFill>
                <a:hlinkClick r:id="rId5"/>
              </a:rPr>
              <a:t>https://worldview.earthdata.nasa.gov</a:t>
            </a:r>
            <a:r>
              <a:rPr i="1" lang="en" sz="1200"/>
              <a:t> </a:t>
            </a:r>
            <a:r>
              <a:rPr i="1" lang="en" sz="1200">
                <a:solidFill>
                  <a:srgbClr val="1A1A1A"/>
                </a:solidFill>
              </a:rPr>
              <a:t>– MODIS Corrected Reflectance</a:t>
            </a:r>
            <a:endParaRPr i="1" sz="1200">
              <a:solidFill>
                <a:srgbClr val="1A1A1A"/>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g25a71bd69d0_0_24"/>
          <p:cNvPicPr preferRelativeResize="0"/>
          <p:nvPr/>
        </p:nvPicPr>
        <p:blipFill>
          <a:blip r:embed="rId3">
            <a:alphaModFix/>
          </a:blip>
          <a:stretch>
            <a:fillRect/>
          </a:stretch>
        </p:blipFill>
        <p:spPr>
          <a:xfrm>
            <a:off x="80800" y="3253750"/>
            <a:ext cx="8839200" cy="1889760"/>
          </a:xfrm>
          <a:prstGeom prst="rect">
            <a:avLst/>
          </a:prstGeom>
          <a:noFill/>
          <a:ln>
            <a:noFill/>
          </a:ln>
        </p:spPr>
      </p:pic>
      <p:sp>
        <p:nvSpPr>
          <p:cNvPr id="152" name="Google Shape;152;g25a71bd69d0_0_24"/>
          <p:cNvSpPr txBox="1"/>
          <p:nvPr/>
        </p:nvSpPr>
        <p:spPr>
          <a:xfrm>
            <a:off x="233200" y="1638250"/>
            <a:ext cx="9241800" cy="169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200">
                <a:solidFill>
                  <a:schemeClr val="dk1"/>
                </a:solidFill>
              </a:rPr>
              <a:t>•</a:t>
            </a:r>
            <a:r>
              <a:rPr lang="en" sz="2200"/>
              <a:t> The </a:t>
            </a:r>
            <a:r>
              <a:rPr b="1" lang="en" sz="2200"/>
              <a:t>GOCART</a:t>
            </a:r>
            <a:r>
              <a:rPr lang="en" sz="2200"/>
              <a:t> (Global Ozone Chemistry Aerosol Radiation and Transport) model is a widely used scheme.</a:t>
            </a:r>
            <a:endParaRPr sz="2200"/>
          </a:p>
          <a:p>
            <a:pPr indent="0" lvl="0" marL="0" rtl="0" algn="l">
              <a:lnSpc>
                <a:spcPct val="115000"/>
              </a:lnSpc>
              <a:spcBef>
                <a:spcPts val="0"/>
              </a:spcBef>
              <a:spcAft>
                <a:spcPts val="0"/>
              </a:spcAft>
              <a:buNone/>
            </a:pPr>
            <a:r>
              <a:rPr lang="en" sz="2200">
                <a:solidFill>
                  <a:schemeClr val="dk1"/>
                </a:solidFill>
              </a:rPr>
              <a:t>•</a:t>
            </a:r>
            <a:r>
              <a:rPr lang="en" sz="2200"/>
              <a:t> It is used in the aerosol module of </a:t>
            </a:r>
            <a:r>
              <a:rPr b="1" lang="en" sz="2200"/>
              <a:t>GEOS</a:t>
            </a:r>
            <a:r>
              <a:rPr lang="en" sz="2200"/>
              <a:t>, which produces </a:t>
            </a:r>
            <a:r>
              <a:rPr b="1" lang="en" sz="2200"/>
              <a:t>MERRA-2</a:t>
            </a:r>
            <a:r>
              <a:rPr lang="en" sz="2200"/>
              <a:t> reanalysis as a product.  </a:t>
            </a:r>
            <a:endParaRPr sz="2200"/>
          </a:p>
        </p:txBody>
      </p:sp>
      <p:sp>
        <p:nvSpPr>
          <p:cNvPr id="153" name="Google Shape;153;g25a71bd69d0_0_24"/>
          <p:cNvSpPr txBox="1"/>
          <p:nvPr/>
        </p:nvSpPr>
        <p:spPr>
          <a:xfrm>
            <a:off x="66475" y="441375"/>
            <a:ext cx="6334800" cy="130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200"/>
              <a:t>Assimilated methods involve combining both calculated and measured data to better characterize the meteorological parameters. </a:t>
            </a:r>
            <a:endParaRPr sz="2200"/>
          </a:p>
        </p:txBody>
      </p:sp>
      <p:sp>
        <p:nvSpPr>
          <p:cNvPr id="154" name="Google Shape;154;g25a71bd69d0_0_24"/>
          <p:cNvSpPr txBox="1"/>
          <p:nvPr/>
        </p:nvSpPr>
        <p:spPr>
          <a:xfrm>
            <a:off x="0" y="0"/>
            <a:ext cx="53322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1A9988"/>
                </a:solidFill>
              </a:rPr>
              <a:t>Model Introduction - GOCART</a:t>
            </a:r>
            <a:endParaRPr b="1" sz="2400">
              <a:solidFill>
                <a:srgbClr val="1A998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g25a71bd69d0_0_28"/>
          <p:cNvPicPr preferRelativeResize="0"/>
          <p:nvPr/>
        </p:nvPicPr>
        <p:blipFill>
          <a:blip r:embed="rId3">
            <a:alphaModFix/>
          </a:blip>
          <a:stretch>
            <a:fillRect/>
          </a:stretch>
        </p:blipFill>
        <p:spPr>
          <a:xfrm>
            <a:off x="102275" y="1029525"/>
            <a:ext cx="3635975" cy="1476275"/>
          </a:xfrm>
          <a:prstGeom prst="rect">
            <a:avLst/>
          </a:prstGeom>
          <a:noFill/>
          <a:ln>
            <a:noFill/>
          </a:ln>
        </p:spPr>
      </p:pic>
      <p:pic>
        <p:nvPicPr>
          <p:cNvPr id="160" name="Google Shape;160;g25a71bd69d0_0_28"/>
          <p:cNvPicPr preferRelativeResize="0"/>
          <p:nvPr/>
        </p:nvPicPr>
        <p:blipFill>
          <a:blip r:embed="rId4">
            <a:alphaModFix/>
          </a:blip>
          <a:stretch>
            <a:fillRect/>
          </a:stretch>
        </p:blipFill>
        <p:spPr>
          <a:xfrm>
            <a:off x="995050" y="2505800"/>
            <a:ext cx="3704154" cy="2192950"/>
          </a:xfrm>
          <a:prstGeom prst="rect">
            <a:avLst/>
          </a:prstGeom>
          <a:noFill/>
          <a:ln>
            <a:noFill/>
          </a:ln>
        </p:spPr>
      </p:pic>
      <p:pic>
        <p:nvPicPr>
          <p:cNvPr id="161" name="Google Shape;161;g25a71bd69d0_0_28"/>
          <p:cNvPicPr preferRelativeResize="0"/>
          <p:nvPr/>
        </p:nvPicPr>
        <p:blipFill>
          <a:blip r:embed="rId5">
            <a:alphaModFix/>
          </a:blip>
          <a:stretch>
            <a:fillRect/>
          </a:stretch>
        </p:blipFill>
        <p:spPr>
          <a:xfrm>
            <a:off x="3536450" y="1494124"/>
            <a:ext cx="5944800" cy="2655925"/>
          </a:xfrm>
          <a:prstGeom prst="rect">
            <a:avLst/>
          </a:prstGeom>
          <a:noFill/>
          <a:ln>
            <a:noFill/>
          </a:ln>
        </p:spPr>
      </p:pic>
      <p:sp>
        <p:nvSpPr>
          <p:cNvPr id="162" name="Google Shape;162;g25a71bd69d0_0_28"/>
          <p:cNvSpPr txBox="1"/>
          <p:nvPr/>
        </p:nvSpPr>
        <p:spPr>
          <a:xfrm>
            <a:off x="0" y="0"/>
            <a:ext cx="53538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1A9988"/>
                </a:solidFill>
              </a:rPr>
              <a:t>Model Introduction - GOCART</a:t>
            </a:r>
            <a:endParaRPr b="1" sz="2400">
              <a:solidFill>
                <a:srgbClr val="1A9988"/>
              </a:solidFill>
            </a:endParaRPr>
          </a:p>
        </p:txBody>
      </p:sp>
      <p:pic>
        <p:nvPicPr>
          <p:cNvPr id="163" name="Google Shape;163;g25a71bd69d0_0_28"/>
          <p:cNvPicPr preferRelativeResize="0"/>
          <p:nvPr/>
        </p:nvPicPr>
        <p:blipFill>
          <a:blip r:embed="rId6">
            <a:alphaModFix/>
          </a:blip>
          <a:stretch>
            <a:fillRect/>
          </a:stretch>
        </p:blipFill>
        <p:spPr>
          <a:xfrm>
            <a:off x="7253350" y="2651425"/>
            <a:ext cx="1812865" cy="1683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g25a71bd69d0_0_32"/>
          <p:cNvPicPr preferRelativeResize="0"/>
          <p:nvPr/>
        </p:nvPicPr>
        <p:blipFill>
          <a:blip r:embed="rId3">
            <a:alphaModFix/>
          </a:blip>
          <a:stretch>
            <a:fillRect/>
          </a:stretch>
        </p:blipFill>
        <p:spPr>
          <a:xfrm>
            <a:off x="780263" y="1975650"/>
            <a:ext cx="7278675" cy="3233475"/>
          </a:xfrm>
          <a:prstGeom prst="rect">
            <a:avLst/>
          </a:prstGeom>
          <a:noFill/>
          <a:ln>
            <a:noFill/>
          </a:ln>
        </p:spPr>
      </p:pic>
      <p:pic>
        <p:nvPicPr>
          <p:cNvPr id="169" name="Google Shape;169;g25a71bd69d0_0_32"/>
          <p:cNvPicPr preferRelativeResize="0"/>
          <p:nvPr/>
        </p:nvPicPr>
        <p:blipFill>
          <a:blip r:embed="rId4">
            <a:alphaModFix/>
          </a:blip>
          <a:stretch>
            <a:fillRect/>
          </a:stretch>
        </p:blipFill>
        <p:spPr>
          <a:xfrm>
            <a:off x="5192300" y="1649975"/>
            <a:ext cx="2935626" cy="1740075"/>
          </a:xfrm>
          <a:prstGeom prst="rect">
            <a:avLst/>
          </a:prstGeom>
          <a:noFill/>
          <a:ln>
            <a:noFill/>
          </a:ln>
        </p:spPr>
      </p:pic>
      <p:sp>
        <p:nvSpPr>
          <p:cNvPr id="170" name="Google Shape;170;g25a71bd69d0_0_32"/>
          <p:cNvSpPr txBox="1"/>
          <p:nvPr/>
        </p:nvSpPr>
        <p:spPr>
          <a:xfrm>
            <a:off x="0" y="0"/>
            <a:ext cx="46950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1A9988"/>
                </a:solidFill>
              </a:rPr>
              <a:t>Model Introduction - GOCART</a:t>
            </a:r>
            <a:endParaRPr b="1" sz="2400">
              <a:solidFill>
                <a:srgbClr val="1A9988"/>
              </a:solidFill>
            </a:endParaRPr>
          </a:p>
        </p:txBody>
      </p:sp>
      <p:sp>
        <p:nvSpPr>
          <p:cNvPr id="171" name="Google Shape;171;g25a71bd69d0_0_32"/>
          <p:cNvSpPr txBox="1"/>
          <p:nvPr/>
        </p:nvSpPr>
        <p:spPr>
          <a:xfrm>
            <a:off x="446975" y="675675"/>
            <a:ext cx="7845600" cy="1178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2200">
                <a:solidFill>
                  <a:srgbClr val="1A9988"/>
                </a:solidFill>
              </a:rPr>
              <a:t>GOCART uses 10m wind speeds, U</a:t>
            </a:r>
            <a:r>
              <a:rPr baseline="-25000" i="1" lang="en" sz="3700">
                <a:solidFill>
                  <a:srgbClr val="1A9988"/>
                </a:solidFill>
              </a:rPr>
              <a:t>t </a:t>
            </a:r>
            <a:r>
              <a:rPr i="1" lang="en" sz="2200">
                <a:solidFill>
                  <a:srgbClr val="1A9988"/>
                </a:solidFill>
              </a:rPr>
              <a:t>, and a source function to calculate the vertical flux of dust.</a:t>
            </a:r>
            <a:endParaRPr i="1" sz="2200">
              <a:solidFill>
                <a:srgbClr val="1A9988"/>
              </a:solidFill>
            </a:endParaRPr>
          </a:p>
        </p:txBody>
      </p:sp>
      <p:sp>
        <p:nvSpPr>
          <p:cNvPr id="172" name="Google Shape;172;g25a71bd69d0_0_32"/>
          <p:cNvSpPr txBox="1"/>
          <p:nvPr/>
        </p:nvSpPr>
        <p:spPr>
          <a:xfrm>
            <a:off x="-24050" y="4547700"/>
            <a:ext cx="3000000" cy="5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600"/>
              <a:t>B. Marticorena, G. Bergametti, 1995</a:t>
            </a:r>
            <a:endParaRPr i="1" sz="600"/>
          </a:p>
          <a:p>
            <a:pPr indent="0" lvl="0" marL="0" rtl="0" algn="l">
              <a:lnSpc>
                <a:spcPct val="115000"/>
              </a:lnSpc>
              <a:spcBef>
                <a:spcPts val="0"/>
              </a:spcBef>
              <a:spcAft>
                <a:spcPts val="0"/>
              </a:spcAft>
              <a:buNone/>
            </a:pPr>
            <a:r>
              <a:rPr i="1" lang="en" sz="600"/>
              <a:t>Ginoux, et al, 2001</a:t>
            </a:r>
            <a:endParaRPr i="1" sz="600"/>
          </a:p>
          <a:p>
            <a:pPr indent="0" lvl="0" marL="0" rtl="0" algn="l">
              <a:lnSpc>
                <a:spcPct val="115000"/>
              </a:lnSpc>
              <a:spcBef>
                <a:spcPts val="0"/>
              </a:spcBef>
              <a:spcAft>
                <a:spcPts val="0"/>
              </a:spcAft>
              <a:buNone/>
            </a:pPr>
            <a:r>
              <a:rPr i="1" lang="en" sz="600"/>
              <a:t>Chin et al., 2004</a:t>
            </a:r>
            <a:endParaRPr i="1" sz="600"/>
          </a:p>
          <a:p>
            <a:pPr indent="0" lvl="0" marL="0" rtl="0" algn="l">
              <a:lnSpc>
                <a:spcPct val="115000"/>
              </a:lnSpc>
              <a:spcBef>
                <a:spcPts val="0"/>
              </a:spcBef>
              <a:spcAft>
                <a:spcPts val="0"/>
              </a:spcAft>
              <a:buNone/>
            </a:pPr>
            <a:r>
              <a:rPr i="1" lang="en" sz="600"/>
              <a:t>Colarco et al., 2010</a:t>
            </a:r>
            <a:endParaRPr i="1" sz="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g25a71bd69d0_0_47"/>
          <p:cNvPicPr preferRelativeResize="0"/>
          <p:nvPr/>
        </p:nvPicPr>
        <p:blipFill>
          <a:blip r:embed="rId3">
            <a:alphaModFix/>
          </a:blip>
          <a:stretch>
            <a:fillRect/>
          </a:stretch>
        </p:blipFill>
        <p:spPr>
          <a:xfrm>
            <a:off x="4572000" y="1744642"/>
            <a:ext cx="4338175" cy="984183"/>
          </a:xfrm>
          <a:prstGeom prst="rect">
            <a:avLst/>
          </a:prstGeom>
          <a:noFill/>
          <a:ln>
            <a:noFill/>
          </a:ln>
        </p:spPr>
      </p:pic>
      <p:sp>
        <p:nvSpPr>
          <p:cNvPr id="178" name="Google Shape;178;g25a71bd69d0_0_47"/>
          <p:cNvSpPr txBox="1"/>
          <p:nvPr/>
        </p:nvSpPr>
        <p:spPr>
          <a:xfrm>
            <a:off x="221975" y="1124975"/>
            <a:ext cx="4206600" cy="332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rPr>
              <a:t>•</a:t>
            </a:r>
            <a:r>
              <a:rPr lang="en" sz="1800"/>
              <a:t> </a:t>
            </a:r>
            <a:r>
              <a:rPr b="1" lang="en" sz="1800"/>
              <a:t>FENGSHA</a:t>
            </a:r>
            <a:r>
              <a:rPr lang="en" sz="1800"/>
              <a:t>, which is mandarin for wind blown dust, is operationally used in the </a:t>
            </a:r>
            <a:r>
              <a:rPr b="1" lang="en" sz="1800"/>
              <a:t>UFS-Aerosols</a:t>
            </a:r>
            <a:r>
              <a:rPr lang="en" sz="1800"/>
              <a:t> and </a:t>
            </a:r>
            <a:r>
              <a:rPr b="1" lang="en" sz="1800"/>
              <a:t>GEFS v13 </a:t>
            </a:r>
            <a:r>
              <a:rPr lang="en" sz="1800"/>
              <a:t>applications as well as the </a:t>
            </a:r>
            <a:r>
              <a:rPr b="1" lang="en" sz="1800"/>
              <a:t>GOCART2G </a:t>
            </a:r>
            <a:r>
              <a:rPr lang="en" sz="1800"/>
              <a:t>components and was developed at NOAA ARL.</a:t>
            </a:r>
            <a:endParaRPr sz="1800"/>
          </a:p>
          <a:p>
            <a:pPr indent="0" lvl="0" marL="0" rtl="0" algn="l">
              <a:lnSpc>
                <a:spcPct val="115000"/>
              </a:lnSpc>
              <a:spcBef>
                <a:spcPts val="0"/>
              </a:spcBef>
              <a:spcAft>
                <a:spcPts val="0"/>
              </a:spcAft>
              <a:buNone/>
            </a:pPr>
            <a:r>
              <a:rPr lang="en" sz="1800">
                <a:solidFill>
                  <a:schemeClr val="dk1"/>
                </a:solidFill>
              </a:rPr>
              <a:t>• </a:t>
            </a:r>
            <a:r>
              <a:rPr lang="en" sz="1800"/>
              <a:t>Instead of threshold friction velocity being dependent on particle size, </a:t>
            </a:r>
            <a:r>
              <a:rPr b="1" lang="en" sz="1800"/>
              <a:t>FENGSHA</a:t>
            </a:r>
            <a:r>
              <a:rPr lang="en" sz="1800"/>
              <a:t> utilizes soil composition to predict the total saltation flux.</a:t>
            </a:r>
            <a:endParaRPr sz="1800"/>
          </a:p>
        </p:txBody>
      </p:sp>
      <p:sp>
        <p:nvSpPr>
          <p:cNvPr id="179" name="Google Shape;179;g25a71bd69d0_0_47"/>
          <p:cNvSpPr txBox="1"/>
          <p:nvPr/>
        </p:nvSpPr>
        <p:spPr>
          <a:xfrm>
            <a:off x="4145675" y="2728825"/>
            <a:ext cx="5601000" cy="1143600"/>
          </a:xfrm>
          <a:prstGeom prst="rect">
            <a:avLst/>
          </a:prstGeom>
          <a:noFill/>
          <a:ln>
            <a:noFill/>
          </a:ln>
        </p:spPr>
        <p:txBody>
          <a:bodyPr anchorCtr="0" anchor="t" bIns="91425" lIns="91425" spcFirstLastPara="1" rIns="91425" wrap="square" tIns="91425">
            <a:spAutoFit/>
          </a:bodyPr>
          <a:lstStyle/>
          <a:p>
            <a:pPr indent="0" lvl="0" marL="1371600" rtl="0" algn="l">
              <a:lnSpc>
                <a:spcPct val="115000"/>
              </a:lnSpc>
              <a:spcBef>
                <a:spcPts val="0"/>
              </a:spcBef>
              <a:spcAft>
                <a:spcPts val="0"/>
              </a:spcAft>
              <a:buNone/>
            </a:pPr>
            <a:r>
              <a:rPr lang="en"/>
              <a:t>α is the vertical to horizontal flux ratio,</a:t>
            </a:r>
            <a:endParaRPr/>
          </a:p>
          <a:p>
            <a:pPr indent="0" lvl="0" marL="1371600" rtl="0" algn="l">
              <a:lnSpc>
                <a:spcPct val="115000"/>
              </a:lnSpc>
              <a:spcBef>
                <a:spcPts val="0"/>
              </a:spcBef>
              <a:spcAft>
                <a:spcPts val="0"/>
              </a:spcAft>
              <a:buNone/>
            </a:pPr>
            <a:r>
              <a:rPr i="1" lang="en"/>
              <a:t>S </a:t>
            </a:r>
            <a:r>
              <a:rPr lang="en"/>
              <a:t>is the soil erosion potential and source, </a:t>
            </a:r>
            <a:endParaRPr/>
          </a:p>
          <a:p>
            <a:pPr indent="0" lvl="0" marL="1371600" rtl="0" algn="l">
              <a:lnSpc>
                <a:spcPct val="115000"/>
              </a:lnSpc>
              <a:spcBef>
                <a:spcPts val="0"/>
              </a:spcBef>
              <a:spcAft>
                <a:spcPts val="0"/>
              </a:spcAft>
              <a:buNone/>
            </a:pPr>
            <a:r>
              <a:rPr lang="en"/>
              <a:t>u</a:t>
            </a:r>
            <a:r>
              <a:rPr baseline="-25000" lang="en"/>
              <a:t>*T</a:t>
            </a:r>
            <a:r>
              <a:rPr lang="en"/>
              <a:t> is the surface friction velocity, and </a:t>
            </a:r>
            <a:endParaRPr/>
          </a:p>
          <a:p>
            <a:pPr indent="0" lvl="0" marL="1371600" rtl="0" algn="l">
              <a:lnSpc>
                <a:spcPct val="115000"/>
              </a:lnSpc>
              <a:spcBef>
                <a:spcPts val="0"/>
              </a:spcBef>
              <a:spcAft>
                <a:spcPts val="0"/>
              </a:spcAft>
              <a:buNone/>
            </a:pPr>
            <a:r>
              <a:rPr lang="en"/>
              <a:t>u</a:t>
            </a:r>
            <a:r>
              <a:rPr baseline="-25000" lang="en"/>
              <a:t>*t</a:t>
            </a:r>
            <a:r>
              <a:rPr lang="en"/>
              <a:t> is the threshold friction velocity </a:t>
            </a:r>
            <a:endParaRPr/>
          </a:p>
        </p:txBody>
      </p:sp>
      <p:sp>
        <p:nvSpPr>
          <p:cNvPr id="180" name="Google Shape;180;g25a71bd69d0_0_47"/>
          <p:cNvSpPr txBox="1"/>
          <p:nvPr/>
        </p:nvSpPr>
        <p:spPr>
          <a:xfrm>
            <a:off x="0" y="0"/>
            <a:ext cx="50457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1A9988"/>
                </a:solidFill>
              </a:rPr>
              <a:t>Model Introduction - FENGSHA</a:t>
            </a:r>
            <a:endParaRPr b="1" sz="2400">
              <a:solidFill>
                <a:srgbClr val="1A998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5a71bd69d0_0_60"/>
          <p:cNvSpPr txBox="1"/>
          <p:nvPr/>
        </p:nvSpPr>
        <p:spPr>
          <a:xfrm>
            <a:off x="0" y="0"/>
            <a:ext cx="30000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1A9988"/>
                </a:solidFill>
              </a:rPr>
              <a:t>Motivation</a:t>
            </a:r>
            <a:endParaRPr b="1" sz="2400">
              <a:solidFill>
                <a:srgbClr val="1A9988"/>
              </a:solidFill>
            </a:endParaRPr>
          </a:p>
        </p:txBody>
      </p:sp>
      <p:sp>
        <p:nvSpPr>
          <p:cNvPr id="186" name="Google Shape;186;g25a71bd69d0_0_60"/>
          <p:cNvSpPr txBox="1"/>
          <p:nvPr/>
        </p:nvSpPr>
        <p:spPr>
          <a:xfrm>
            <a:off x="930875" y="1210650"/>
            <a:ext cx="70650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1800"/>
              <a:t>The goal of this study aims to better understand the limits of current parameterizations of surface wind speed and dust emissions while quantifying sub-grid variability, trends, and cycles of surface wind and dust emission.</a:t>
            </a:r>
            <a:endParaRPr b="1" i="1" sz="1800"/>
          </a:p>
        </p:txBody>
      </p:sp>
      <p:pic>
        <p:nvPicPr>
          <p:cNvPr id="187" name="Google Shape;187;g25a71bd69d0_0_60"/>
          <p:cNvPicPr preferRelativeResize="0"/>
          <p:nvPr/>
        </p:nvPicPr>
        <p:blipFill>
          <a:blip r:embed="rId3">
            <a:alphaModFix/>
          </a:blip>
          <a:stretch>
            <a:fillRect/>
          </a:stretch>
        </p:blipFill>
        <p:spPr>
          <a:xfrm>
            <a:off x="195350" y="1097275"/>
            <a:ext cx="8839198" cy="1587623"/>
          </a:xfrm>
          <a:prstGeom prst="rect">
            <a:avLst/>
          </a:prstGeom>
          <a:noFill/>
          <a:ln>
            <a:noFill/>
          </a:ln>
        </p:spPr>
      </p:pic>
      <p:sp>
        <p:nvSpPr>
          <p:cNvPr id="188" name="Google Shape;188;g25a71bd69d0_0_60"/>
          <p:cNvSpPr txBox="1"/>
          <p:nvPr/>
        </p:nvSpPr>
        <p:spPr>
          <a:xfrm>
            <a:off x="130100" y="2849900"/>
            <a:ext cx="8969700" cy="200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rgbClr val="1A9988"/>
                </a:solidFill>
              </a:rPr>
              <a:t>• </a:t>
            </a:r>
            <a:r>
              <a:rPr lang="en" sz="1500">
                <a:solidFill>
                  <a:srgbClr val="1A1A1A"/>
                </a:solidFill>
              </a:rPr>
              <a:t>Aerosolized dust and dust emissions are vital to understanding the Earth’s climate system, with the uncertainty in surface wind speed being one of the main sources of error in quantifying dust emissions. </a:t>
            </a:r>
            <a:endParaRPr sz="1500">
              <a:solidFill>
                <a:srgbClr val="1A1A1A"/>
              </a:solidFill>
            </a:endParaRPr>
          </a:p>
          <a:p>
            <a:pPr indent="0" lvl="0" marL="0" rtl="0" algn="l">
              <a:lnSpc>
                <a:spcPct val="115000"/>
              </a:lnSpc>
              <a:spcBef>
                <a:spcPts val="0"/>
              </a:spcBef>
              <a:spcAft>
                <a:spcPts val="0"/>
              </a:spcAft>
              <a:buNone/>
            </a:pPr>
            <a:r>
              <a:rPr lang="en" sz="1500">
                <a:solidFill>
                  <a:srgbClr val="1A9988"/>
                </a:solidFill>
              </a:rPr>
              <a:t>• </a:t>
            </a:r>
            <a:r>
              <a:rPr lang="en" sz="1500">
                <a:solidFill>
                  <a:srgbClr val="1A1A1A"/>
                </a:solidFill>
              </a:rPr>
              <a:t>It is important to evaluate how well winds are represented in the model to better represent how dust is emitted, transported, and deposited as well as the long-term variability, sources of dust, and diurnal dust cycles. </a:t>
            </a:r>
            <a:endParaRPr sz="1500">
              <a:solidFill>
                <a:srgbClr val="1A1A1A"/>
              </a:solidFill>
            </a:endParaRPr>
          </a:p>
          <a:p>
            <a:pPr indent="0" lvl="0" marL="0" rtl="0" algn="l">
              <a:lnSpc>
                <a:spcPct val="115000"/>
              </a:lnSpc>
              <a:spcBef>
                <a:spcPts val="0"/>
              </a:spcBef>
              <a:spcAft>
                <a:spcPts val="0"/>
              </a:spcAft>
              <a:buNone/>
            </a:pPr>
            <a:r>
              <a:rPr lang="en" sz="1500">
                <a:solidFill>
                  <a:srgbClr val="1A9988"/>
                </a:solidFill>
              </a:rPr>
              <a:t>• </a:t>
            </a:r>
            <a:r>
              <a:rPr lang="en" sz="1500">
                <a:solidFill>
                  <a:srgbClr val="1A1A1A"/>
                </a:solidFill>
              </a:rPr>
              <a:t>To better quantify how surface winds propagate to differences in model versus measurement dust emissions.</a:t>
            </a:r>
            <a:endParaRPr sz="1500">
              <a:solidFill>
                <a:srgbClr val="1A1A1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5a71bd69d0_0_131"/>
          <p:cNvSpPr txBox="1"/>
          <p:nvPr/>
        </p:nvSpPr>
        <p:spPr>
          <a:xfrm>
            <a:off x="76200" y="3573600"/>
            <a:ext cx="5733300" cy="14175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t>W</a:t>
            </a:r>
            <a:r>
              <a:rPr lang="en" sz="1050"/>
              <a:t>ind Observation Evaluation</a:t>
            </a:r>
            <a:endParaRPr sz="1050"/>
          </a:p>
          <a:p>
            <a:pPr indent="0" lvl="0" marL="0" rtl="0" algn="l">
              <a:lnSpc>
                <a:spcPct val="115000"/>
              </a:lnSpc>
              <a:spcBef>
                <a:spcPts val="0"/>
              </a:spcBef>
              <a:spcAft>
                <a:spcPts val="0"/>
              </a:spcAft>
              <a:buNone/>
            </a:pPr>
            <a:r>
              <a:rPr b="1" lang="en" sz="1800"/>
              <a:t>I</a:t>
            </a:r>
            <a:r>
              <a:rPr lang="en" sz="1050"/>
              <a:t>dentify Wind Seasonality, Diurnal Cycle, and Long-term Variability</a:t>
            </a:r>
            <a:endParaRPr sz="1050"/>
          </a:p>
          <a:p>
            <a:pPr indent="0" lvl="0" marL="0" rtl="0" algn="l">
              <a:lnSpc>
                <a:spcPct val="115000"/>
              </a:lnSpc>
              <a:spcBef>
                <a:spcPts val="0"/>
              </a:spcBef>
              <a:spcAft>
                <a:spcPts val="0"/>
              </a:spcAft>
              <a:buNone/>
            </a:pPr>
            <a:r>
              <a:rPr b="1" lang="en" sz="1800"/>
              <a:t>In</a:t>
            </a:r>
            <a:r>
              <a:rPr lang="en" sz="1050"/>
              <a:t>vestigation of Sub-grid Surface Wind Variability</a:t>
            </a:r>
            <a:endParaRPr sz="1050"/>
          </a:p>
          <a:p>
            <a:pPr indent="0" lvl="0" marL="0" rtl="0" algn="l">
              <a:lnSpc>
                <a:spcPct val="115000"/>
              </a:lnSpc>
              <a:spcBef>
                <a:spcPts val="0"/>
              </a:spcBef>
              <a:spcAft>
                <a:spcPts val="0"/>
              </a:spcAft>
              <a:buNone/>
            </a:pPr>
            <a:r>
              <a:rPr b="1" lang="en" sz="1800"/>
              <a:t>D</a:t>
            </a:r>
            <a:r>
              <a:rPr lang="en" sz="1050"/>
              <a:t>ust Emission Impacts from Surface Wind Speed Differences</a:t>
            </a:r>
            <a:endParaRPr sz="1050"/>
          </a:p>
        </p:txBody>
      </p:sp>
      <p:sp>
        <p:nvSpPr>
          <p:cNvPr id="194" name="Google Shape;194;g25a71bd69d0_0_131"/>
          <p:cNvSpPr txBox="1"/>
          <p:nvPr/>
        </p:nvSpPr>
        <p:spPr>
          <a:xfrm>
            <a:off x="76200" y="2959875"/>
            <a:ext cx="55470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800">
                <a:solidFill>
                  <a:srgbClr val="1A9988"/>
                </a:solidFill>
              </a:rPr>
              <a:t>The W.I.IN.D. Study</a:t>
            </a:r>
            <a:endParaRPr sz="2800">
              <a:solidFill>
                <a:srgbClr val="1A9988"/>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