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OZQFCMUQPAc9kIxFf8X+uhN2C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14f8d82d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14f8d82d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14f8d82d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14f8d82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14f8d82d2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314f8d82d2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14f8d82d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14f8d82d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14f8d82d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14f8d82d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14f8d82d2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14f8d82d2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ae13991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ae13991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1524000" y="181553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1524000" y="42952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4038599" y="6356350"/>
            <a:ext cx="43694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 rot="5400000">
            <a:off x="7938111" y="2748324"/>
            <a:ext cx="4215428" cy="2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 rot="5400000">
            <a:off x="2616686" y="183048"/>
            <a:ext cx="421542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14f8d82d2_0_1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g2314f8d82d2_0_1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93" name="Google Shape;93;g2314f8d82d2_0_1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g2314f8d82d2_0_1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g2314f8d82d2_0_131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6" name="Google Shape;96;g2314f8d82d2_0_131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g2314f8d82d2_0_1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g2314f8d82d2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2314f8d82d2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1" name="Google Shape;101;g2314f8d82d2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g2314f8d82d2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g2314f8d82d2_0_140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g2314f8d82d2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g2314f8d82d2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14f8d82d2_0_14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08" name="Google Shape;108;g2314f8d82d2_0_14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09" name="Google Shape;109;g2314f8d82d2_0_14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2314f8d82d2_0_14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g2314f8d82d2_0_147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12" name="Google Shape;112;g2314f8d82d2_0_147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3" name="Google Shape;113;g2314f8d82d2_0_1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g2314f8d82d2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14f8d82d2_0_1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17" name="Google Shape;117;g2314f8d82d2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14f8d82d2_0_15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20" name="Google Shape;120;g2314f8d82d2_0_15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1" name="Google Shape;121;g2314f8d82d2_0_15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2314f8d82d2_0_15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g2314f8d82d2_0_159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4" name="Google Shape;124;g2314f8d82d2_0_159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5" name="Google Shape;125;g2314f8d82d2_0_1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g2314f8d82d2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14f8d82d2_0_16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" name="Google Shape;129;g2314f8d82d2_0_16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30" name="Google Shape;130;g2314f8d82d2_0_1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g2314f8d82d2_0_1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g2314f8d82d2_0_16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33" name="Google Shape;133;g2314f8d82d2_0_168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4" name="Google Shape;134;g2314f8d82d2_0_168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35" name="Google Shape;135;g2314f8d82d2_0_1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g2314f8d82d2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14f8d82d2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g2314f8d82d2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40" name="Google Shape;140;g2314f8d82d2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g2314f8d82d2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g2314f8d82d2_0_17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43" name="Google Shape;143;g2314f8d82d2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g2314f8d82d2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14f8d82d2_0_186"/>
          <p:cNvSpPr/>
          <p:nvPr>
            <p:ph idx="2" type="pic"/>
          </p:nvPr>
        </p:nvSpPr>
        <p:spPr>
          <a:xfrm>
            <a:off x="6760007" y="1352000"/>
            <a:ext cx="46632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2314f8d82d2_0_186"/>
          <p:cNvSpPr txBox="1"/>
          <p:nvPr>
            <p:ph type="title"/>
          </p:nvPr>
        </p:nvSpPr>
        <p:spPr>
          <a:xfrm>
            <a:off x="656400" y="1352000"/>
            <a:ext cx="5222100" cy="170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8" name="Google Shape;148;g2314f8d82d2_0_186"/>
          <p:cNvSpPr txBox="1"/>
          <p:nvPr>
            <p:ph idx="1" type="subTitle"/>
          </p:nvPr>
        </p:nvSpPr>
        <p:spPr>
          <a:xfrm>
            <a:off x="656400" y="3321200"/>
            <a:ext cx="5222100" cy="269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" name="Google Shape;149;g2314f8d82d2_0_18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50" name="Google Shape;150;g2314f8d82d2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14f8d82d2_0_19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g2314f8d82d2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54" name="Google Shape;154;g2314f8d82d2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g2314f8d82d2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g2314f8d82d2_0_192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57" name="Google Shape;157;g2314f8d82d2_0_192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58" name="Google Shape;158;g2314f8d82d2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g2314f8d82d2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2314f8d82d2_0_20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162" name="Google Shape;162;g2314f8d82d2_0_20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2314f8d82d2_0_20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g2314f8d82d2_0_201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g2314f8d82d2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g2314f8d82d2_0_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5008801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g2314f8d82d2_0_20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169" name="Google Shape;169;g2314f8d82d2_0_20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g2314f8d82d2_0_20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g2314f8d82d2_0_208"/>
          <p:cNvSpPr txBox="1"/>
          <p:nvPr>
            <p:ph type="title"/>
          </p:nvPr>
        </p:nvSpPr>
        <p:spPr>
          <a:xfrm>
            <a:off x="972600" y="1572467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g2314f8d82d2_0_20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g2314f8d82d2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66132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14f8d82d2_0_2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g2314f8d82d2_0_21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77" name="Google Shape;177;g2314f8d82d2_0_2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g2314f8d82d2_0_2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g2314f8d82d2_0_21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80" name="Google Shape;180;g2314f8d82d2_0_21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g2314f8d82d2_0_21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82" name="Google Shape;182;g2314f8d82d2_0_2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g2314f8d82d2_0_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14f8d82d2_0_2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" name="Google Shape;186;g2314f8d82d2_0_2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7" name="Google Shape;187;g2314f8d82d2_0_2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2314f8d82d2_0_2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189" name="Google Shape;189;g2314f8d82d2_0_225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90" name="Google Shape;190;g2314f8d82d2_0_225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1" name="Google Shape;191;g2314f8d82d2_0_225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2" name="Google Shape;192;g2314f8d82d2_0_2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2314f8d82d2_0_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2700" y="5862901"/>
            <a:ext cx="20565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14f8d82d2_0_235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96" name="Google Shape;196;g2314f8d82d2_0_2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g2314f8d82d2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14f8d82d2_0_2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g2314f8d82d2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3833" y="-52599"/>
            <a:ext cx="4295369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839788" y="1983658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/>
          <p:nvPr>
            <p:ph idx="2" type="pic"/>
          </p:nvPr>
        </p:nvSpPr>
        <p:spPr>
          <a:xfrm>
            <a:off x="5183188" y="2049462"/>
            <a:ext cx="6172200" cy="3811588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3805084"/>
            <a:ext cx="3932237" cy="2063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831850" y="1873045"/>
            <a:ext cx="10515600" cy="2689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5183188" y="1873045"/>
            <a:ext cx="6172200" cy="3988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9"/>
          <p:cNvSpPr txBox="1"/>
          <p:nvPr>
            <p:ph idx="2" type="body"/>
          </p:nvPr>
        </p:nvSpPr>
        <p:spPr>
          <a:xfrm>
            <a:off x="839788" y="3539612"/>
            <a:ext cx="3932237" cy="232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4038599" y="6356350"/>
            <a:ext cx="49203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b="33914" l="0" r="0" t="4941"/>
          <a:stretch/>
        </p:blipFill>
        <p:spPr>
          <a:xfrm>
            <a:off x="0" y="0"/>
            <a:ext cx="12192000" cy="17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4027714" y="6356350"/>
            <a:ext cx="43325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774" y="6292688"/>
            <a:ext cx="2343589" cy="4504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2314f8d82d2_0_1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15367" y="-53467"/>
            <a:ext cx="12503436" cy="70331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314f8d82d2_0_1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8" name="Google Shape;88;g2314f8d82d2_0_126"/>
          <p:cNvSpPr txBox="1"/>
          <p:nvPr>
            <p:ph idx="1" type="body"/>
          </p:nvPr>
        </p:nvSpPr>
        <p:spPr>
          <a:xfrm>
            <a:off x="415600" y="1408300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g2314f8d82d2_0_1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314f8d82d2_0_121"/>
          <p:cNvSpPr txBox="1"/>
          <p:nvPr>
            <p:ph idx="1" type="subTitle"/>
          </p:nvPr>
        </p:nvSpPr>
        <p:spPr>
          <a:xfrm>
            <a:off x="530762" y="5505233"/>
            <a:ext cx="10250700" cy="10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700"/>
              <a:t>Center Green Auditorium, Boulder, CO</a:t>
            </a:r>
            <a:endParaRPr sz="2700"/>
          </a:p>
          <a:p>
            <a:pPr indent="0" lvl="0" marL="0" rtl="0" algn="l">
              <a:lnSpc>
                <a:spcPct val="80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US" sz="2700"/>
              <a:t>July 24-28, 2023</a:t>
            </a:r>
            <a:endParaRPr sz="2700"/>
          </a:p>
        </p:txBody>
      </p:sp>
      <p:sp>
        <p:nvSpPr>
          <p:cNvPr id="206" name="Google Shape;206;g2314f8d82d2_0_121"/>
          <p:cNvSpPr txBox="1"/>
          <p:nvPr/>
        </p:nvSpPr>
        <p:spPr>
          <a:xfrm>
            <a:off x="530750" y="1810100"/>
            <a:ext cx="11482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Trebuchet MS"/>
                <a:ea typeface="Trebuchet MS"/>
                <a:cs typeface="Trebuchet MS"/>
                <a:sym typeface="Trebuchet MS"/>
              </a:rPr>
              <a:t>Unifying Innovations in Forecasting Capabilities Workshop</a:t>
            </a:r>
            <a:endParaRPr sz="5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g2314f8d82d2_0_121"/>
          <p:cNvSpPr txBox="1"/>
          <p:nvPr>
            <p:ph idx="1" type="subTitle"/>
          </p:nvPr>
        </p:nvSpPr>
        <p:spPr>
          <a:xfrm>
            <a:off x="1524000" y="345701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 sz="2600"/>
              <a:t>A Unified Forecast System (UFS) Collaboration Powered by the Earth Prediction Innovation Center (EPIC)</a:t>
            </a:r>
            <a:endParaRPr i="1"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600"/>
              <a:t>JULY 24th, 2023</a:t>
            </a:r>
            <a:endParaRPr b="1"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14f8d82d2_0_245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Today’s Moderator</a:t>
            </a:r>
            <a:endParaRPr/>
          </a:p>
        </p:txBody>
      </p:sp>
      <p:sp>
        <p:nvSpPr>
          <p:cNvPr id="213" name="Google Shape;213;g2314f8d82d2_0_245"/>
          <p:cNvSpPr txBox="1"/>
          <p:nvPr>
            <p:ph idx="4294967295" type="body"/>
          </p:nvPr>
        </p:nvSpPr>
        <p:spPr>
          <a:xfrm>
            <a:off x="4583700" y="2467125"/>
            <a:ext cx="6770100" cy="2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/>
              <a:t>Gillian Petro</a:t>
            </a:r>
            <a:endParaRPr b="1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Technical Writer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EPIC/STC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4" name="Google Shape;214;g2314f8d82d2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245900"/>
            <a:ext cx="3035502" cy="323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14f8d82d2_0_254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Monday, July 24th</a:t>
            </a:r>
            <a:endParaRPr/>
          </a:p>
        </p:txBody>
      </p:sp>
      <p:sp>
        <p:nvSpPr>
          <p:cNvPr id="220" name="Google Shape;220;g2314f8d82d2_0_254"/>
          <p:cNvSpPr txBox="1"/>
          <p:nvPr>
            <p:ph idx="4294967295" type="body"/>
          </p:nvPr>
        </p:nvSpPr>
        <p:spPr>
          <a:xfrm>
            <a:off x="494575" y="1825625"/>
            <a:ext cx="11697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1:00 – 1:10 – Welcome and Kickoff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1:15 – 1:30 – Opening Remarks by Dr. Michael Morgan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</a:t>
            </a:r>
            <a:r>
              <a:rPr lang="en-US" sz="2400"/>
              <a:t>:30 – 1:45 – Remarks from Dorothy Koch, Stephan Smith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1</a:t>
            </a:r>
            <a:r>
              <a:rPr lang="en-US" sz="2400"/>
              <a:t>:45 – 2:30 – Overview: State of the Science of UFS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2</a:t>
            </a:r>
            <a:r>
              <a:rPr lang="en-US" sz="2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:30 – 3:00  – </a:t>
            </a:r>
            <a:r>
              <a:rPr lang="en-US" sz="2400"/>
              <a:t>Using UFS as a Teaching Tool in Academia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</a:t>
            </a:r>
            <a:r>
              <a:rPr lang="en-US" sz="2400"/>
              <a:t>:00 – 3:30 – Partnerships: How to Expand Our Community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3:30 – 4:00</a:t>
            </a:r>
            <a:r>
              <a:rPr lang="en-US" sz="2400"/>
              <a:t> – BREAK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14f8d82d2_0_261"/>
          <p:cNvSpPr txBox="1"/>
          <p:nvPr>
            <p:ph idx="4294967295" type="title"/>
          </p:nvPr>
        </p:nvSpPr>
        <p:spPr>
          <a:xfrm>
            <a:off x="838200" y="824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Monday, July 24th</a:t>
            </a:r>
            <a:endParaRPr/>
          </a:p>
        </p:txBody>
      </p:sp>
      <p:sp>
        <p:nvSpPr>
          <p:cNvPr id="226" name="Google Shape;226;g2314f8d82d2_0_261"/>
          <p:cNvSpPr txBox="1"/>
          <p:nvPr>
            <p:ph idx="4294967295" type="body"/>
          </p:nvPr>
        </p:nvSpPr>
        <p:spPr>
          <a:xfrm>
            <a:off x="494575" y="1825625"/>
            <a:ext cx="11697300" cy="3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4:00 – 5:30 – Importance and Need for Diversity and Inclusion in Community Modeling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5:30 – 6:20 – Welcome event for WINGS Dissertation Fellows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6:20 – ADJOURN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7:00 – Networking Dinner at Avanti Food &amp; Beverage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 1401 Pearl St., Boulder, CO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14f8d82d2_0_266"/>
          <p:cNvSpPr txBox="1"/>
          <p:nvPr>
            <p:ph idx="4294967295" type="title"/>
          </p:nvPr>
        </p:nvSpPr>
        <p:spPr>
          <a:xfrm>
            <a:off x="838200" y="898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Live Streaming Announcement</a:t>
            </a:r>
            <a:endParaRPr/>
          </a:p>
        </p:txBody>
      </p:sp>
      <p:sp>
        <p:nvSpPr>
          <p:cNvPr id="232" name="Google Shape;232;g2314f8d82d2_0_266"/>
          <p:cNvSpPr txBox="1"/>
          <p:nvPr>
            <p:ph idx="4294967295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We are livestreaming the event, so please be aware of hot mics and video recording.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If you would like to be further from the microphone, we suggest sitting in the back of the room. 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14f8d82d2_0_271"/>
          <p:cNvSpPr txBox="1"/>
          <p:nvPr>
            <p:ph idx="4294967295" type="title"/>
          </p:nvPr>
        </p:nvSpPr>
        <p:spPr>
          <a:xfrm>
            <a:off x="838200" y="822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Connect with us!</a:t>
            </a:r>
            <a:endParaRPr/>
          </a:p>
        </p:txBody>
      </p:sp>
      <p:sp>
        <p:nvSpPr>
          <p:cNvPr id="238" name="Google Shape;238;g2314f8d82d2_0_271"/>
          <p:cNvSpPr txBox="1"/>
          <p:nvPr>
            <p:ph idx="4294967295" type="body"/>
          </p:nvPr>
        </p:nvSpPr>
        <p:spPr>
          <a:xfrm>
            <a:off x="344900" y="1865725"/>
            <a:ext cx="7416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Connect with us on Twitter and Instagram with </a:t>
            </a:r>
            <a:r>
              <a:rPr b="1" lang="en-US" sz="3200"/>
              <a:t>#UIFCW23</a:t>
            </a:r>
            <a:r>
              <a:rPr lang="en-US" sz="3200"/>
              <a:t> </a:t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Twitter: </a:t>
            </a:r>
            <a:r>
              <a:rPr b="1" lang="en-US" sz="3000"/>
              <a:t>@NOAAEPIC</a:t>
            </a:r>
            <a:r>
              <a:rPr lang="en-US" sz="3000"/>
              <a:t>  &amp; </a:t>
            </a:r>
            <a:r>
              <a:rPr b="1" lang="en-US" sz="3000"/>
              <a:t>@ufs_community</a:t>
            </a:r>
            <a:endParaRPr b="1" sz="30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/>
              <a:t>Instagram: </a:t>
            </a:r>
            <a:r>
              <a:rPr b="1" lang="en-US" sz="3000"/>
              <a:t>@NOAAEPIC</a:t>
            </a:r>
            <a:endParaRPr b="1" sz="3000"/>
          </a:p>
        </p:txBody>
      </p:sp>
      <p:pic>
        <p:nvPicPr>
          <p:cNvPr id="239" name="Google Shape;239;g2314f8d82d2_0_271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9231025" y="1014800"/>
            <a:ext cx="2122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314f8d82d2_0_271"/>
          <p:cNvSpPr txBox="1"/>
          <p:nvPr/>
        </p:nvSpPr>
        <p:spPr>
          <a:xfrm>
            <a:off x="1367575" y="5648125"/>
            <a:ext cx="4755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Wi-Fi: UCAR Visitor</a:t>
            </a:r>
            <a:endParaRPr b="1" sz="37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1" name="Google Shape;241;g2314f8d82d2_0_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225" y="3269250"/>
            <a:ext cx="1738376" cy="17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5ae13991d3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550" y="304800"/>
            <a:ext cx="561779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EPI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